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9" r:id="rId4"/>
    <p:sldId id="257" r:id="rId5"/>
    <p:sldId id="267" r:id="rId6"/>
    <p:sldId id="266" r:id="rId7"/>
    <p:sldId id="268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2277"/>
  </p:normalViewPr>
  <p:slideViewPr>
    <p:cSldViewPr snapToGrid="0" snapToObjects="1">
      <p:cViewPr varScale="1">
        <p:scale>
          <a:sx n="118" d="100"/>
          <a:sy n="118" d="100"/>
        </p:scale>
        <p:origin x="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7F42C0-29ED-E346-AD48-B4F669929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BCFCF63-B896-E34D-9937-96EA258D78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07A74E-1AE2-014E-A52A-63002AF5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8E06CD-03C1-A949-B010-81478F9B5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42EF9F-B713-C348-9AEA-00D6DB84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36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CC0BD5-3389-0341-93E5-EA07B3819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1B36BE5-7936-E945-9909-602C40A0F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819C03-4024-8147-9DB7-20DD2C9B7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99CEB2-DA9E-7F4D-A5B2-D95C74835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43F938-3D02-1A46-A54F-5B47939A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28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2240B38-5B1B-0B4D-86AE-88AC4BE365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5AF8B36-F9DE-AE45-87E5-85C98F60BD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59D944-CB3F-FC41-9C75-1D672D386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77912C-C59D-2241-B326-2622401A3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F4FF98-37D3-474F-AA24-BF837C5E5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29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D89FD2-99E7-B14D-BF4E-7FBDE20D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816FA3-F618-0845-BE34-6D4F901D8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5CE7D9-717B-AB4D-B859-F471F8308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B53C33-AD6C-F840-B09E-EEF996BA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597972-801A-2748-BCA5-1465C8D2E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1167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DE4D56-E91D-8F4A-8E9D-50483820A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2C14FB-FDA8-EB44-BF1A-D11DB4594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680D0C-03BA-B248-81F1-8D1E512E3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27F4F2C-59EC-284C-88C1-3CD1BC276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0268FF-A688-4C46-B863-B71113723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131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88B7E4-6107-FC48-8C23-5570D02EA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DA28E1-82ED-3140-AB06-9B542F106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03DB2D9-4E2C-604A-A64D-437F158A1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98050CA-8C23-554D-8C82-836CB952F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CD70B5-FAC2-6644-99A8-FEFCF1B2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37F223C-8CE3-5246-A704-C514868D4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006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E40859-D4EF-F542-9076-A32FCDFD5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DE2211-8290-E744-A36D-B0C7251E1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C11A28-07C8-4E4B-9E8E-47A6866AA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3BB9348-7163-2347-AE31-462107EF4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959D738-5214-204C-BCB9-5B4259AB6C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C8F4DB2-5C00-C94F-979B-57FEBE49D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2AF35D9-FDD6-FB4B-AD08-ED094A94D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19E4DE0-9A8A-7146-86E3-74B50FECE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70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710157-A7E0-144D-AEA5-2DDB5D3D3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7CDD1BC-B3CD-2443-A070-A8FE58F90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AF4CC75-0782-5E42-97CD-C01AD0E4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3E40B8C-ABB8-D04B-A362-011B0B01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501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03BF512-C75C-784D-930B-4027B6E26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4B5EC2E-3816-344A-B0E3-A3A57F8E7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CCC737-FCF6-5E49-B146-56DB4CB36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2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D98143-6FC0-EE46-8285-AE0030D35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5ED33D-8D38-3945-807B-1DB43CC42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4CFB97-6B4C-634E-BD67-28EEBAAB65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0548B9-F2B2-F247-8F75-1C28FAC1D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17F4FE-0538-4E4D-9EE9-E5D5D2DFA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153DD07-2A23-404D-AEDF-B1D15287E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34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72564-A8D7-A842-A0B4-416F6DF72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74B1902-24A1-524E-B7DF-26405AA900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8F7A05-53A5-5B4C-8E8D-E789B821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5379367-59F5-9F4F-9CB8-E59989C7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71C1206-756D-2D48-A5CB-B2502D28E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A1D6656-4E99-9A49-BC01-A35569805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52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A0ED0DB-526A-BE4D-8AF3-ED5767A97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9FB2AF-86FD-404A-9A69-E8DCD9754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A14805-9BBF-034E-903B-DEE30FD774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4D3E-4209-3048-A3F7-F4AE427D873A}" type="datetimeFigureOut">
              <a:rPr lang="it-IT" smtClean="0"/>
              <a:t>16/06/21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601273-74E0-BF49-B5DC-361782B9F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C04359-37E4-E841-BA69-3AE9EE18C7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95110-EDD2-E841-96BA-774E76AE44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737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E24EF-045C-CC4F-9E0B-DCD5F21A7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72355"/>
            <a:ext cx="9144000" cy="1839207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it-IT" sz="3200" b="1" dirty="0">
                <a:latin typeface="Arial Rounded MT Bold" panose="020F0704030504030204" pitchFamily="34" charset="77"/>
              </a:rPr>
              <a:t>SEMINARIO</a:t>
            </a:r>
            <a:br>
              <a:rPr lang="it-IT" sz="3200" b="1" dirty="0">
                <a:latin typeface="Arial Rounded MT Bold" panose="020F0704030504030204" pitchFamily="34" charset="77"/>
              </a:rPr>
            </a:br>
            <a:r>
              <a:rPr lang="it-IT" sz="3200" b="1" dirty="0">
                <a:latin typeface="Arial Rounded MT Bold" panose="020F0704030504030204" pitchFamily="34" charset="77"/>
              </a:rPr>
              <a:t>Il “Dopo di Noi” in Toscana tra conquiste e prospettive future 16 giugno 2021 </a:t>
            </a:r>
            <a:br>
              <a:rPr lang="it-IT" sz="3200" b="1" dirty="0">
                <a:latin typeface="Arial Rounded MT Bold" panose="020F0704030504030204" pitchFamily="34" charset="77"/>
              </a:rPr>
            </a:br>
            <a:br>
              <a:rPr lang="it-IT" sz="3200" b="1" dirty="0">
                <a:solidFill>
                  <a:srgbClr val="FFC000"/>
                </a:solidFill>
                <a:latin typeface="Arial Rounded MT Bold" panose="020F0704030504030204" pitchFamily="34" charset="77"/>
              </a:rPr>
            </a:br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Abitare e vivere: costruire luoghi, esperienze e percorsi per il Dopo di Noi Società della Salute Valli Etrusche</a:t>
            </a:r>
            <a:b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</a:br>
            <a:endParaRPr lang="it-IT" sz="3200" b="1" dirty="0">
              <a:solidFill>
                <a:srgbClr val="FFFF0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867EC70-BE35-8E4D-8854-F2FAEB3FA0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 cura delle persone, operatori, enti e associazioni coinvolti nel Progetto </a:t>
            </a:r>
          </a:p>
          <a:p>
            <a:r>
              <a:rPr lang="it-IT" dirty="0"/>
              <a:t>LE CHIAVI DI CASA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739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46E2E8-06B8-074B-B4B3-7ADE7E4FA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ZONA BASSA VAL DI CECINA- VAL DI CORNIA</a:t>
            </a:r>
            <a:b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</a:br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SDS Valli Etrusche</a:t>
            </a: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E7F500F7-1922-434D-8C30-914D2124E0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43350" y="1392587"/>
            <a:ext cx="4305300" cy="546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B4AA2B-3108-7841-84DB-023DA01FE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0700"/>
            <a:ext cx="10515600" cy="852488"/>
          </a:xfr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IL CONTESTO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26F5CC-D531-2C45-8D9A-7DB1E625E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139.000 abitanti</a:t>
            </a:r>
          </a:p>
          <a:p>
            <a:r>
              <a:rPr lang="it-IT" dirty="0"/>
              <a:t>16 Comuni medi o piccoli</a:t>
            </a:r>
          </a:p>
          <a:p>
            <a:r>
              <a:rPr lang="it-IT" dirty="0"/>
              <a:t>Territorio vasto e allungato sulla costa, bassa densità abitativa</a:t>
            </a:r>
          </a:p>
          <a:p>
            <a:r>
              <a:rPr lang="it-IT" dirty="0"/>
              <a:t>Fino a 2018 due Società della Salute che da Luglio 2018 sono state oggetto/soggetto di fusione nella SDS Valli Etrusche</a:t>
            </a:r>
          </a:p>
          <a:p>
            <a:r>
              <a:rPr lang="it-IT" dirty="0"/>
              <a:t>Rete dei servizi con similarità e differenze</a:t>
            </a:r>
          </a:p>
          <a:p>
            <a:r>
              <a:rPr lang="it-IT" dirty="0"/>
              <a:t>Percorso di sviluppo e «convergenza»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064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8276F9-16C3-154A-B350-8EA2A4EEA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538288"/>
          </a:xfr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br>
              <a:rPr lang="it-IT" sz="2800" b="1" dirty="0">
                <a:solidFill>
                  <a:srgbClr val="FFFF00"/>
                </a:solidFill>
              </a:rPr>
            </a:br>
            <a:br>
              <a:rPr lang="it-IT" sz="2800" b="1" dirty="0">
                <a:solidFill>
                  <a:srgbClr val="FFFF00"/>
                </a:solidFill>
              </a:rPr>
            </a:br>
            <a:br>
              <a:rPr lang="it-IT" sz="2800" b="1" dirty="0">
                <a:solidFill>
                  <a:srgbClr val="FFFF00"/>
                </a:solidFill>
              </a:rPr>
            </a:br>
            <a:br>
              <a:rPr lang="it-IT" sz="2800" b="1" dirty="0">
                <a:solidFill>
                  <a:srgbClr val="FFFF00"/>
                </a:solidFill>
              </a:rPr>
            </a:br>
            <a:r>
              <a:rPr lang="it-IT" sz="2800" b="1" dirty="0">
                <a:solidFill>
                  <a:srgbClr val="FFFF00"/>
                </a:solidFill>
              </a:rPr>
              <a:t>Elementi di riflessione a supporto della programmazione territoriale in ambito sanitario e sociosanitario integrato. </a:t>
            </a:r>
            <a:br>
              <a:rPr lang="it-IT" sz="2800" b="1" dirty="0">
                <a:solidFill>
                  <a:srgbClr val="FFFF00"/>
                </a:solidFill>
              </a:rPr>
            </a:br>
            <a:r>
              <a:rPr lang="it-IT" sz="2800" b="1" dirty="0">
                <a:solidFill>
                  <a:srgbClr val="FFFF00"/>
                </a:solidFill>
              </a:rPr>
              <a:t>(</a:t>
            </a:r>
            <a:r>
              <a:rPr lang="it-IT" sz="1800" b="1" dirty="0">
                <a:solidFill>
                  <a:srgbClr val="FFFF00"/>
                </a:solidFill>
              </a:rPr>
              <a:t>studio realizzato con supporto </a:t>
            </a:r>
            <a:r>
              <a:rPr lang="it-IT" sz="1800" b="1" dirty="0" err="1">
                <a:solidFill>
                  <a:srgbClr val="FFFF00"/>
                </a:solidFill>
              </a:rPr>
              <a:t>Federsanità</a:t>
            </a:r>
            <a:r>
              <a:rPr lang="it-IT" sz="1800" b="1" dirty="0">
                <a:solidFill>
                  <a:srgbClr val="FFFF00"/>
                </a:solidFill>
              </a:rPr>
              <a:t> ANCI 2017)</a:t>
            </a:r>
            <a:br>
              <a:rPr lang="it-IT" sz="1800" b="1" dirty="0">
                <a:solidFill>
                  <a:srgbClr val="FFFF00"/>
                </a:solidFill>
              </a:rPr>
            </a:br>
            <a:endParaRPr lang="it-IT" sz="1800" b="1" dirty="0">
              <a:solidFill>
                <a:srgbClr val="FFFF0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FCEDA3-7197-F044-A328-9BB5EAA65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825624"/>
            <a:ext cx="11315700" cy="4943475"/>
          </a:xfrm>
        </p:spPr>
        <p:txBody>
          <a:bodyPr>
            <a:noAutofit/>
          </a:bodyPr>
          <a:lstStyle/>
          <a:p>
            <a:pPr lvl="1"/>
            <a:r>
              <a:rPr lang="it-IT" sz="3200" dirty="0"/>
              <a:t>Non Residenze Sanitarie Disabili  e Comunità Alloggio Protette sul territorio </a:t>
            </a:r>
          </a:p>
          <a:p>
            <a:pPr lvl="1"/>
            <a:r>
              <a:rPr lang="it-IT" sz="3200" dirty="0"/>
              <a:t>Una casa famiglia è presente in Val di Cornia. (NB ora Appartamento per Dopo di Noi)</a:t>
            </a:r>
          </a:p>
          <a:p>
            <a:pPr lvl="1"/>
            <a:r>
              <a:rPr lang="it-IT" sz="3200" dirty="0"/>
              <a:t>Modello assistenziale centrato prevalentemente sull’attività semiresidenziale (Val di Cornia) e domiciliare (Bassa Val di Cecina) </a:t>
            </a:r>
          </a:p>
          <a:p>
            <a:pPr lvl="1"/>
            <a:r>
              <a:rPr lang="it-IT" sz="3200" dirty="0"/>
              <a:t>Attività occupazionali e inserimenti socio-terapeutici</a:t>
            </a:r>
          </a:p>
          <a:p>
            <a:pPr lvl="1"/>
            <a:r>
              <a:rPr lang="it-IT" sz="3200" dirty="0"/>
              <a:t>Numero progetti di Vita Indipendente in proporzione a popolazione simile tra le due SDS. </a:t>
            </a:r>
          </a:p>
          <a:p>
            <a:pPr marL="0" indent="0">
              <a:buNone/>
            </a:pPr>
            <a:endParaRPr lang="it-IT" sz="2000" dirty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56808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4F20E2-F8F5-C14E-886A-C01B288400FF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La prospettiva del Dopo di Noi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0066B6-02FD-5D48-9B22-8C837C89B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La rete dei servizi molto strutturata su attività/strutture diurne e assistenza domiciliare ha avuto lo scopo di sostenere la </a:t>
            </a:r>
            <a:r>
              <a:rPr lang="it-IT" dirty="0" err="1"/>
              <a:t>domiciliarità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3200" dirty="0"/>
              <a:t>Negli anni : cristallizzazione </a:t>
            </a:r>
          </a:p>
          <a:p>
            <a:pPr marL="0" indent="0">
              <a:buNone/>
            </a:pPr>
            <a:r>
              <a:rPr lang="it-IT" sz="3200" dirty="0"/>
              <a:t>delle dinamiche </a:t>
            </a:r>
          </a:p>
          <a:p>
            <a:pPr marL="0" indent="0">
              <a:buNone/>
            </a:pPr>
            <a:r>
              <a:rPr lang="it-IT" sz="3200" dirty="0"/>
              <a:t>intra ed extra familiari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06931EB-DD02-B347-9F58-0772C9BD9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06637"/>
            <a:ext cx="21844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D2F2B5-F970-DB48-906B-E0867E8BED83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La stagione della </a:t>
            </a:r>
            <a:r>
              <a:rPr lang="it-IT" sz="3200" b="1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coprogettazione</a:t>
            </a:r>
            <a:b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</a:br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in ambito FSE e Dopo di Noi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0FF6C1-CF03-5443-B1FD-5CFD8184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2016 Progetti FSE per l’inclusione lavorativa di persone in carico alla salute mentale e con disabilità --&gt;  </a:t>
            </a:r>
            <a:r>
              <a:rPr lang="it-IT" b="1" dirty="0"/>
              <a:t>stimolo alla valutazione multidimensionale ed alla progettazione personalizzata</a:t>
            </a:r>
          </a:p>
          <a:p>
            <a:r>
              <a:rPr lang="it-IT" dirty="0"/>
              <a:t>2017 Avviso pubblico “Servizi alle persone con disabilità grave prive del sostegno familiare” </a:t>
            </a:r>
            <a:r>
              <a:rPr lang="it-IT" dirty="0">
                <a:sym typeface="Wingdings" pitchFamily="2" charset="2"/>
              </a:rPr>
              <a:t> </a:t>
            </a:r>
            <a:r>
              <a:rPr lang="it-IT" b="1" dirty="0">
                <a:sym typeface="Wingdings" pitchFamily="2" charset="2"/>
              </a:rPr>
              <a:t>embrione di un lavoro su progetti di vita</a:t>
            </a:r>
            <a:endParaRPr lang="it-IT" b="1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6719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300E1E-E3A2-5548-9634-E0FE73288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1114"/>
            <a:ext cx="10515600" cy="939574"/>
          </a:xfr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L’intervento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AEE28-3A5F-0841-AF56-A79523633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Daniela Bicchierini Responsabile Unità Funzionale Sociale Non Autosufficienza e Disabilità SDS Valli Etrusche: descrizione sintetica del Progetto</a:t>
            </a:r>
          </a:p>
          <a:p>
            <a:r>
              <a:rPr lang="it-IT" dirty="0"/>
              <a:t>Video in cui sono presentati i luoghi, i percorsi, le esperienze e i protagonisti del Progetto </a:t>
            </a:r>
          </a:p>
        </p:txBody>
      </p:sp>
    </p:spTree>
    <p:extLst>
      <p:ext uri="{BB962C8B-B14F-4D97-AF65-F5344CB8AC3E}">
        <p14:creationId xmlns:p14="http://schemas.microsoft.com/office/powerpoint/2010/main" val="17539540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360</Words>
  <Application>Microsoft Macintosh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Wingdings</vt:lpstr>
      <vt:lpstr>Tema di Office</vt:lpstr>
      <vt:lpstr>SEMINARIO Il “Dopo di Noi” in Toscana tra conquiste e prospettive future 16 giugno 2021   Abitare e vivere: costruire luoghi, esperienze e percorsi per il Dopo di Noi Società della Salute Valli Etrusche </vt:lpstr>
      <vt:lpstr>ZONA BASSA VAL DI CECINA- VAL DI CORNIA SDS Valli Etrusche</vt:lpstr>
      <vt:lpstr>IL CONTESTO </vt:lpstr>
      <vt:lpstr>    Elementi di riflessione a supporto della programmazione territoriale in ambito sanitario e sociosanitario integrato.  (studio realizzato con supporto Federsanità ANCI 2017) </vt:lpstr>
      <vt:lpstr>La prospettiva del Dopo di Noi</vt:lpstr>
      <vt:lpstr>La stagione della coprogettazione  in ambito FSE e Dopo di Noi</vt:lpstr>
      <vt:lpstr>L’intervento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Abitare e vivere: costruire luoghi, esperienze e percorsi per il Dopo di Noi Società della Salute Valli Etrusche</dc:title>
  <dc:creator>Utente di Microsoft Office</dc:creator>
  <cp:lastModifiedBy>Utente di Microsoft Office</cp:lastModifiedBy>
  <cp:revision>11</cp:revision>
  <dcterms:created xsi:type="dcterms:W3CDTF">2021-06-14T11:45:41Z</dcterms:created>
  <dcterms:modified xsi:type="dcterms:W3CDTF">2021-06-16T06:51:06Z</dcterms:modified>
</cp:coreProperties>
</file>