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2"/>
    <p:sldId id="260" r:id="rId3"/>
    <p:sldId id="261" r:id="rId4"/>
    <p:sldId id="258" r:id="rId5"/>
    <p:sldId id="259" r:id="rId6"/>
    <p:sldId id="272" r:id="rId7"/>
    <p:sldId id="257" r:id="rId8"/>
    <p:sldId id="262" r:id="rId9"/>
    <p:sldId id="263" r:id="rId10"/>
    <p:sldId id="264" r:id="rId11"/>
    <p:sldId id="265" r:id="rId12"/>
    <p:sldId id="266" r:id="rId13"/>
    <p:sldId id="267" r:id="rId14"/>
    <p:sldId id="268" r:id="rId15"/>
    <p:sldId id="269" r:id="rId16"/>
    <p:sldId id="270" r:id="rId17"/>
    <p:sldId id="271" r:id="rId18"/>
  </p:sldIdLst>
  <p:sldSz cx="10080625" cy="7559675"/>
  <p:notesSz cx="7559675" cy="10691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110" y="-108"/>
      </p:cViewPr>
      <p:guideLst>
        <p:guide orient="horz" pos="2381"/>
        <p:guide pos="3175"/>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276600" cy="5349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4281488" y="0"/>
            <a:ext cx="3276600" cy="534988"/>
          </a:xfrm>
          <a:prstGeom prst="rect">
            <a:avLst/>
          </a:prstGeom>
        </p:spPr>
        <p:txBody>
          <a:bodyPr vert="horz" lIns="91440" tIns="45720" rIns="91440" bIns="45720" rtlCol="0"/>
          <a:lstStyle>
            <a:lvl1pPr algn="r">
              <a:defRPr sz="1200"/>
            </a:lvl1pPr>
          </a:lstStyle>
          <a:p>
            <a:fld id="{4CAC6161-2956-450C-88B8-42E580BC3191}" type="datetimeFigureOut">
              <a:rPr lang="it-IT" smtClean="0"/>
              <a:pPr/>
              <a:t>30/06/2018</a:t>
            </a:fld>
            <a:endParaRPr lang="it-IT"/>
          </a:p>
        </p:txBody>
      </p:sp>
      <p:sp>
        <p:nvSpPr>
          <p:cNvPr id="4" name="Segnaposto immagine diapositiva 3"/>
          <p:cNvSpPr>
            <a:spLocks noGrp="1" noRot="1" noChangeAspect="1"/>
          </p:cNvSpPr>
          <p:nvPr>
            <p:ph type="sldImg" idx="2"/>
          </p:nvPr>
        </p:nvSpPr>
        <p:spPr>
          <a:xfrm>
            <a:off x="1106488" y="801688"/>
            <a:ext cx="5346700" cy="40100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755650" y="5078413"/>
            <a:ext cx="6048375" cy="4811712"/>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10155238"/>
            <a:ext cx="3276600" cy="5349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4281488" y="10155238"/>
            <a:ext cx="3276600" cy="534987"/>
          </a:xfrm>
          <a:prstGeom prst="rect">
            <a:avLst/>
          </a:prstGeom>
        </p:spPr>
        <p:txBody>
          <a:bodyPr vert="horz" lIns="91440" tIns="45720" rIns="91440" bIns="45720" rtlCol="0" anchor="b"/>
          <a:lstStyle>
            <a:lvl1pPr algn="r">
              <a:defRPr sz="1200"/>
            </a:lvl1pPr>
          </a:lstStyle>
          <a:p>
            <a:fld id="{B3D86006-8657-4B00-9879-49550889FC8A}"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a:p>
        </p:txBody>
      </p:sp>
      <p:sp>
        <p:nvSpPr>
          <p:cNvPr id="4" name="Segnaposto numero diapositiva 3"/>
          <p:cNvSpPr>
            <a:spLocks noGrp="1"/>
          </p:cNvSpPr>
          <p:nvPr>
            <p:ph type="sldNum" sz="quarter" idx="10"/>
          </p:nvPr>
        </p:nvSpPr>
        <p:spPr/>
        <p:txBody>
          <a:bodyPr/>
          <a:lstStyle/>
          <a:p>
            <a:fld id="{B3D86006-8657-4B00-9879-49550889FC8A}" type="slidenum">
              <a:rPr lang="it-IT" smtClean="0"/>
              <a:pPr/>
              <a:t>2</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27" name="PlaceHolder 2"/>
          <p:cNvSpPr>
            <a:spLocks noGrp="1"/>
          </p:cNvSpPr>
          <p:nvPr>
            <p:ph type="body"/>
          </p:nvPr>
        </p:nvSpPr>
        <p:spPr>
          <a:xfrm>
            <a:off x="504000" y="1769040"/>
            <a:ext cx="9071640" cy="20912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28" name="PlaceHolder 3"/>
          <p:cNvSpPr>
            <a:spLocks noGrp="1"/>
          </p:cNvSpPr>
          <p:nvPr>
            <p:ph type="body"/>
          </p:nvPr>
        </p:nvSpPr>
        <p:spPr>
          <a:xfrm>
            <a:off x="504000" y="4059360"/>
            <a:ext cx="9071640" cy="20912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30" name="PlaceHolder 2"/>
          <p:cNvSpPr>
            <a:spLocks noGrp="1"/>
          </p:cNvSpPr>
          <p:nvPr>
            <p:ph type="body"/>
          </p:nvPr>
        </p:nvSpPr>
        <p:spPr>
          <a:xfrm>
            <a:off x="504000" y="1769040"/>
            <a:ext cx="4426920" cy="20912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31" name="PlaceHolder 3"/>
          <p:cNvSpPr>
            <a:spLocks noGrp="1"/>
          </p:cNvSpPr>
          <p:nvPr>
            <p:ph type="body"/>
          </p:nvPr>
        </p:nvSpPr>
        <p:spPr>
          <a:xfrm>
            <a:off x="5152680" y="1769040"/>
            <a:ext cx="4426920" cy="20912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32" name="PlaceHolder 4"/>
          <p:cNvSpPr>
            <a:spLocks noGrp="1"/>
          </p:cNvSpPr>
          <p:nvPr>
            <p:ph type="body"/>
          </p:nvPr>
        </p:nvSpPr>
        <p:spPr>
          <a:xfrm>
            <a:off x="5152680" y="4059360"/>
            <a:ext cx="4426920" cy="20912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33" name="PlaceHolder 5"/>
          <p:cNvSpPr>
            <a:spLocks noGrp="1"/>
          </p:cNvSpPr>
          <p:nvPr>
            <p:ph type="body"/>
          </p:nvPr>
        </p:nvSpPr>
        <p:spPr>
          <a:xfrm>
            <a:off x="504000" y="4059360"/>
            <a:ext cx="4426920" cy="20912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35" name="PlaceHolder 2"/>
          <p:cNvSpPr>
            <a:spLocks noGrp="1"/>
          </p:cNvSpPr>
          <p:nvPr>
            <p:ph type="body"/>
          </p:nvPr>
        </p:nvSpPr>
        <p:spPr>
          <a:xfrm>
            <a:off x="504000" y="1769040"/>
            <a:ext cx="9071640" cy="43844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36" name="PlaceHolder 3"/>
          <p:cNvSpPr>
            <a:spLocks noGrp="1"/>
          </p:cNvSpPr>
          <p:nvPr>
            <p:ph type="body"/>
          </p:nvPr>
        </p:nvSpPr>
        <p:spPr>
          <a:xfrm>
            <a:off x="504000" y="1769040"/>
            <a:ext cx="9071640" cy="43844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pic>
        <p:nvPicPr>
          <p:cNvPr id="37" name="Immagine 36"/>
          <p:cNvPicPr/>
          <p:nvPr/>
        </p:nvPicPr>
        <p:blipFill>
          <a:blip r:embed="rId2" cstate="print"/>
          <a:stretch/>
        </p:blipFill>
        <p:spPr>
          <a:xfrm>
            <a:off x="2292120" y="1768680"/>
            <a:ext cx="5495040" cy="4384440"/>
          </a:xfrm>
          <a:prstGeom prst="rect">
            <a:avLst/>
          </a:prstGeom>
          <a:ln>
            <a:noFill/>
          </a:ln>
        </p:spPr>
      </p:pic>
      <p:pic>
        <p:nvPicPr>
          <p:cNvPr id="38" name="Immagine 37"/>
          <p:cNvPicPr/>
          <p:nvPr/>
        </p:nvPicPr>
        <p:blipFill>
          <a:blip r:embed="rId2" cstate="print"/>
          <a:stretch/>
        </p:blipFill>
        <p:spPr>
          <a:xfrm>
            <a:off x="2292120" y="1768680"/>
            <a:ext cx="5495040" cy="438444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6" name="PlaceHolder 2"/>
          <p:cNvSpPr>
            <a:spLocks noGrp="1"/>
          </p:cNvSpPr>
          <p:nvPr>
            <p:ph type="subTitle"/>
          </p:nvPr>
        </p:nvSpPr>
        <p:spPr>
          <a:xfrm>
            <a:off x="504000" y="1769040"/>
            <a:ext cx="9071640" cy="4384440"/>
          </a:xfrm>
          <a:prstGeom prst="rect">
            <a:avLst/>
          </a:prstGeom>
        </p:spPr>
        <p:txBody>
          <a:bodyPr lIns="0" tIns="0" rIns="0" bIns="0" anchor="ctr"/>
          <a:lstStyle/>
          <a:p>
            <a:pPr algn="ctr"/>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8" name="PlaceHolder 2"/>
          <p:cNvSpPr>
            <a:spLocks noGrp="1"/>
          </p:cNvSpPr>
          <p:nvPr>
            <p:ph type="body"/>
          </p:nvPr>
        </p:nvSpPr>
        <p:spPr>
          <a:xfrm>
            <a:off x="504000" y="1769040"/>
            <a:ext cx="9071640" cy="43844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10" name="PlaceHolder 2"/>
          <p:cNvSpPr>
            <a:spLocks noGrp="1"/>
          </p:cNvSpPr>
          <p:nvPr>
            <p:ph type="body"/>
          </p:nvPr>
        </p:nvSpPr>
        <p:spPr>
          <a:xfrm>
            <a:off x="504000" y="1769040"/>
            <a:ext cx="4426920" cy="43844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11" name="PlaceHolder 3"/>
          <p:cNvSpPr>
            <a:spLocks noGrp="1"/>
          </p:cNvSpPr>
          <p:nvPr>
            <p:ph type="body"/>
          </p:nvPr>
        </p:nvSpPr>
        <p:spPr>
          <a:xfrm>
            <a:off x="5152680" y="1769040"/>
            <a:ext cx="4426920" cy="43844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301320"/>
            <a:ext cx="9071640" cy="5851800"/>
          </a:xfrm>
          <a:prstGeom prst="rect">
            <a:avLst/>
          </a:prstGeom>
        </p:spPr>
        <p:txBody>
          <a:bodyPr lIns="0" tIns="0" rIns="0" bIns="0" anchor="ctr"/>
          <a:lstStyle/>
          <a:p>
            <a:pPr algn="ctr"/>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15" name="PlaceHolder 2"/>
          <p:cNvSpPr>
            <a:spLocks noGrp="1"/>
          </p:cNvSpPr>
          <p:nvPr>
            <p:ph type="body"/>
          </p:nvPr>
        </p:nvSpPr>
        <p:spPr>
          <a:xfrm>
            <a:off x="504000" y="1769040"/>
            <a:ext cx="4426920" cy="20912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16" name="PlaceHolder 3"/>
          <p:cNvSpPr>
            <a:spLocks noGrp="1"/>
          </p:cNvSpPr>
          <p:nvPr>
            <p:ph type="body"/>
          </p:nvPr>
        </p:nvSpPr>
        <p:spPr>
          <a:xfrm>
            <a:off x="504000" y="4059360"/>
            <a:ext cx="4426920" cy="20912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17" name="PlaceHolder 4"/>
          <p:cNvSpPr>
            <a:spLocks noGrp="1"/>
          </p:cNvSpPr>
          <p:nvPr>
            <p:ph type="body"/>
          </p:nvPr>
        </p:nvSpPr>
        <p:spPr>
          <a:xfrm>
            <a:off x="5152680" y="1769040"/>
            <a:ext cx="4426920" cy="43844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19" name="PlaceHolder 2"/>
          <p:cNvSpPr>
            <a:spLocks noGrp="1"/>
          </p:cNvSpPr>
          <p:nvPr>
            <p:ph type="body"/>
          </p:nvPr>
        </p:nvSpPr>
        <p:spPr>
          <a:xfrm>
            <a:off x="504000" y="1769040"/>
            <a:ext cx="4426920" cy="43844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20" name="PlaceHolder 3"/>
          <p:cNvSpPr>
            <a:spLocks noGrp="1"/>
          </p:cNvSpPr>
          <p:nvPr>
            <p:ph type="body"/>
          </p:nvPr>
        </p:nvSpPr>
        <p:spPr>
          <a:xfrm>
            <a:off x="5152680" y="1769040"/>
            <a:ext cx="4426920" cy="20912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21" name="PlaceHolder 4"/>
          <p:cNvSpPr>
            <a:spLocks noGrp="1"/>
          </p:cNvSpPr>
          <p:nvPr>
            <p:ph type="body"/>
          </p:nvPr>
        </p:nvSpPr>
        <p:spPr>
          <a:xfrm>
            <a:off x="5152680" y="4059360"/>
            <a:ext cx="4426920" cy="20912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301320"/>
            <a:ext cx="9071640" cy="1262160"/>
          </a:xfrm>
          <a:prstGeom prst="rect">
            <a:avLst/>
          </a:prstGeom>
        </p:spPr>
        <p:txBody>
          <a:bodyPr lIns="0" tIns="0" rIns="0" bIns="0" anchor="ctr"/>
          <a:lstStyle/>
          <a:p>
            <a:pPr algn="ctr"/>
            <a:endParaRPr lang="it-IT" sz="4400" b="0" strike="noStrike" spc="-1">
              <a:solidFill>
                <a:srgbClr val="000000"/>
              </a:solidFill>
              <a:uFill>
                <a:solidFill>
                  <a:srgbClr val="FFFFFF"/>
                </a:solidFill>
              </a:uFill>
              <a:latin typeface="Arial"/>
            </a:endParaRPr>
          </a:p>
        </p:txBody>
      </p:sp>
      <p:sp>
        <p:nvSpPr>
          <p:cNvPr id="23" name="PlaceHolder 2"/>
          <p:cNvSpPr>
            <a:spLocks noGrp="1"/>
          </p:cNvSpPr>
          <p:nvPr>
            <p:ph type="body"/>
          </p:nvPr>
        </p:nvSpPr>
        <p:spPr>
          <a:xfrm>
            <a:off x="504000" y="1769040"/>
            <a:ext cx="4426920" cy="20912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24" name="PlaceHolder 3"/>
          <p:cNvSpPr>
            <a:spLocks noGrp="1"/>
          </p:cNvSpPr>
          <p:nvPr>
            <p:ph type="body"/>
          </p:nvPr>
        </p:nvSpPr>
        <p:spPr>
          <a:xfrm>
            <a:off x="5152680" y="1769040"/>
            <a:ext cx="4426920" cy="20912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
        <p:nvSpPr>
          <p:cNvPr id="25" name="PlaceHolder 4"/>
          <p:cNvSpPr>
            <a:spLocks noGrp="1"/>
          </p:cNvSpPr>
          <p:nvPr>
            <p:ph type="body"/>
          </p:nvPr>
        </p:nvSpPr>
        <p:spPr>
          <a:xfrm>
            <a:off x="504000" y="4059360"/>
            <a:ext cx="9071640" cy="2091240"/>
          </a:xfrm>
          <a:prstGeom prst="rect">
            <a:avLst/>
          </a:prstGeom>
        </p:spPr>
        <p:txBody>
          <a:bodyPr lIns="0" tIns="0" rIns="0" bIns="0"/>
          <a:lstStyle/>
          <a:p>
            <a:endParaRPr lang="it-IT"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cstate="print"/>
          <a:stretch>
            <a:fillRect/>
          </a:stretch>
        </a:blip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160"/>
          </a:xfrm>
          <a:prstGeom prst="rect">
            <a:avLst/>
          </a:prstGeom>
        </p:spPr>
        <p:txBody>
          <a:bodyPr lIns="0" tIns="0" rIns="0" bIns="0" anchor="ctr"/>
          <a:lstStyle/>
          <a:p>
            <a:pPr algn="ctr"/>
            <a:r>
              <a:rPr lang="it-IT" sz="4400" b="0" strike="noStrike" spc="-1">
                <a:solidFill>
                  <a:srgbClr val="000000"/>
                </a:solidFill>
                <a:uFill>
                  <a:solidFill>
                    <a:srgbClr val="FFFFFF"/>
                  </a:solidFill>
                </a:uFill>
                <a:latin typeface="Arial"/>
              </a:rPr>
              <a:t>Fai clic per modificare il formato del testo del titolo</a:t>
            </a:r>
          </a:p>
        </p:txBody>
      </p:sp>
      <p:sp>
        <p:nvSpPr>
          <p:cNvPr id="6" name="PlaceHolder 2"/>
          <p:cNvSpPr>
            <a:spLocks noGrp="1"/>
          </p:cNvSpPr>
          <p:nvPr>
            <p:ph type="body"/>
          </p:nvPr>
        </p:nvSpPr>
        <p:spPr>
          <a:xfrm>
            <a:off x="504000" y="1769040"/>
            <a:ext cx="9071640" cy="4384440"/>
          </a:xfrm>
          <a:prstGeom prst="rect">
            <a:avLst/>
          </a:prstGeom>
        </p:spPr>
        <p:txBody>
          <a:bodyPr lIns="0" tIns="0" rIns="0" bIns="0"/>
          <a:lstStyle/>
          <a:p>
            <a:pPr marL="432000" indent="-324000">
              <a:buClr>
                <a:srgbClr val="000000"/>
              </a:buClr>
              <a:buSzPct val="45000"/>
              <a:buFont typeface="Wingdings" charset="2"/>
              <a:buChar char=""/>
            </a:pPr>
            <a:r>
              <a:rPr lang="it-IT" sz="3200" b="0" strike="noStrike" spc="-1">
                <a:solidFill>
                  <a:srgbClr val="000000"/>
                </a:solidFill>
                <a:uFill>
                  <a:solidFill>
                    <a:srgbClr val="FFFFFF"/>
                  </a:solidFill>
                </a:uFill>
                <a:latin typeface="Arial"/>
              </a:rPr>
              <a:t>Fai clic per modificare il formato del testo della struttura</a:t>
            </a:r>
          </a:p>
          <a:p>
            <a:pPr marL="864000" lvl="1" indent="-324000">
              <a:buClr>
                <a:srgbClr val="000000"/>
              </a:buClr>
              <a:buSzPct val="75000"/>
              <a:buFont typeface="Symbol" charset="2"/>
              <a:buChar char=""/>
            </a:pPr>
            <a:r>
              <a:rPr lang="it-IT" sz="2800" b="0" strike="noStrike" spc="-1">
                <a:solidFill>
                  <a:srgbClr val="000000"/>
                </a:solidFill>
                <a:uFill>
                  <a:solidFill>
                    <a:srgbClr val="FFFFFF"/>
                  </a:solidFill>
                </a:uFill>
                <a:latin typeface="Arial"/>
              </a:rPr>
              <a:t>Secondo livello struttura</a:t>
            </a:r>
          </a:p>
          <a:p>
            <a:pPr marL="1296000" lvl="2" indent="-288000">
              <a:buClr>
                <a:srgbClr val="000000"/>
              </a:buClr>
              <a:buSzPct val="45000"/>
              <a:buFont typeface="Wingdings" charset="2"/>
              <a:buChar char=""/>
            </a:pPr>
            <a:r>
              <a:rPr lang="it-IT" sz="2400" b="0" strike="noStrike" spc="-1">
                <a:solidFill>
                  <a:srgbClr val="000000"/>
                </a:solidFill>
                <a:uFill>
                  <a:solidFill>
                    <a:srgbClr val="FFFFFF"/>
                  </a:solidFill>
                </a:uFill>
                <a:latin typeface="Arial"/>
              </a:rPr>
              <a:t>Terzo livello struttura</a:t>
            </a:r>
          </a:p>
          <a:p>
            <a:pPr marL="1728000" lvl="3" indent="-216000">
              <a:buClr>
                <a:srgbClr val="000000"/>
              </a:buClr>
              <a:buSzPct val="75000"/>
              <a:buFont typeface="Symbol" charset="2"/>
              <a:buChar char=""/>
            </a:pPr>
            <a:r>
              <a:rPr lang="it-IT" sz="2000" b="0" strike="noStrike" spc="-1">
                <a:solidFill>
                  <a:srgbClr val="000000"/>
                </a:solidFill>
                <a:uFill>
                  <a:solidFill>
                    <a:srgbClr val="FFFFFF"/>
                  </a:solidFill>
                </a:uFill>
                <a:latin typeface="Arial"/>
              </a:rPr>
              <a:t>Quarto livello struttura</a:t>
            </a:r>
          </a:p>
          <a:p>
            <a:pPr marL="2160000" lvl="4" indent="-216000">
              <a:buClr>
                <a:srgbClr val="000000"/>
              </a:buClr>
              <a:buSzPct val="45000"/>
              <a:buFont typeface="Wingdings" charset="2"/>
              <a:buChar char=""/>
            </a:pPr>
            <a:r>
              <a:rPr lang="it-IT" sz="2000" b="0" strike="noStrike" spc="-1">
                <a:solidFill>
                  <a:srgbClr val="000000"/>
                </a:solidFill>
                <a:uFill>
                  <a:solidFill>
                    <a:srgbClr val="FFFFFF"/>
                  </a:solidFill>
                </a:uFill>
                <a:latin typeface="Arial"/>
              </a:rPr>
              <a:t>Quinto livello struttura</a:t>
            </a:r>
          </a:p>
          <a:p>
            <a:pPr marL="2592000" lvl="5" indent="-216000">
              <a:buClr>
                <a:srgbClr val="000000"/>
              </a:buClr>
              <a:buSzPct val="45000"/>
              <a:buFont typeface="Wingdings" charset="2"/>
              <a:buChar char=""/>
            </a:pPr>
            <a:r>
              <a:rPr lang="it-IT" sz="2000" b="0" strike="noStrike" spc="-1">
                <a:solidFill>
                  <a:srgbClr val="000000"/>
                </a:solidFill>
                <a:uFill>
                  <a:solidFill>
                    <a:srgbClr val="FFFFFF"/>
                  </a:solidFill>
                </a:uFill>
                <a:latin typeface="Arial"/>
              </a:rPr>
              <a:t>Sesto livello struttura</a:t>
            </a:r>
          </a:p>
          <a:p>
            <a:pPr marL="3024000" lvl="6" indent="-216000">
              <a:buClr>
                <a:srgbClr val="000000"/>
              </a:buClr>
              <a:buSzPct val="45000"/>
              <a:buFont typeface="Wingdings" charset="2"/>
              <a:buChar char=""/>
            </a:pPr>
            <a:r>
              <a:rPr lang="it-IT" sz="2000" b="0" strike="noStrike" spc="-1">
                <a:solidFill>
                  <a:srgbClr val="000000"/>
                </a:solidFill>
                <a:uFill>
                  <a:solidFill>
                    <a:srgbClr val="FFFFFF"/>
                  </a:solidFill>
                </a:uFill>
                <a:latin typeface="Arial"/>
              </a:rPr>
              <a:t>Settimo livello struttura</a:t>
            </a:r>
          </a:p>
        </p:txBody>
      </p:sp>
      <p:sp>
        <p:nvSpPr>
          <p:cNvPr id="2" name="PlaceHolder 3"/>
          <p:cNvSpPr>
            <a:spLocks noGrp="1"/>
          </p:cNvSpPr>
          <p:nvPr>
            <p:ph type="dt"/>
          </p:nvPr>
        </p:nvSpPr>
        <p:spPr>
          <a:xfrm>
            <a:off x="504000" y="6887160"/>
            <a:ext cx="2348280" cy="521280"/>
          </a:xfrm>
          <a:prstGeom prst="rect">
            <a:avLst/>
          </a:prstGeom>
        </p:spPr>
        <p:txBody>
          <a:bodyPr lIns="0" tIns="0" rIns="0" bIns="0"/>
          <a:lstStyle/>
          <a:p>
            <a:endParaRPr lang="it-IT" sz="1400" b="0" strike="noStrike" spc="-1">
              <a:solidFill>
                <a:srgbClr val="000000"/>
              </a:solidFill>
              <a:uFill>
                <a:solidFill>
                  <a:srgbClr val="FFFFFF"/>
                </a:solidFill>
              </a:uFill>
              <a:latin typeface="Times New Roman"/>
            </a:endParaRPr>
          </a:p>
        </p:txBody>
      </p:sp>
      <p:sp>
        <p:nvSpPr>
          <p:cNvPr id="3" name="PlaceHolder 4"/>
          <p:cNvSpPr>
            <a:spLocks noGrp="1"/>
          </p:cNvSpPr>
          <p:nvPr>
            <p:ph type="ftr"/>
          </p:nvPr>
        </p:nvSpPr>
        <p:spPr>
          <a:xfrm>
            <a:off x="3447360" y="6887160"/>
            <a:ext cx="3195000" cy="521280"/>
          </a:xfrm>
          <a:prstGeom prst="rect">
            <a:avLst/>
          </a:prstGeom>
        </p:spPr>
        <p:txBody>
          <a:bodyPr lIns="0" tIns="0" rIns="0" bIns="0"/>
          <a:lstStyle/>
          <a:p>
            <a:pPr algn="ctr"/>
            <a:r>
              <a:rPr lang="it-IT" sz="1400" b="0" strike="noStrike" spc="-1" smtClean="0">
                <a:solidFill>
                  <a:srgbClr val="000000"/>
                </a:solidFill>
                <a:uFill>
                  <a:solidFill>
                    <a:srgbClr val="FFFFFF"/>
                  </a:solidFill>
                </a:uFill>
                <a:latin typeface="Times New Roman"/>
              </a:rPr>
              <a:t>Firenze, 3 luglio 2018</a:t>
            </a:r>
            <a:endParaRPr lang="it-IT" sz="1400" b="0" strike="noStrike" spc="-1">
              <a:solidFill>
                <a:srgbClr val="000000"/>
              </a:solidFill>
              <a:uFill>
                <a:solidFill>
                  <a:srgbClr val="FFFFFF"/>
                </a:solidFill>
              </a:uFill>
              <a:latin typeface="Times New Roman"/>
            </a:endParaRPr>
          </a:p>
        </p:txBody>
      </p:sp>
      <p:sp>
        <p:nvSpPr>
          <p:cNvPr id="4" name="PlaceHolder 5"/>
          <p:cNvSpPr>
            <a:spLocks noGrp="1"/>
          </p:cNvSpPr>
          <p:nvPr>
            <p:ph type="sldNum"/>
          </p:nvPr>
        </p:nvSpPr>
        <p:spPr>
          <a:xfrm>
            <a:off x="7227360" y="6887160"/>
            <a:ext cx="2348280" cy="521280"/>
          </a:xfrm>
          <a:prstGeom prst="rect">
            <a:avLst/>
          </a:prstGeom>
        </p:spPr>
        <p:txBody>
          <a:bodyPr lIns="0" tIns="0" rIns="0" bIns="0"/>
          <a:lstStyle/>
          <a:p>
            <a:pPr algn="r"/>
            <a:fld id="{35F9A312-51D3-44FD-B8E6-8713B1679605}" type="slidenum">
              <a:rPr lang="it-IT" sz="1400" b="0" strike="noStrike" spc="-1">
                <a:solidFill>
                  <a:srgbClr val="000000"/>
                </a:solidFill>
                <a:uFill>
                  <a:solidFill>
                    <a:srgbClr val="FFFFFF"/>
                  </a:solidFill>
                </a:uFill>
                <a:latin typeface="Times New Roman"/>
              </a:rPr>
              <a:pPr algn="r"/>
              <a:t>‹N›</a:t>
            </a:fld>
            <a:endParaRPr lang="it-IT" sz="1400" b="0" strike="noStrike" spc="-1">
              <a:solidFill>
                <a:srgbClr val="000000"/>
              </a:solidFill>
              <a:uFill>
                <a:solidFill>
                  <a:srgbClr val="FFFFFF"/>
                </a:solidFill>
              </a:u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 name="Immagine 38"/>
          <p:cNvPicPr/>
          <p:nvPr/>
        </p:nvPicPr>
        <p:blipFill>
          <a:blip r:embed="rId2" cstate="print"/>
          <a:stretch/>
        </p:blipFill>
        <p:spPr>
          <a:xfrm>
            <a:off x="985" y="7595"/>
            <a:ext cx="10079640" cy="7552080"/>
          </a:xfrm>
          <a:prstGeom prst="rect">
            <a:avLst/>
          </a:prstGeom>
          <a:ln>
            <a:noFill/>
          </a:ln>
        </p:spPr>
      </p:pic>
      <p:sp>
        <p:nvSpPr>
          <p:cNvPr id="40" name="TextShape 1"/>
          <p:cNvSpPr txBox="1"/>
          <p:nvPr/>
        </p:nvSpPr>
        <p:spPr>
          <a:xfrm>
            <a:off x="5328344" y="6386949"/>
            <a:ext cx="3384376" cy="345216"/>
          </a:xfrm>
          <a:prstGeom prst="rect">
            <a:avLst/>
          </a:prstGeom>
          <a:noFill/>
          <a:ln>
            <a:noFill/>
          </a:ln>
        </p:spPr>
        <p:txBody>
          <a:bodyPr lIns="90000" tIns="45000" rIns="90000" bIns="45000" anchor="ctr"/>
          <a:lstStyle/>
          <a:p>
            <a:pPr algn="ctr"/>
            <a:r>
              <a:rPr lang="it-IT" sz="2000" b="1" strike="noStrike" spc="-1" dirty="0" smtClean="0">
                <a:solidFill>
                  <a:srgbClr val="000000"/>
                </a:solidFill>
                <a:uFill>
                  <a:solidFill>
                    <a:srgbClr val="FFFFFF"/>
                  </a:solidFill>
                </a:uFill>
                <a:latin typeface="Ebrima"/>
              </a:rPr>
              <a:t>Andrea Pasquinelli</a:t>
            </a:r>
          </a:p>
        </p:txBody>
      </p:sp>
      <p:sp>
        <p:nvSpPr>
          <p:cNvPr id="41" name="TextShape 2"/>
          <p:cNvSpPr txBox="1"/>
          <p:nvPr/>
        </p:nvSpPr>
        <p:spPr>
          <a:xfrm>
            <a:off x="3600152" y="5868069"/>
            <a:ext cx="5904000" cy="1053360"/>
          </a:xfrm>
          <a:prstGeom prst="rect">
            <a:avLst/>
          </a:prstGeom>
          <a:noFill/>
          <a:ln>
            <a:noFill/>
          </a:ln>
        </p:spPr>
        <p:txBody>
          <a:bodyPr lIns="90000" tIns="45000" rIns="90000" bIns="45000" anchor="ctr" anchorCtr="1"/>
          <a:lstStyle/>
          <a:p>
            <a:endParaRPr lang="it-IT" sz="1800" b="0" strike="noStrike" spc="-1" dirty="0">
              <a:solidFill>
                <a:srgbClr val="000000"/>
              </a:solidFill>
              <a:uFill>
                <a:solidFill>
                  <a:srgbClr val="FFFFFF"/>
                </a:solidFill>
              </a:uFill>
              <a:latin typeface="Arial"/>
            </a:endParaRPr>
          </a:p>
          <a:p>
            <a:pPr algn="ctr"/>
            <a:endParaRPr lang="it-IT" sz="1800" b="0" strike="noStrike" spc="-1" dirty="0">
              <a:solidFill>
                <a:srgbClr val="000000"/>
              </a:solidFill>
              <a:uFill>
                <a:solidFill>
                  <a:srgbClr val="FFFFFF"/>
                </a:solidFill>
              </a:uFill>
              <a:latin typeface="Arial"/>
            </a:endParaRPr>
          </a:p>
        </p:txBody>
      </p:sp>
      <p:sp>
        <p:nvSpPr>
          <p:cNvPr id="42" name="TextShape 3"/>
          <p:cNvSpPr txBox="1"/>
          <p:nvPr/>
        </p:nvSpPr>
        <p:spPr>
          <a:xfrm>
            <a:off x="3168104" y="3923853"/>
            <a:ext cx="5955376" cy="977400"/>
          </a:xfrm>
          <a:prstGeom prst="rect">
            <a:avLst/>
          </a:prstGeom>
          <a:noFill/>
          <a:ln>
            <a:noFill/>
          </a:ln>
        </p:spPr>
        <p:txBody>
          <a:bodyPr lIns="90000" tIns="45000" rIns="90000" bIns="45000" anchor="ctr" anchorCtr="1"/>
          <a:lstStyle/>
          <a:p>
            <a:pPr algn="ctr"/>
            <a:r>
              <a:rPr lang="it-IT" sz="2800" b="1" strike="noStrike" spc="-1" dirty="0" smtClean="0">
                <a:solidFill>
                  <a:srgbClr val="000000"/>
                </a:solidFill>
                <a:uFill>
                  <a:solidFill>
                    <a:srgbClr val="FFFFFF"/>
                  </a:solidFill>
                </a:uFill>
                <a:latin typeface="Ebrima"/>
              </a:rPr>
              <a:t>La Legge Regionale Toscana 12/2006 tra presente e futuro </a:t>
            </a:r>
            <a:endParaRPr lang="it-IT" sz="1800" b="0" strike="noStrike" spc="-1" dirty="0">
              <a:solidFill>
                <a:srgbClr val="000000"/>
              </a:solidFill>
              <a:uFill>
                <a:solidFill>
                  <a:srgbClr val="FFFFFF"/>
                </a:solidFill>
              </a:uFill>
              <a:latin typeface="Arial"/>
            </a:endParaRPr>
          </a:p>
        </p:txBody>
      </p:sp>
      <p:pic>
        <p:nvPicPr>
          <p:cNvPr id="1026" name="Picture 2" descr="Pegaso PM"/>
          <p:cNvPicPr>
            <a:picLocks noChangeAspect="1" noChangeArrowheads="1"/>
          </p:cNvPicPr>
          <p:nvPr/>
        </p:nvPicPr>
        <p:blipFill>
          <a:blip r:embed="rId3" cstate="print"/>
          <a:srcRect/>
          <a:stretch>
            <a:fillRect/>
          </a:stretch>
        </p:blipFill>
        <p:spPr bwMode="auto">
          <a:xfrm>
            <a:off x="5348221" y="6817371"/>
            <a:ext cx="486943" cy="634874"/>
          </a:xfrm>
          <a:prstGeom prst="rect">
            <a:avLst/>
          </a:prstGeom>
          <a:noFill/>
          <a:ln w="9525">
            <a:noFill/>
            <a:miter lim="800000"/>
            <a:headEnd/>
            <a:tailEnd/>
          </a:ln>
        </p:spPr>
      </p:pic>
      <p:sp>
        <p:nvSpPr>
          <p:cNvPr id="1027" name="Text Box 3"/>
          <p:cNvSpPr txBox="1">
            <a:spLocks noChangeArrowheads="1"/>
          </p:cNvSpPr>
          <p:nvPr/>
        </p:nvSpPr>
        <p:spPr bwMode="auto">
          <a:xfrm>
            <a:off x="5904408" y="6857127"/>
            <a:ext cx="2808312" cy="504056"/>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buClrTx/>
              <a:buSzTx/>
              <a:buFontTx/>
              <a:buNone/>
              <a:tabLst/>
            </a:pPr>
            <a:r>
              <a:rPr kumimoji="0" lang="it-IT" sz="1400" b="1" i="0" u="none" strike="noStrike" cap="none" normalizeH="0" baseline="0" dirty="0" smtClean="0">
                <a:ln>
                  <a:noFill/>
                </a:ln>
                <a:solidFill>
                  <a:srgbClr val="FFFFFF"/>
                </a:solidFill>
                <a:effectLst/>
                <a:latin typeface="AvantGarde Bk BT" charset="0"/>
                <a:cs typeface="Arial" pitchFamily="34" charset="0"/>
              </a:rPr>
              <a:t>POLIZIA MUNICIPALE</a:t>
            </a:r>
          </a:p>
          <a:p>
            <a:pPr marL="0" marR="0" lvl="0" indent="0" algn="ctr" defTabSz="914400" rtl="0" eaLnBrk="1" fontAlgn="base" latinLnBrk="0" hangingPunct="1">
              <a:lnSpc>
                <a:spcPct val="100000"/>
              </a:lnSpc>
              <a:spcBef>
                <a:spcPct val="0"/>
              </a:spcBef>
              <a:buClrTx/>
              <a:buSzTx/>
              <a:buFontTx/>
              <a:buNone/>
              <a:tabLst/>
            </a:pPr>
            <a:r>
              <a:rPr kumimoji="0" lang="it-IT" sz="1100" b="1" i="0" u="none" strike="noStrike" cap="none" normalizeH="0" baseline="0" dirty="0" smtClean="0">
                <a:ln>
                  <a:noFill/>
                </a:ln>
                <a:solidFill>
                  <a:srgbClr val="FFFFFF"/>
                </a:solidFill>
                <a:effectLst/>
                <a:latin typeface="AvantGarde Bk BT" charset="0"/>
                <a:cs typeface="Arial" pitchFamily="34" charset="0"/>
              </a:rPr>
              <a:t>Comune di Prato</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19832" y="1691605"/>
            <a:ext cx="8640960" cy="4247317"/>
          </a:xfrm>
          <a:prstGeom prst="rect">
            <a:avLst/>
          </a:prstGeom>
        </p:spPr>
        <p:txBody>
          <a:bodyPr wrap="square">
            <a:spAutoFit/>
          </a:bodyPr>
          <a:lstStyle/>
          <a:p>
            <a:r>
              <a:rPr lang="it-IT" b="1" dirty="0" smtClean="0">
                <a:solidFill>
                  <a:srgbClr val="0070C0"/>
                </a:solidFill>
              </a:rPr>
              <a:t>1. La Regione promuove l'esercizio omogeneo delle funzioni inerenti le attività di polizia locale mediante:</a:t>
            </a:r>
          </a:p>
          <a:p>
            <a:r>
              <a:rPr lang="it-IT" b="1" dirty="0" smtClean="0">
                <a:solidFill>
                  <a:srgbClr val="0070C0"/>
                </a:solidFill>
              </a:rPr>
              <a:t>a) valutazioni e indicazioni tecniche sull'organizzazione e lo svolgimento delle attività di polizia locale;</a:t>
            </a:r>
          </a:p>
          <a:p>
            <a:r>
              <a:rPr lang="it-IT" b="1" dirty="0" smtClean="0">
                <a:solidFill>
                  <a:srgbClr val="0070C0"/>
                </a:solidFill>
              </a:rPr>
              <a:t>b) il sostegno all'attività tramite la definizione di modelli operativi uniformi.</a:t>
            </a:r>
          </a:p>
          <a:p>
            <a:r>
              <a:rPr lang="it-IT" b="1" dirty="0" smtClean="0">
                <a:solidFill>
                  <a:srgbClr val="0070C0"/>
                </a:solidFill>
              </a:rPr>
              <a:t>2. La Regione, inoltre, mediante attività di ricerca e documentazione, favorisce l'acquisizione dei dati necessari alle strutture di polizia locale finalizzate:</a:t>
            </a:r>
          </a:p>
          <a:p>
            <a:r>
              <a:rPr lang="it-IT" b="1" dirty="0" smtClean="0">
                <a:solidFill>
                  <a:srgbClr val="0070C0"/>
                </a:solidFill>
              </a:rPr>
              <a:t>a) all'organizzazione delle funzioni di propria competenza dirette alla sicurezza del territorio;</a:t>
            </a:r>
          </a:p>
          <a:p>
            <a:r>
              <a:rPr lang="it-IT" b="1" dirty="0" smtClean="0">
                <a:solidFill>
                  <a:srgbClr val="0070C0"/>
                </a:solidFill>
              </a:rPr>
              <a:t>b) all'individuazione dei contenuti degli accordi per la gestione integrata del controllo territoriale.</a:t>
            </a:r>
          </a:p>
          <a:p>
            <a:r>
              <a:rPr lang="it-IT" b="1" dirty="0" smtClean="0">
                <a:solidFill>
                  <a:srgbClr val="0070C0"/>
                </a:solidFill>
              </a:rPr>
              <a:t>3. La Regione promuove, in collaborazione con gli enti locali, l'istituzione e l'attivazione di un numero telefonico unico per l'accesso alle centrali operative dei corpi di polizia locale sull'intero territorio regionale</a:t>
            </a:r>
          </a:p>
        </p:txBody>
      </p:sp>
      <p:sp>
        <p:nvSpPr>
          <p:cNvPr id="3" name="Rettangolo 2"/>
          <p:cNvSpPr/>
          <p:nvPr/>
        </p:nvSpPr>
        <p:spPr>
          <a:xfrm>
            <a:off x="3240112" y="827509"/>
            <a:ext cx="3005951" cy="369332"/>
          </a:xfrm>
          <a:prstGeom prst="rect">
            <a:avLst/>
          </a:prstGeom>
        </p:spPr>
        <p:txBody>
          <a:bodyPr wrap="none">
            <a:spAutoFit/>
          </a:bodyPr>
          <a:lstStyle/>
          <a:p>
            <a:r>
              <a:rPr lang="it-IT" b="1" i="1" dirty="0" smtClean="0">
                <a:solidFill>
                  <a:srgbClr val="0070C0"/>
                </a:solidFill>
              </a:rPr>
              <a:t>Art. 09 - Supporto tecnico</a:t>
            </a: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168104" y="899517"/>
            <a:ext cx="2984535" cy="369332"/>
          </a:xfrm>
          <a:prstGeom prst="rect">
            <a:avLst/>
          </a:prstGeom>
        </p:spPr>
        <p:txBody>
          <a:bodyPr wrap="none">
            <a:spAutoFit/>
          </a:bodyPr>
          <a:lstStyle/>
          <a:p>
            <a:r>
              <a:rPr lang="it-IT" b="1" i="1" dirty="0" smtClean="0"/>
              <a:t>Art. 10 - Attività formativa</a:t>
            </a:r>
            <a:endParaRPr lang="it-IT" dirty="0"/>
          </a:p>
        </p:txBody>
      </p:sp>
      <p:sp>
        <p:nvSpPr>
          <p:cNvPr id="3" name="Rettangolo 2"/>
          <p:cNvSpPr/>
          <p:nvPr/>
        </p:nvSpPr>
        <p:spPr>
          <a:xfrm>
            <a:off x="719832" y="1835621"/>
            <a:ext cx="8640960" cy="4247317"/>
          </a:xfrm>
          <a:prstGeom prst="rect">
            <a:avLst/>
          </a:prstGeom>
        </p:spPr>
        <p:txBody>
          <a:bodyPr wrap="square">
            <a:spAutoFit/>
          </a:bodyPr>
          <a:lstStyle/>
          <a:p>
            <a:pPr algn="just"/>
            <a:r>
              <a:rPr lang="it-IT" dirty="0" smtClean="0"/>
              <a:t>1. La Regione programma e realizza </a:t>
            </a:r>
            <a:r>
              <a:rPr lang="it-IT" b="1" dirty="0" smtClean="0">
                <a:solidFill>
                  <a:srgbClr val="0070C0"/>
                </a:solidFill>
              </a:rPr>
              <a:t>le attività formative di propria competenza </a:t>
            </a:r>
            <a:r>
              <a:rPr lang="it-IT" dirty="0" smtClean="0"/>
              <a:t>di cui agli articoli 17 e 20 avvalendosi della fondazione Scuola interregionale di polizia locale di cui all'articolo 10 bis. </a:t>
            </a:r>
          </a:p>
          <a:p>
            <a:pPr algn="just"/>
            <a:r>
              <a:rPr lang="it-IT" dirty="0" smtClean="0"/>
              <a:t>2. La Regione, previa valutazione del fabbisogno formativo sulla base delle indicazioni degli enti locali e sentite le rappresentanze sindacali dei lavoratori, definisce i contenuti generali uniformi dei programmi formativi per le diverse figure professionali del personale addetto alle strutture di polizia locale.</a:t>
            </a:r>
          </a:p>
          <a:p>
            <a:pPr algn="just"/>
            <a:r>
              <a:rPr lang="it-IT" dirty="0" smtClean="0"/>
              <a:t>3. Le attività formative possono essere programmate e realizzate anche in collaborazione con gli enti locali, previa convenzione che può prevedere la gestione delle attività da parte degli enti medesimi e </a:t>
            </a:r>
            <a:r>
              <a:rPr lang="it-IT" b="1" dirty="0" smtClean="0">
                <a:solidFill>
                  <a:srgbClr val="0070C0"/>
                </a:solidFill>
              </a:rPr>
              <a:t>l'attribuzione ad essi delle risorse finanziarie necessarie. </a:t>
            </a:r>
          </a:p>
          <a:p>
            <a:pPr algn="just"/>
            <a:r>
              <a:rPr lang="it-IT" dirty="0" smtClean="0"/>
              <a:t>4. Fino alla completa attuazione degli adempimenti di cui ai commi 1 e 2, la Giunta regionale può autorizzare gli enti locali, singoli o associati, allo svolgimento delle attività formative di propria competenza, verificandone la corrispondenza alle disposizioni regionali.</a:t>
            </a:r>
            <a:endParaRPr lang="it-IT" dirty="0"/>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439912" y="2625676"/>
            <a:ext cx="7200800" cy="1200329"/>
          </a:xfrm>
          <a:prstGeom prst="rect">
            <a:avLst/>
          </a:prstGeom>
        </p:spPr>
        <p:txBody>
          <a:bodyPr wrap="square">
            <a:spAutoFit/>
          </a:bodyPr>
          <a:lstStyle/>
          <a:p>
            <a:r>
              <a:rPr lang="it-IT" b="1" dirty="0" smtClean="0">
                <a:solidFill>
                  <a:srgbClr val="0070C0"/>
                </a:solidFill>
              </a:rPr>
              <a:t>1. La Giunta regionale definisce le caratteristiche tecniche degli strumenti di comunicazione in dotazione a ciascuna struttura di polizia locale in modo da consentirne la reciproca utilizzazione in tutto il territorio regionale.</a:t>
            </a:r>
            <a:endParaRPr lang="it-IT" b="1" dirty="0">
              <a:solidFill>
                <a:srgbClr val="0070C0"/>
              </a:solidFill>
            </a:endParaRPr>
          </a:p>
        </p:txBody>
      </p:sp>
      <p:sp>
        <p:nvSpPr>
          <p:cNvPr id="5" name="Rettangolo 4"/>
          <p:cNvSpPr/>
          <p:nvPr/>
        </p:nvSpPr>
        <p:spPr>
          <a:xfrm>
            <a:off x="2880072" y="1619597"/>
            <a:ext cx="4320480" cy="369332"/>
          </a:xfrm>
          <a:prstGeom prst="rect">
            <a:avLst/>
          </a:prstGeom>
        </p:spPr>
        <p:txBody>
          <a:bodyPr wrap="square">
            <a:spAutoFit/>
          </a:bodyPr>
          <a:lstStyle/>
          <a:p>
            <a:r>
              <a:rPr lang="it-IT" b="1" i="1" dirty="0" smtClean="0">
                <a:solidFill>
                  <a:srgbClr val="0070C0"/>
                </a:solidFill>
              </a:rPr>
              <a:t>Art. 11 - Strumenti di comunicazione</a:t>
            </a: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880072" y="1619597"/>
            <a:ext cx="4314001" cy="369332"/>
          </a:xfrm>
          <a:prstGeom prst="rect">
            <a:avLst/>
          </a:prstGeom>
        </p:spPr>
        <p:txBody>
          <a:bodyPr wrap="none">
            <a:spAutoFit/>
          </a:bodyPr>
          <a:lstStyle/>
          <a:p>
            <a:r>
              <a:rPr lang="it-IT" b="1" i="1" dirty="0" smtClean="0"/>
              <a:t>Art. 13 - Conferenza tecnica regionale</a:t>
            </a:r>
            <a:endParaRPr lang="it-IT" dirty="0"/>
          </a:p>
        </p:txBody>
      </p:sp>
      <p:sp>
        <p:nvSpPr>
          <p:cNvPr id="3" name="Rettangolo 2"/>
          <p:cNvSpPr/>
          <p:nvPr/>
        </p:nvSpPr>
        <p:spPr>
          <a:xfrm>
            <a:off x="719832" y="2627709"/>
            <a:ext cx="8640960" cy="2308324"/>
          </a:xfrm>
          <a:prstGeom prst="rect">
            <a:avLst/>
          </a:prstGeom>
        </p:spPr>
        <p:txBody>
          <a:bodyPr wrap="square">
            <a:spAutoFit/>
          </a:bodyPr>
          <a:lstStyle/>
          <a:p>
            <a:pPr algn="just"/>
            <a:r>
              <a:rPr lang="it-IT" dirty="0" smtClean="0"/>
              <a:t>1. Al fine di acquisire elementi utili per l'esercizio delle funzioni di cui all' articolo 9 , comma 1, e per la predisposizione del regolamento di cui all' articolo 12 , la Giunta regionale organizza periodicamente la Conferenza tecnica regionale sulla polizia locale.</a:t>
            </a:r>
          </a:p>
          <a:p>
            <a:pPr algn="just"/>
            <a:r>
              <a:rPr lang="it-IT" b="1" dirty="0" smtClean="0">
                <a:solidFill>
                  <a:srgbClr val="0070C0"/>
                </a:solidFill>
              </a:rPr>
              <a:t>2. Alla Conferenza partecipano i responsabili delle strutture di polizia municipale e provinciale.</a:t>
            </a:r>
          </a:p>
          <a:p>
            <a:pPr algn="just"/>
            <a:r>
              <a:rPr lang="it-IT" dirty="0" smtClean="0"/>
              <a:t>3. La partecipazione agli incontri di cui al comma 1 non dà luogo ad alcun compenso o rimborso.</a:t>
            </a:r>
            <a:endParaRPr lang="it-IT" dirty="0"/>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880072" y="899517"/>
            <a:ext cx="4320480" cy="369332"/>
          </a:xfrm>
          <a:prstGeom prst="rect">
            <a:avLst/>
          </a:prstGeom>
        </p:spPr>
        <p:txBody>
          <a:bodyPr wrap="square">
            <a:spAutoFit/>
          </a:bodyPr>
          <a:lstStyle/>
          <a:p>
            <a:pPr algn="ctr"/>
            <a:r>
              <a:rPr lang="it-IT" b="1" i="1" dirty="0" smtClean="0">
                <a:solidFill>
                  <a:srgbClr val="0070C0"/>
                </a:solidFill>
              </a:rPr>
              <a:t>Art. 14 - Corpo di polizia municipale</a:t>
            </a:r>
            <a:endParaRPr lang="it-IT" dirty="0">
              <a:solidFill>
                <a:srgbClr val="0070C0"/>
              </a:solidFill>
            </a:endParaRPr>
          </a:p>
        </p:txBody>
      </p:sp>
      <p:sp>
        <p:nvSpPr>
          <p:cNvPr id="3" name="Rettangolo 2"/>
          <p:cNvSpPr/>
          <p:nvPr/>
        </p:nvSpPr>
        <p:spPr>
          <a:xfrm>
            <a:off x="719832" y="1541774"/>
            <a:ext cx="8640960" cy="4832092"/>
          </a:xfrm>
          <a:prstGeom prst="rect">
            <a:avLst/>
          </a:prstGeom>
        </p:spPr>
        <p:txBody>
          <a:bodyPr wrap="square">
            <a:spAutoFit/>
          </a:bodyPr>
          <a:lstStyle/>
          <a:p>
            <a:r>
              <a:rPr lang="it-IT" sz="1400" b="1" dirty="0" smtClean="0">
                <a:solidFill>
                  <a:srgbClr val="0070C0"/>
                </a:solidFill>
              </a:rPr>
              <a:t>1. I comuni, singoli o associati, per lo svolgimento delle attività di cui all' articolo 2 possono istituire corpi di polizia municipale.</a:t>
            </a:r>
          </a:p>
          <a:p>
            <a:r>
              <a:rPr lang="it-IT" sz="1400" b="1" dirty="0" smtClean="0">
                <a:solidFill>
                  <a:srgbClr val="0070C0"/>
                </a:solidFill>
              </a:rPr>
              <a:t>2. I comuni istituiscono il corpo di polizia municipale nel rispetto delle seguenti caratteristiche strutturali ed operative minime:</a:t>
            </a:r>
          </a:p>
          <a:p>
            <a:r>
              <a:rPr lang="it-IT" sz="1400" b="1" dirty="0" smtClean="0">
                <a:solidFill>
                  <a:srgbClr val="0070C0"/>
                </a:solidFill>
              </a:rPr>
              <a:t>a) organizzazione giornaliera, nell'ambito territoriale di competenza, di due turni ordinari di vigilanza sul territorio in servizio antimeridiano e pomeridiano, compresi i festivi e organizzazione di un terzo turno di vigilanza ordinaria sul territorio in servizio </a:t>
            </a:r>
            <a:r>
              <a:rPr lang="it-IT" sz="1400" b="1" dirty="0" err="1" smtClean="0">
                <a:solidFill>
                  <a:srgbClr val="0070C0"/>
                </a:solidFill>
              </a:rPr>
              <a:t>serale-notturno</a:t>
            </a:r>
            <a:r>
              <a:rPr lang="it-IT" sz="1400" b="1" dirty="0" smtClean="0">
                <a:solidFill>
                  <a:srgbClr val="0070C0"/>
                </a:solidFill>
              </a:rPr>
              <a:t> per almeno centoventi giorni, anche non consecutivi, per ogni anno solare;</a:t>
            </a:r>
          </a:p>
          <a:p>
            <a:r>
              <a:rPr lang="it-IT" sz="1400" b="1" dirty="0" smtClean="0">
                <a:solidFill>
                  <a:srgbClr val="0070C0"/>
                </a:solidFill>
              </a:rPr>
              <a:t>b) predisposizione e dotazione di una struttura operativa centralizzata per telecomunicazioni di servizio, attiva tutti i giorni dell'anno;</a:t>
            </a:r>
          </a:p>
          <a:p>
            <a:r>
              <a:rPr lang="it-IT" sz="1400" b="1" dirty="0" smtClean="0">
                <a:solidFill>
                  <a:srgbClr val="0070C0"/>
                </a:solidFill>
              </a:rPr>
              <a:t>c) organizzazione di un sistema che consenta l'attivazione dei controlli di polizia amministrativa locale nell'arco delle ventiquattro ore, compresi i festivi, nell'ambito territoriale di competenza;</a:t>
            </a:r>
          </a:p>
          <a:p>
            <a:r>
              <a:rPr lang="it-IT" sz="1400" b="1" dirty="0" smtClean="0">
                <a:solidFill>
                  <a:srgbClr val="0070C0"/>
                </a:solidFill>
              </a:rPr>
              <a:t>d) organizzazione e svolgimento del servizio di rilevazione degli incidenti stradali con danni alle persone o rilevanti conseguenze sulla circolazione stradale nei due turni antimeridiano e pomeridiano ed organizzazione dell'eventuale attivazione del servizio per almeno un turno </a:t>
            </a:r>
            <a:r>
              <a:rPr lang="it-IT" sz="1400" b="1" dirty="0" err="1" smtClean="0">
                <a:solidFill>
                  <a:srgbClr val="0070C0"/>
                </a:solidFill>
              </a:rPr>
              <a:t>serale-notturno</a:t>
            </a:r>
            <a:r>
              <a:rPr lang="it-IT" sz="1400" b="1" dirty="0" smtClean="0">
                <a:solidFill>
                  <a:srgbClr val="0070C0"/>
                </a:solidFill>
              </a:rPr>
              <a:t>, compresi i festivi, nell'ambito territoriale di competenza.</a:t>
            </a:r>
          </a:p>
          <a:p>
            <a:r>
              <a:rPr lang="it-IT" sz="1400" b="1" dirty="0" smtClean="0"/>
              <a:t>3. I corpi di polizia municipale, ove possibile, privilegiano un'organizzazione improntata al principio del decentramento e adottano moduli operativi di prossimità nei confronti della collettività amministrata dall'ente locale di appartenenza.</a:t>
            </a:r>
          </a:p>
          <a:p>
            <a:r>
              <a:rPr lang="it-IT" sz="1400" b="1" dirty="0" smtClean="0">
                <a:solidFill>
                  <a:srgbClr val="0070C0"/>
                </a:solidFill>
              </a:rPr>
              <a:t>4. La Regione promuove l'istituzione e sostiene l'attività dei corpi di polizia municipale aventi le</a:t>
            </a:r>
          </a:p>
          <a:p>
            <a:r>
              <a:rPr lang="it-IT" sz="1400" b="1" dirty="0" smtClean="0">
                <a:solidFill>
                  <a:srgbClr val="0070C0"/>
                </a:solidFill>
              </a:rPr>
              <a:t>caratteristiche organizzative di cui al presente articolo, mediante i finanziamenti previsti dalla r. 38/2001 , relativi alle funzioni di polizia locale.</a:t>
            </a:r>
            <a:endParaRPr lang="it-IT" sz="1400" b="1" dirty="0">
              <a:solidFill>
                <a:srgbClr val="0070C0"/>
              </a:solidFill>
            </a:endParaRP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79872" y="899517"/>
            <a:ext cx="7920880" cy="369332"/>
          </a:xfrm>
          <a:prstGeom prst="rect">
            <a:avLst/>
          </a:prstGeom>
        </p:spPr>
        <p:txBody>
          <a:bodyPr wrap="square">
            <a:spAutoFit/>
          </a:bodyPr>
          <a:lstStyle/>
          <a:p>
            <a:pPr algn="ctr"/>
            <a:r>
              <a:rPr lang="it-IT" b="1" i="1" dirty="0" smtClean="0"/>
              <a:t>Art. 16 - Organizzazione del corpo di polizia municipale e provinciale</a:t>
            </a:r>
            <a:endParaRPr lang="it-IT" dirty="0"/>
          </a:p>
        </p:txBody>
      </p:sp>
      <p:sp>
        <p:nvSpPr>
          <p:cNvPr id="3" name="Rettangolo 2"/>
          <p:cNvSpPr/>
          <p:nvPr/>
        </p:nvSpPr>
        <p:spPr>
          <a:xfrm>
            <a:off x="1439912" y="2210178"/>
            <a:ext cx="7920880" cy="2031325"/>
          </a:xfrm>
          <a:prstGeom prst="rect">
            <a:avLst/>
          </a:prstGeom>
        </p:spPr>
        <p:txBody>
          <a:bodyPr wrap="square">
            <a:spAutoFit/>
          </a:bodyPr>
          <a:lstStyle/>
          <a:p>
            <a:r>
              <a:rPr lang="it-IT" dirty="0" smtClean="0"/>
              <a:t>1. Il corpo di polizia municipale e provinciale, fatto salvo l'inquadramento derivante dai contratti collettivi nazionali di lavoro, si articola nelle seguenti figure professionali:</a:t>
            </a:r>
          </a:p>
          <a:p>
            <a:r>
              <a:rPr lang="it-IT" dirty="0" smtClean="0"/>
              <a:t>a) comandante, con funzioni di responsabile del corpo;</a:t>
            </a:r>
          </a:p>
          <a:p>
            <a:r>
              <a:rPr lang="it-IT" b="1" dirty="0" smtClean="0">
                <a:solidFill>
                  <a:srgbClr val="0070C0"/>
                </a:solidFill>
              </a:rPr>
              <a:t>b) addetti al coordinamento e controllo, tra i quali possono essere individuati uno o più vicecomandanti;</a:t>
            </a:r>
          </a:p>
          <a:p>
            <a:r>
              <a:rPr lang="it-IT" dirty="0" smtClean="0"/>
              <a:t>c) agenti</a:t>
            </a:r>
            <a:endParaRPr lang="it-IT" dirty="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935856" y="1475581"/>
            <a:ext cx="8640960" cy="3293209"/>
          </a:xfrm>
          <a:prstGeom prst="rect">
            <a:avLst/>
          </a:prstGeom>
        </p:spPr>
        <p:txBody>
          <a:bodyPr wrap="square">
            <a:spAutoFit/>
          </a:bodyPr>
          <a:lstStyle/>
          <a:p>
            <a:r>
              <a:rPr lang="it-IT" sz="1600" dirty="0" smtClean="0"/>
              <a:t>1. Il comandante dirige lo svolgimento delle attività di competenza del corpo, emana gli ordini e le disposizioni organizzative ed operative, nel rispetto della legislazione vigente e del regolamento di cui all’ articolo 3  comma 1.</a:t>
            </a:r>
          </a:p>
          <a:p>
            <a:r>
              <a:rPr lang="it-IT" sz="1600" dirty="0" smtClean="0"/>
              <a:t>2. Il comandante attua gli indirizzi dati dal sindaco o dal presidente della provincia ai sensi dell' articolo 3 , comma 3, ed è responsabile verso il sindaco o il presidente della organizzazione, dell'addestramento, della disciplina e dell'impiego tecnico ed operativo del personale appartenente al corpo.</a:t>
            </a:r>
          </a:p>
          <a:p>
            <a:r>
              <a:rPr lang="it-IT" sz="1600" b="1" dirty="0" smtClean="0">
                <a:solidFill>
                  <a:srgbClr val="0070C0"/>
                </a:solidFill>
              </a:rPr>
              <a:t>3. La funzione di comandante è incompatibile con lo svolgimento di altre funzioni o incarichi all'interno dell'ente di appartenenza.</a:t>
            </a:r>
          </a:p>
          <a:p>
            <a:r>
              <a:rPr lang="it-IT" sz="1600" dirty="0" smtClean="0"/>
              <a:t>4. Allo scopo di garantire la competenza tecnico-professionale connessa alle attività dei livelli apicali dei corpi, qualora non venga effettuata una selezione concorsuale finalizzata alla copertura del ruolo, l'affidamento dell'incarico comporta la frequenza del corso regionale obbligatorio di formazione di cui all’ articolo 19 , comma 1, lettera a).</a:t>
            </a:r>
            <a:endParaRPr lang="it-IT" sz="1600" dirty="0"/>
          </a:p>
        </p:txBody>
      </p:sp>
      <p:sp>
        <p:nvSpPr>
          <p:cNvPr id="3" name="Rettangolo 2"/>
          <p:cNvSpPr/>
          <p:nvPr/>
        </p:nvSpPr>
        <p:spPr>
          <a:xfrm>
            <a:off x="1223888" y="755501"/>
            <a:ext cx="7560840" cy="369332"/>
          </a:xfrm>
          <a:prstGeom prst="rect">
            <a:avLst/>
          </a:prstGeom>
        </p:spPr>
        <p:txBody>
          <a:bodyPr wrap="square">
            <a:spAutoFit/>
          </a:bodyPr>
          <a:lstStyle/>
          <a:p>
            <a:r>
              <a:rPr lang="it-IT" b="1" i="1" dirty="0" smtClean="0"/>
              <a:t>Art. 17 - Comandante del corpo di polizia municipale e provinciale</a:t>
            </a:r>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3528144" y="899517"/>
            <a:ext cx="3031599" cy="369332"/>
          </a:xfrm>
          <a:prstGeom prst="rect">
            <a:avLst/>
          </a:prstGeom>
        </p:spPr>
        <p:txBody>
          <a:bodyPr wrap="none">
            <a:spAutoFit/>
          </a:bodyPr>
          <a:lstStyle/>
          <a:p>
            <a:r>
              <a:rPr lang="it-IT" b="1" i="1" dirty="0" smtClean="0"/>
              <a:t>Art. 23 - Norma transitoria</a:t>
            </a:r>
            <a:endParaRPr lang="it-IT" dirty="0"/>
          </a:p>
        </p:txBody>
      </p:sp>
      <p:sp>
        <p:nvSpPr>
          <p:cNvPr id="5" name="Rettangolo 4"/>
          <p:cNvSpPr/>
          <p:nvPr/>
        </p:nvSpPr>
        <p:spPr>
          <a:xfrm>
            <a:off x="791840" y="1907629"/>
            <a:ext cx="8640960" cy="4524315"/>
          </a:xfrm>
          <a:prstGeom prst="rect">
            <a:avLst/>
          </a:prstGeom>
        </p:spPr>
        <p:txBody>
          <a:bodyPr wrap="square">
            <a:spAutoFit/>
          </a:bodyPr>
          <a:lstStyle/>
          <a:p>
            <a:pPr algn="just"/>
            <a:r>
              <a:rPr lang="it-IT" dirty="0" smtClean="0"/>
              <a:t>1. La Regione adotta i regolamenti di cui agli articoli 12 e 19 entro dodici mesi dalla entrata in vigore della presente legge, sentite le associazioni regionali degli enti locali, la Commissione regionale per le pari opportunità e le rappresentanze sindacali dei lavoratori.</a:t>
            </a:r>
          </a:p>
          <a:p>
            <a:pPr algn="just"/>
            <a:r>
              <a:rPr lang="it-IT" dirty="0" smtClean="0"/>
              <a:t>2. A decorrere dal 1° gennaio 2008, nei Comuni che non si fossero adeguati alle disposizioni di cui all’articolo 14, le strutture di polizia municipale assumono denominazione diversa da quella di corpo, fatti salvi, per il personale in esse inquadrato, il mantenimento dei distintivi di grado già attribuiti e l'applicazione delle eventuali disposizioni dei contratti collettivi nazionali di lavoro, specificamente riferite agli appartenenti ai corpi.</a:t>
            </a:r>
          </a:p>
          <a:p>
            <a:pPr algn="just"/>
            <a:r>
              <a:rPr lang="it-IT" dirty="0" smtClean="0"/>
              <a:t>3. Gli enti locali, entro centottanta giorni dall'entrata in vigore del regolamento regionale di cui all' articolo 12 , adeguano i propri regolamenti alle disposizioni di quest'ultimo.</a:t>
            </a:r>
          </a:p>
          <a:p>
            <a:pPr algn="just"/>
            <a:r>
              <a:rPr lang="it-IT" b="1" dirty="0" smtClean="0">
                <a:solidFill>
                  <a:srgbClr val="0070C0"/>
                </a:solidFill>
              </a:rPr>
              <a:t>4. L'adeguamento da parte degli enti locali alla presente legge costituisce condizione per l'accesso ai finanziamenti previsti dalla r. 38/2001 relativi alle funzioni di polizia locale.</a:t>
            </a:r>
            <a:endParaRPr lang="it-IT" sz="1600" b="1" dirty="0">
              <a:solidFill>
                <a:srgbClr val="0070C0"/>
              </a:solidFill>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1799952" y="827509"/>
            <a:ext cx="6408712" cy="923330"/>
          </a:xfrm>
          <a:prstGeom prst="rect">
            <a:avLst/>
          </a:prstGeom>
        </p:spPr>
        <p:txBody>
          <a:bodyPr wrap="square">
            <a:spAutoFit/>
          </a:bodyPr>
          <a:lstStyle/>
          <a:p>
            <a:pPr algn="ctr" fontAlgn="base"/>
            <a:r>
              <a:rPr lang="it-IT" b="1" dirty="0" smtClean="0">
                <a:solidFill>
                  <a:srgbClr val="FF0000"/>
                </a:solidFill>
              </a:rPr>
              <a:t>Legge 7 marzo 1986, n. 65</a:t>
            </a:r>
          </a:p>
          <a:p>
            <a:pPr algn="ctr"/>
            <a:r>
              <a:rPr lang="it-IT" b="1" dirty="0" err="1" smtClean="0"/>
              <a:t>Legge-quadro</a:t>
            </a:r>
            <a:r>
              <a:rPr lang="it-IT" b="1" dirty="0" smtClean="0"/>
              <a:t> sull'ordinamento della polizia municipale. </a:t>
            </a:r>
          </a:p>
          <a:p>
            <a:pPr algn="ctr"/>
            <a:r>
              <a:rPr lang="it-IT" dirty="0" smtClean="0"/>
              <a:t>(GU n.62 del 15-3-1986 )</a:t>
            </a:r>
            <a:endParaRPr lang="it-IT" dirty="0"/>
          </a:p>
        </p:txBody>
      </p:sp>
      <p:sp>
        <p:nvSpPr>
          <p:cNvPr id="7" name="Rettangolo 6"/>
          <p:cNvSpPr/>
          <p:nvPr/>
        </p:nvSpPr>
        <p:spPr>
          <a:xfrm>
            <a:off x="431800" y="1907629"/>
            <a:ext cx="9289032" cy="5355312"/>
          </a:xfrm>
          <a:prstGeom prst="rect">
            <a:avLst/>
          </a:prstGeom>
        </p:spPr>
        <p:txBody>
          <a:bodyPr wrap="square">
            <a:spAutoFit/>
          </a:bodyPr>
          <a:lstStyle/>
          <a:p>
            <a:r>
              <a:rPr lang="it-IT" b="1" dirty="0" smtClean="0"/>
              <a:t>Art. 6. Legislazione regionale in materia di polizia municipale </a:t>
            </a:r>
          </a:p>
          <a:p>
            <a:pPr marL="342900" indent="-342900">
              <a:buAutoNum type="arabicPeriod"/>
            </a:pPr>
            <a:r>
              <a:rPr lang="it-IT" dirty="0" smtClean="0"/>
              <a:t>La potestà delle regioni in materia di polizia municipale, salve le competenze delle regioni a statuto speciale e delle province autonome di Trento e Bolzano, e' svolta nel rispetto delle norme e dei principi stabiliti dalla presente legge. </a:t>
            </a:r>
          </a:p>
          <a:p>
            <a:pPr marL="342900" indent="-342900">
              <a:buAutoNum type="arabicPeriod"/>
            </a:pPr>
            <a:r>
              <a:rPr lang="it-IT" dirty="0" smtClean="0"/>
              <a:t>2. Le regioni provvedono </a:t>
            </a:r>
            <a:r>
              <a:rPr lang="it-IT" dirty="0" smtClean="0">
                <a:solidFill>
                  <a:srgbClr val="FF0000"/>
                </a:solidFill>
              </a:rPr>
              <a:t>con legge regionale </a:t>
            </a:r>
            <a:r>
              <a:rPr lang="it-IT" dirty="0" smtClean="0"/>
              <a:t>a: </a:t>
            </a:r>
          </a:p>
          <a:p>
            <a:pPr marL="800100" lvl="1" indent="-342900">
              <a:buAutoNum type="arabicParenR"/>
            </a:pPr>
            <a:r>
              <a:rPr lang="it-IT" dirty="0" smtClean="0"/>
              <a:t>stabilire le </a:t>
            </a:r>
            <a:r>
              <a:rPr lang="it-IT" dirty="0" smtClean="0">
                <a:solidFill>
                  <a:srgbClr val="FF0000"/>
                </a:solidFill>
              </a:rPr>
              <a:t>norme generali per la istituzione del servizio </a:t>
            </a:r>
            <a:r>
              <a:rPr lang="it-IT" dirty="0" smtClean="0"/>
              <a:t>tenendo conto della classe alla quale sono assegnati i comuni; </a:t>
            </a:r>
          </a:p>
          <a:p>
            <a:pPr marL="800100" lvl="1" indent="-342900"/>
            <a:r>
              <a:rPr lang="it-IT" dirty="0" smtClean="0"/>
              <a:t>2) promuovere servizi ed iniziative per la </a:t>
            </a:r>
            <a:r>
              <a:rPr lang="it-IT" dirty="0" smtClean="0">
                <a:solidFill>
                  <a:srgbClr val="FF0000"/>
                </a:solidFill>
              </a:rPr>
              <a:t>formazione e l'aggiornamento del personale</a:t>
            </a:r>
            <a:r>
              <a:rPr lang="it-IT" dirty="0" smtClean="0"/>
              <a:t> addetto al servizio di polizia municipale; </a:t>
            </a:r>
          </a:p>
          <a:p>
            <a:pPr marL="800100" lvl="1" indent="-342900"/>
            <a:r>
              <a:rPr lang="it-IT" dirty="0" smtClean="0"/>
              <a:t>3) promuovere tra i comuni le opportune </a:t>
            </a:r>
            <a:r>
              <a:rPr lang="it-IT" dirty="0" smtClean="0">
                <a:solidFill>
                  <a:srgbClr val="FF0000"/>
                </a:solidFill>
              </a:rPr>
              <a:t>forme associative </a:t>
            </a:r>
            <a:r>
              <a:rPr lang="it-IT" dirty="0" smtClean="0"/>
              <a:t>con idonee iniziative di incentivazione; </a:t>
            </a:r>
          </a:p>
          <a:p>
            <a:pPr marL="800100" lvl="1" indent="-342900"/>
            <a:r>
              <a:rPr lang="it-IT" dirty="0" smtClean="0"/>
              <a:t>4) determinare le </a:t>
            </a:r>
            <a:r>
              <a:rPr lang="it-IT" dirty="0" smtClean="0">
                <a:solidFill>
                  <a:srgbClr val="FF0000"/>
                </a:solidFill>
              </a:rPr>
              <a:t>caratteristiche delle uniformi e dei relativi distintivi di </a:t>
            </a:r>
            <a:r>
              <a:rPr lang="it-IT" dirty="0" smtClean="0"/>
              <a:t>grado per gli addetti al servizio di polizia municipale dei comuni della regione stessa e stabilire i criteri generali concernenti l'obbligo e le modalità d'uso. Le uniformi devono essere tali da escludere la stretta somiglianza con le uniformi delle Forze di polizia e delle Forze armate dello Stato; </a:t>
            </a:r>
          </a:p>
          <a:p>
            <a:pPr marL="800100" lvl="1" indent="-342900"/>
            <a:r>
              <a:rPr lang="it-IT" dirty="0" smtClean="0"/>
              <a:t>5) disciplinare le </a:t>
            </a:r>
            <a:r>
              <a:rPr lang="it-IT" dirty="0" smtClean="0">
                <a:solidFill>
                  <a:srgbClr val="FF0000"/>
                </a:solidFill>
              </a:rPr>
              <a:t>caratteristiche dei mezzi e degli strumenti operativi </a:t>
            </a:r>
            <a:r>
              <a:rPr lang="it-IT" dirty="0" smtClean="0"/>
              <a:t>in dotazione ai Corpi o ai servizi, fatto salvo quanto stabilito dal comma 5 del precedente articolo 5. (</a:t>
            </a:r>
            <a:r>
              <a:rPr lang="it-IT" i="1" dirty="0" smtClean="0">
                <a:solidFill>
                  <a:srgbClr val="00B050"/>
                </a:solidFill>
              </a:rPr>
              <a:t>armamento</a:t>
            </a:r>
            <a:r>
              <a:rPr lang="it-IT" i="1" dirty="0" smtClean="0"/>
              <a:t>)</a:t>
            </a:r>
            <a:endParaRPr lang="it-IT"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439912" y="539478"/>
            <a:ext cx="7200800" cy="2862322"/>
          </a:xfrm>
          <a:prstGeom prst="rect">
            <a:avLst/>
          </a:prstGeom>
        </p:spPr>
        <p:txBody>
          <a:bodyPr wrap="square">
            <a:spAutoFit/>
          </a:bodyPr>
          <a:lstStyle/>
          <a:p>
            <a:pPr algn="ctr" fontAlgn="base"/>
            <a:r>
              <a:rPr lang="it-IT" b="1" dirty="0" smtClean="0">
                <a:solidFill>
                  <a:srgbClr val="FF0000"/>
                </a:solidFill>
              </a:rPr>
              <a:t>Costituzione della Repubblica le 18 ottobre 2001, n. 3</a:t>
            </a:r>
          </a:p>
          <a:p>
            <a:pPr algn="ctr"/>
            <a:r>
              <a:rPr lang="it-IT" b="1" dirty="0" smtClean="0"/>
              <a:t>Parte II</a:t>
            </a:r>
          </a:p>
          <a:p>
            <a:pPr algn="ctr"/>
            <a:r>
              <a:rPr lang="it-IT" dirty="0" smtClean="0"/>
              <a:t>Ordinamento della Repubblica</a:t>
            </a:r>
          </a:p>
          <a:p>
            <a:pPr algn="ctr"/>
            <a:r>
              <a:rPr lang="it-IT" b="1" dirty="0" smtClean="0"/>
              <a:t>Titolo V</a:t>
            </a:r>
          </a:p>
          <a:p>
            <a:pPr algn="ctr"/>
            <a:r>
              <a:rPr lang="it-IT" dirty="0" smtClean="0"/>
              <a:t>Le Regioni, le Provincie, i Comuni</a:t>
            </a:r>
          </a:p>
          <a:p>
            <a:pPr algn="ctr"/>
            <a:endParaRPr lang="it-IT" dirty="0" smtClean="0"/>
          </a:p>
          <a:p>
            <a:pPr algn="ctr"/>
            <a:r>
              <a:rPr lang="it-IT" b="1" dirty="0" smtClean="0"/>
              <a:t>Legge Costituzionale 18 ottobre 2001, n. 3 </a:t>
            </a:r>
          </a:p>
          <a:p>
            <a:pPr algn="ctr"/>
            <a:r>
              <a:rPr lang="it-IT" dirty="0" smtClean="0"/>
              <a:t>G.U. 24/10/2001, n.248 </a:t>
            </a:r>
          </a:p>
          <a:p>
            <a:pPr algn="ctr"/>
            <a:r>
              <a:rPr lang="it-IT" b="1" dirty="0" smtClean="0"/>
              <a:t>Legge Costituzionale 20 aprile 2012, n. 1 </a:t>
            </a:r>
          </a:p>
          <a:p>
            <a:pPr algn="ctr"/>
            <a:r>
              <a:rPr lang="it-IT" dirty="0" smtClean="0"/>
              <a:t>G.U. 23/04/2012, n.95 </a:t>
            </a:r>
            <a:endParaRPr lang="it-IT" dirty="0"/>
          </a:p>
        </p:txBody>
      </p:sp>
      <p:sp>
        <p:nvSpPr>
          <p:cNvPr id="5" name="Rettangolo 4"/>
          <p:cNvSpPr/>
          <p:nvPr/>
        </p:nvSpPr>
        <p:spPr>
          <a:xfrm>
            <a:off x="791840" y="3779837"/>
            <a:ext cx="8640960" cy="2308324"/>
          </a:xfrm>
          <a:prstGeom prst="rect">
            <a:avLst/>
          </a:prstGeom>
        </p:spPr>
        <p:txBody>
          <a:bodyPr wrap="square">
            <a:spAutoFit/>
          </a:bodyPr>
          <a:lstStyle/>
          <a:p>
            <a:pPr algn="just"/>
            <a:endParaRPr lang="it-IT" dirty="0" smtClean="0"/>
          </a:p>
          <a:p>
            <a:pPr algn="just"/>
            <a:r>
              <a:rPr lang="it-IT" dirty="0" smtClean="0"/>
              <a:t>Art. 117. La potestà legislativa è esercitata dallo Stato e dalle Regioni nel rispetto della Costituzione, </a:t>
            </a:r>
            <a:r>
              <a:rPr lang="it-IT" dirty="0" err="1" smtClean="0"/>
              <a:t>nonchè</a:t>
            </a:r>
            <a:r>
              <a:rPr lang="it-IT" dirty="0" smtClean="0"/>
              <a:t> dei vincoli derivanti dall'ordinamento comunitario e dagli obblighi internazionali.</a:t>
            </a:r>
          </a:p>
          <a:p>
            <a:pPr algn="just"/>
            <a:r>
              <a:rPr lang="it-IT" dirty="0" smtClean="0"/>
              <a:t>Lo Stato ha legislazione esclusiva nelle seguenti materie:</a:t>
            </a:r>
          </a:p>
          <a:p>
            <a:pPr algn="ctr"/>
            <a:r>
              <a:rPr lang="it-IT" dirty="0" smtClean="0"/>
              <a:t>(</a:t>
            </a:r>
            <a:r>
              <a:rPr lang="it-IT" i="1" dirty="0" smtClean="0"/>
              <a:t>omissis</a:t>
            </a:r>
            <a:r>
              <a:rPr lang="it-IT" dirty="0" smtClean="0"/>
              <a:t>)</a:t>
            </a:r>
          </a:p>
          <a:p>
            <a:pPr algn="ctr"/>
            <a:r>
              <a:rPr lang="it-IT" dirty="0" smtClean="0"/>
              <a:t>h) ordine pubblico e sicurezza, </a:t>
            </a:r>
            <a:r>
              <a:rPr lang="it-IT" dirty="0" smtClean="0">
                <a:solidFill>
                  <a:srgbClr val="FF0000"/>
                </a:solidFill>
              </a:rPr>
              <a:t>ad esclusione della polizia amministrativa locale;</a:t>
            </a:r>
          </a:p>
          <a:p>
            <a:endParaRPr lang="it-IT"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295896" y="1632371"/>
            <a:ext cx="7560840" cy="923330"/>
          </a:xfrm>
          <a:prstGeom prst="rect">
            <a:avLst/>
          </a:prstGeom>
          <a:noFill/>
        </p:spPr>
        <p:txBody>
          <a:bodyPr wrap="square" rtlCol="0">
            <a:spAutoFit/>
          </a:bodyPr>
          <a:lstStyle/>
          <a:p>
            <a:pPr algn="ctr"/>
            <a:r>
              <a:rPr lang="it-IT" b="1" dirty="0" smtClean="0">
                <a:solidFill>
                  <a:srgbClr val="FF0000"/>
                </a:solidFill>
              </a:rPr>
              <a:t>Legge regionale 03 aprile 2006, n. 12</a:t>
            </a:r>
          </a:p>
          <a:p>
            <a:pPr algn="ctr"/>
            <a:r>
              <a:rPr lang="it-IT" b="1" dirty="0" smtClean="0"/>
              <a:t>Norme in materia di polizia comunale e provinciale.</a:t>
            </a:r>
          </a:p>
          <a:p>
            <a:pPr algn="ctr"/>
            <a:r>
              <a:rPr lang="it-IT" dirty="0" smtClean="0"/>
              <a:t>Bollettino Ufficiale n. 11, parte prima, del 12.04.2006</a:t>
            </a:r>
            <a:endParaRPr lang="it-IT" dirty="0"/>
          </a:p>
        </p:txBody>
      </p:sp>
      <p:sp>
        <p:nvSpPr>
          <p:cNvPr id="3" name="CasellaDiTesto 2"/>
          <p:cNvSpPr txBox="1"/>
          <p:nvPr/>
        </p:nvSpPr>
        <p:spPr>
          <a:xfrm>
            <a:off x="1367904" y="2939548"/>
            <a:ext cx="7560840" cy="1200329"/>
          </a:xfrm>
          <a:prstGeom prst="rect">
            <a:avLst/>
          </a:prstGeom>
          <a:noFill/>
        </p:spPr>
        <p:txBody>
          <a:bodyPr wrap="square" rtlCol="0">
            <a:spAutoFit/>
          </a:bodyPr>
          <a:lstStyle/>
          <a:p>
            <a:pPr algn="ctr"/>
            <a:r>
              <a:rPr lang="it-IT" b="1" dirty="0" smtClean="0">
                <a:solidFill>
                  <a:srgbClr val="FF0000"/>
                </a:solidFill>
              </a:rPr>
              <a:t>Legge regionale 11 dicembre 2007, n. 65 </a:t>
            </a:r>
            <a:r>
              <a:rPr lang="it-IT" b="1" dirty="0" smtClean="0"/>
              <a:t> </a:t>
            </a:r>
          </a:p>
          <a:p>
            <a:pPr algn="ctr"/>
            <a:r>
              <a:rPr lang="it-IT" b="1" dirty="0" smtClean="0"/>
              <a:t>Modifiche alla legge regionale 3 aprile 2006, n. 12 </a:t>
            </a:r>
          </a:p>
          <a:p>
            <a:pPr algn="ctr"/>
            <a:r>
              <a:rPr lang="it-IT" b="1" dirty="0" smtClean="0"/>
              <a:t>(norme in materia di Polizia comunale e provinciale).</a:t>
            </a:r>
            <a:r>
              <a:rPr lang="it-IT" dirty="0" smtClean="0"/>
              <a:t> </a:t>
            </a:r>
          </a:p>
          <a:p>
            <a:pPr algn="ctr"/>
            <a:r>
              <a:rPr lang="it-IT" dirty="0" smtClean="0"/>
              <a:t>GU 3a Serie Speciale - Regioni n.10 del 08-03-2008</a:t>
            </a:r>
          </a:p>
        </p:txBody>
      </p:sp>
      <p:sp>
        <p:nvSpPr>
          <p:cNvPr id="4" name="Rettangolo 3"/>
          <p:cNvSpPr/>
          <p:nvPr/>
        </p:nvSpPr>
        <p:spPr>
          <a:xfrm>
            <a:off x="2015976" y="4523724"/>
            <a:ext cx="5904656" cy="1200329"/>
          </a:xfrm>
          <a:prstGeom prst="rect">
            <a:avLst/>
          </a:prstGeom>
        </p:spPr>
        <p:txBody>
          <a:bodyPr wrap="square">
            <a:spAutoFit/>
          </a:bodyPr>
          <a:lstStyle/>
          <a:p>
            <a:pPr algn="ctr"/>
            <a:r>
              <a:rPr lang="it-IT" b="1" dirty="0" smtClean="0">
                <a:solidFill>
                  <a:srgbClr val="FF0000"/>
                </a:solidFill>
              </a:rPr>
              <a:t>Legge regionale 27 dicembre 2016, n. 88 </a:t>
            </a:r>
          </a:p>
          <a:p>
            <a:pPr algn="ctr"/>
            <a:r>
              <a:rPr lang="it-IT" b="1" dirty="0" smtClean="0"/>
              <a:t>Legge di stabilità per l’anno 2017</a:t>
            </a:r>
          </a:p>
          <a:p>
            <a:pPr algn="ctr"/>
            <a:r>
              <a:rPr lang="it-IT" dirty="0" smtClean="0"/>
              <a:t>Bollettino Ufficiale n. 58, parte prima, del 30.12.2016</a:t>
            </a:r>
          </a:p>
          <a:p>
            <a:pPr algn="ctr"/>
            <a:r>
              <a:rPr lang="it-IT" dirty="0" smtClean="0"/>
              <a:t>(articolo 3)</a:t>
            </a:r>
            <a:endParaRPr lang="it-IT" b="1" dirty="0" smtClean="0"/>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367904" y="1931436"/>
            <a:ext cx="7200800" cy="1754326"/>
          </a:xfrm>
          <a:prstGeom prst="rect">
            <a:avLst/>
          </a:prstGeom>
        </p:spPr>
        <p:txBody>
          <a:bodyPr wrap="square">
            <a:spAutoFit/>
          </a:bodyPr>
          <a:lstStyle/>
          <a:p>
            <a:pPr algn="ctr" fontAlgn="base"/>
            <a:r>
              <a:rPr lang="it-IT" b="1" dirty="0" smtClean="0">
                <a:solidFill>
                  <a:srgbClr val="00B050"/>
                </a:solidFill>
              </a:rPr>
              <a:t>Decreto-legge 20 febbraio 2017, n. 14</a:t>
            </a:r>
          </a:p>
          <a:p>
            <a:pPr algn="ctr" fontAlgn="base"/>
            <a:r>
              <a:rPr lang="it-IT" b="1" dirty="0" smtClean="0"/>
              <a:t>Disposizioni urgenti in materia di sicurezza delle </a:t>
            </a:r>
            <a:r>
              <a:rPr lang="it-IT" b="1" dirty="0" err="1" smtClean="0"/>
              <a:t>citta’</a:t>
            </a:r>
            <a:r>
              <a:rPr lang="it-IT" b="1" dirty="0" smtClean="0"/>
              <a:t> </a:t>
            </a:r>
            <a:r>
              <a:rPr lang="it-IT" dirty="0" smtClean="0"/>
              <a:t> </a:t>
            </a:r>
          </a:p>
          <a:p>
            <a:pPr algn="ctr" fontAlgn="base"/>
            <a:r>
              <a:rPr lang="it-IT" i="1" dirty="0" smtClean="0"/>
              <a:t>(in GU n.42 del 20-2-2017 )</a:t>
            </a:r>
            <a:r>
              <a:rPr lang="it-IT" dirty="0" smtClean="0"/>
              <a:t> </a:t>
            </a:r>
          </a:p>
          <a:p>
            <a:pPr algn="ctr" fontAlgn="base"/>
            <a:r>
              <a:rPr lang="it-IT" dirty="0" smtClean="0"/>
              <a:t>entrato in vigore il 21/02/2017 </a:t>
            </a:r>
            <a:br>
              <a:rPr lang="it-IT" dirty="0" smtClean="0"/>
            </a:br>
            <a:r>
              <a:rPr lang="it-IT" dirty="0" smtClean="0"/>
              <a:t> convertito con modificazioni dalla L. 18 aprile 2017, n. 48 </a:t>
            </a:r>
          </a:p>
          <a:p>
            <a:pPr algn="ctr" fontAlgn="base"/>
            <a:r>
              <a:rPr lang="it-IT" dirty="0" smtClean="0"/>
              <a:t>(in G.U. 21/04/2017, n. 93).</a:t>
            </a:r>
            <a:endParaRPr lang="it-IT" dirty="0"/>
          </a:p>
        </p:txBody>
      </p:sp>
      <p:sp>
        <p:nvSpPr>
          <p:cNvPr id="3" name="Rettangolo 2"/>
          <p:cNvSpPr/>
          <p:nvPr/>
        </p:nvSpPr>
        <p:spPr>
          <a:xfrm>
            <a:off x="863848" y="4307700"/>
            <a:ext cx="8496944" cy="1200329"/>
          </a:xfrm>
          <a:prstGeom prst="rect">
            <a:avLst/>
          </a:prstGeom>
        </p:spPr>
        <p:txBody>
          <a:bodyPr wrap="square">
            <a:spAutoFit/>
          </a:bodyPr>
          <a:lstStyle/>
          <a:p>
            <a:pPr algn="ctr"/>
            <a:r>
              <a:rPr lang="it-IT" b="1" dirty="0" smtClean="0">
                <a:solidFill>
                  <a:srgbClr val="00B050"/>
                </a:solidFill>
              </a:rPr>
              <a:t>Conferenza Unificata Stato, Regioni, Province autonome, Enti locali</a:t>
            </a:r>
          </a:p>
          <a:p>
            <a:pPr algn="ctr"/>
            <a:r>
              <a:rPr lang="it-IT" b="1" dirty="0" smtClean="0">
                <a:solidFill>
                  <a:srgbClr val="00B050"/>
                </a:solidFill>
              </a:rPr>
              <a:t>del 24/01/2018 </a:t>
            </a:r>
          </a:p>
          <a:p>
            <a:pPr algn="ctr"/>
            <a:r>
              <a:rPr lang="it-IT" b="1" dirty="0" smtClean="0"/>
              <a:t>Accordo sulle linee generali delle politiche pubbliche </a:t>
            </a:r>
          </a:p>
          <a:p>
            <a:pPr algn="ctr"/>
            <a:r>
              <a:rPr lang="it-IT" b="1" dirty="0" smtClean="0"/>
              <a:t>per la promozione della sicurezza integrata </a:t>
            </a:r>
            <a:endParaRPr lang="it-IT" dirty="0"/>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079872" y="1056307"/>
            <a:ext cx="7920880" cy="923330"/>
          </a:xfrm>
          <a:prstGeom prst="rect">
            <a:avLst/>
          </a:prstGeom>
        </p:spPr>
        <p:txBody>
          <a:bodyPr wrap="square">
            <a:spAutoFit/>
          </a:bodyPr>
          <a:lstStyle/>
          <a:p>
            <a:pPr algn="just"/>
            <a:r>
              <a:rPr lang="it-IT" dirty="0" smtClean="0">
                <a:solidFill>
                  <a:srgbClr val="FF0000"/>
                </a:solidFill>
              </a:rPr>
              <a:t>lo </a:t>
            </a:r>
            <a:r>
              <a:rPr lang="it-IT" dirty="0" smtClean="0">
                <a:solidFill>
                  <a:srgbClr val="FF0000"/>
                </a:solidFill>
              </a:rPr>
              <a:t>scambio informativo </a:t>
            </a:r>
            <a:r>
              <a:rPr lang="it-IT" dirty="0" smtClean="0"/>
              <a:t>tra la polizia locale e le Forze di polizia presenti sul territorio per gli aspetti di interesse comune, ferme restando le rispettive attribuzioni istituzionali; </a:t>
            </a:r>
          </a:p>
        </p:txBody>
      </p:sp>
      <p:sp>
        <p:nvSpPr>
          <p:cNvPr id="3" name="Rettangolo 2"/>
          <p:cNvSpPr/>
          <p:nvPr/>
        </p:nvSpPr>
        <p:spPr>
          <a:xfrm>
            <a:off x="1151880" y="2557442"/>
            <a:ext cx="7848872" cy="646331"/>
          </a:xfrm>
          <a:prstGeom prst="rect">
            <a:avLst/>
          </a:prstGeom>
        </p:spPr>
        <p:txBody>
          <a:bodyPr wrap="square">
            <a:spAutoFit/>
          </a:bodyPr>
          <a:lstStyle/>
          <a:p>
            <a:pPr algn="just"/>
            <a:r>
              <a:rPr lang="it-IT" dirty="0" smtClean="0">
                <a:solidFill>
                  <a:srgbClr val="FF0000"/>
                </a:solidFill>
              </a:rPr>
              <a:t>l'interconnessione</a:t>
            </a:r>
            <a:r>
              <a:rPr lang="it-IT" dirty="0" smtClean="0">
                <a:solidFill>
                  <a:srgbClr val="FF0000"/>
                </a:solidFill>
              </a:rPr>
              <a:t>, a livello territoriale, delle sale operative </a:t>
            </a:r>
            <a:r>
              <a:rPr lang="it-IT" dirty="0" smtClean="0"/>
              <a:t>della polizia locale con le sale operative delle Forze di polizia; </a:t>
            </a:r>
          </a:p>
        </p:txBody>
      </p:sp>
      <p:sp>
        <p:nvSpPr>
          <p:cNvPr id="4" name="Rettangolo 3"/>
          <p:cNvSpPr/>
          <p:nvPr/>
        </p:nvSpPr>
        <p:spPr>
          <a:xfrm>
            <a:off x="1079872" y="3925594"/>
            <a:ext cx="7992888" cy="646331"/>
          </a:xfrm>
          <a:prstGeom prst="rect">
            <a:avLst/>
          </a:prstGeom>
        </p:spPr>
        <p:txBody>
          <a:bodyPr wrap="square">
            <a:spAutoFit/>
          </a:bodyPr>
          <a:lstStyle/>
          <a:p>
            <a:pPr algn="just"/>
            <a:r>
              <a:rPr lang="it-IT" dirty="0" smtClean="0"/>
              <a:t>la </a:t>
            </a:r>
            <a:r>
              <a:rPr lang="it-IT" dirty="0" smtClean="0">
                <a:solidFill>
                  <a:srgbClr val="FF0000"/>
                </a:solidFill>
              </a:rPr>
              <a:t>regolamentazione dell'utilizzo in comune dei sistemi di sicurezza </a:t>
            </a:r>
            <a:r>
              <a:rPr lang="it-IT" dirty="0" smtClean="0"/>
              <a:t>tecnologica finalizzati al controllo delle aree e delle attività soggette a rischio; </a:t>
            </a:r>
          </a:p>
        </p:txBody>
      </p:sp>
      <p:sp>
        <p:nvSpPr>
          <p:cNvPr id="5" name="Rettangolo 4"/>
          <p:cNvSpPr/>
          <p:nvPr/>
        </p:nvSpPr>
        <p:spPr>
          <a:xfrm>
            <a:off x="1151880" y="5365754"/>
            <a:ext cx="7776864" cy="646331"/>
          </a:xfrm>
          <a:prstGeom prst="rect">
            <a:avLst/>
          </a:prstGeom>
        </p:spPr>
        <p:txBody>
          <a:bodyPr wrap="square">
            <a:spAutoFit/>
          </a:bodyPr>
          <a:lstStyle/>
          <a:p>
            <a:pPr algn="just"/>
            <a:r>
              <a:rPr lang="it-IT" dirty="0" smtClean="0"/>
              <a:t>l'</a:t>
            </a:r>
            <a:r>
              <a:rPr lang="it-IT" dirty="0" smtClean="0">
                <a:solidFill>
                  <a:srgbClr val="FF0000"/>
                </a:solidFill>
              </a:rPr>
              <a:t>aggiornamento </a:t>
            </a:r>
            <a:r>
              <a:rPr lang="it-IT" dirty="0" smtClean="0">
                <a:solidFill>
                  <a:srgbClr val="FF0000"/>
                </a:solidFill>
              </a:rPr>
              <a:t>professionale integrato </a:t>
            </a:r>
            <a:r>
              <a:rPr lang="it-IT" dirty="0" smtClean="0"/>
              <a:t>per gli operatori della polizia locale e delle Forze di polizia. </a:t>
            </a:r>
            <a:endParaRPr lang="it-IT"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build="p"/>
      <p:bldP spid="4" grpId="0" build="p"/>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Shape 1"/>
          <p:cNvSpPr txBox="1"/>
          <p:nvPr/>
        </p:nvSpPr>
        <p:spPr>
          <a:xfrm>
            <a:off x="0" y="30600"/>
            <a:ext cx="10080000" cy="977400"/>
          </a:xfrm>
          <a:prstGeom prst="rect">
            <a:avLst/>
          </a:prstGeom>
          <a:noFill/>
          <a:ln>
            <a:noFill/>
          </a:ln>
        </p:spPr>
        <p:txBody>
          <a:bodyPr lIns="90000" tIns="45000" rIns="90000" bIns="45000" anchor="ctr" anchorCtr="1"/>
          <a:lstStyle/>
          <a:p>
            <a:pPr algn="ctr"/>
            <a:endParaRPr lang="it-IT" sz="1800" b="0" strike="noStrike" spc="-1" dirty="0">
              <a:solidFill>
                <a:srgbClr val="000000"/>
              </a:solidFill>
              <a:uFill>
                <a:solidFill>
                  <a:srgbClr val="FFFFFF"/>
                </a:solidFill>
              </a:uFill>
              <a:latin typeface="Arial"/>
            </a:endParaRPr>
          </a:p>
        </p:txBody>
      </p:sp>
      <p:sp>
        <p:nvSpPr>
          <p:cNvPr id="44" name="TextShape 2"/>
          <p:cNvSpPr txBox="1"/>
          <p:nvPr/>
        </p:nvSpPr>
        <p:spPr>
          <a:xfrm>
            <a:off x="1799952" y="2051645"/>
            <a:ext cx="6552728" cy="561240"/>
          </a:xfrm>
          <a:prstGeom prst="rect">
            <a:avLst/>
          </a:prstGeom>
          <a:noFill/>
          <a:ln>
            <a:noFill/>
          </a:ln>
        </p:spPr>
        <p:txBody>
          <a:bodyPr lIns="90000" tIns="45000" rIns="90000" bIns="45000" anchor="ctr"/>
          <a:lstStyle/>
          <a:p>
            <a:pPr algn="ctr"/>
            <a:r>
              <a:rPr lang="it-IT" sz="2000" b="1" i="1" dirty="0" smtClean="0"/>
              <a:t>Art. 01 - Oggetto della legge</a:t>
            </a:r>
            <a:endParaRPr lang="it-IT" sz="1400" b="0" strike="noStrike" spc="-1" dirty="0">
              <a:solidFill>
                <a:srgbClr val="000000"/>
              </a:solidFill>
              <a:uFill>
                <a:solidFill>
                  <a:srgbClr val="FFFFFF"/>
                </a:solidFill>
              </a:uFill>
              <a:latin typeface="Arial"/>
            </a:endParaRPr>
          </a:p>
        </p:txBody>
      </p:sp>
      <p:sp>
        <p:nvSpPr>
          <p:cNvPr id="4" name="Rettangolo 3"/>
          <p:cNvSpPr/>
          <p:nvPr/>
        </p:nvSpPr>
        <p:spPr>
          <a:xfrm>
            <a:off x="647824" y="2843733"/>
            <a:ext cx="8784976" cy="2585323"/>
          </a:xfrm>
          <a:prstGeom prst="rect">
            <a:avLst/>
          </a:prstGeom>
        </p:spPr>
        <p:txBody>
          <a:bodyPr wrap="square">
            <a:spAutoFit/>
          </a:bodyPr>
          <a:lstStyle/>
          <a:p>
            <a:pPr marL="342900" indent="-342900" algn="just">
              <a:buAutoNum type="arabicPeriod"/>
            </a:pPr>
            <a:r>
              <a:rPr lang="it-IT" dirty="0" smtClean="0"/>
              <a:t>La presente legge, in conformità a quanto previsto dall' articolo 117, comma secondo, lettera h), della Costituzione, detta disposizioni concernenti i requisiti essenziali di uniformità per l'organizzazione e lo svolgimento, anche in forma associata, delle funzioni di polizia amministrativa locale tramite </a:t>
            </a:r>
            <a:r>
              <a:rPr lang="it-IT" b="1" dirty="0" smtClean="0">
                <a:solidFill>
                  <a:srgbClr val="0070C0"/>
                </a:solidFill>
              </a:rPr>
              <a:t>strutture di polizia comunale, denominata polizia municipale</a:t>
            </a:r>
            <a:r>
              <a:rPr lang="it-IT" dirty="0" smtClean="0"/>
              <a:t>, e di polizia provinciale, di seguito insieme indicate nella presente legge con il termine polizia locale, al fine di assicurarne sul territorio regionale l'efficace espletamento da parte di comuni e province.</a:t>
            </a:r>
          </a:p>
          <a:p>
            <a:pPr marL="342900" indent="-342900" algn="ctr"/>
            <a:r>
              <a:rPr lang="it-IT" i="1" dirty="0" smtClean="0"/>
              <a:t>(omissis)</a:t>
            </a:r>
            <a:endParaRPr lang="it-IT" i="1" dirty="0"/>
          </a:p>
        </p:txBody>
      </p:sp>
      <p:sp>
        <p:nvSpPr>
          <p:cNvPr id="5" name="Rettangolo 4"/>
          <p:cNvSpPr/>
          <p:nvPr/>
        </p:nvSpPr>
        <p:spPr>
          <a:xfrm>
            <a:off x="1511920" y="971525"/>
            <a:ext cx="7128792" cy="646331"/>
          </a:xfrm>
          <a:prstGeom prst="rect">
            <a:avLst/>
          </a:prstGeom>
        </p:spPr>
        <p:txBody>
          <a:bodyPr wrap="square">
            <a:spAutoFit/>
          </a:bodyPr>
          <a:lstStyle/>
          <a:p>
            <a:pPr algn="ctr"/>
            <a:r>
              <a:rPr lang="it-IT" b="1" dirty="0" smtClean="0">
                <a:solidFill>
                  <a:srgbClr val="FF0000"/>
                </a:solidFill>
              </a:rPr>
              <a:t>Legge regionale 03 aprile 2006, n. 12</a:t>
            </a:r>
          </a:p>
          <a:p>
            <a:pPr algn="ctr"/>
            <a:r>
              <a:rPr lang="it-IT" b="1" dirty="0" smtClean="0"/>
              <a:t>Norme in materia di polizia comunale e provinciale.</a:t>
            </a: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592040" y="899517"/>
            <a:ext cx="4993675" cy="369332"/>
          </a:xfrm>
          <a:prstGeom prst="rect">
            <a:avLst/>
          </a:prstGeom>
        </p:spPr>
        <p:txBody>
          <a:bodyPr wrap="none">
            <a:spAutoFit/>
          </a:bodyPr>
          <a:lstStyle/>
          <a:p>
            <a:r>
              <a:rPr lang="it-IT" b="1" i="1" dirty="0" smtClean="0"/>
              <a:t>Art. 02 - Strutture e funzioni di polizia locale</a:t>
            </a:r>
            <a:endParaRPr lang="it-IT" dirty="0"/>
          </a:p>
        </p:txBody>
      </p:sp>
      <p:sp>
        <p:nvSpPr>
          <p:cNvPr id="3" name="Rettangolo 2"/>
          <p:cNvSpPr/>
          <p:nvPr/>
        </p:nvSpPr>
        <p:spPr>
          <a:xfrm>
            <a:off x="791840" y="1475581"/>
            <a:ext cx="8640960" cy="2308324"/>
          </a:xfrm>
          <a:prstGeom prst="rect">
            <a:avLst/>
          </a:prstGeom>
        </p:spPr>
        <p:txBody>
          <a:bodyPr wrap="square">
            <a:spAutoFit/>
          </a:bodyPr>
          <a:lstStyle/>
          <a:p>
            <a:pPr algn="ctr"/>
            <a:r>
              <a:rPr lang="it-IT" i="1" dirty="0" smtClean="0"/>
              <a:t>(omissis)</a:t>
            </a:r>
          </a:p>
          <a:p>
            <a:pPr algn="just"/>
            <a:endParaRPr lang="it-IT" dirty="0" smtClean="0"/>
          </a:p>
          <a:p>
            <a:pPr algn="just"/>
            <a:r>
              <a:rPr lang="it-IT" dirty="0" smtClean="0"/>
              <a:t>3. Il personale della polizia locale deve </a:t>
            </a:r>
            <a:r>
              <a:rPr lang="it-IT" b="1" dirty="0" smtClean="0">
                <a:solidFill>
                  <a:srgbClr val="0070C0"/>
                </a:solidFill>
              </a:rPr>
              <a:t>possedere tutti i requisiti previsti </a:t>
            </a:r>
            <a:r>
              <a:rPr lang="it-IT" dirty="0" smtClean="0"/>
              <a:t>per lo svolgimento di tutte le funzioni stabilite dalla legge.</a:t>
            </a:r>
          </a:p>
          <a:p>
            <a:pPr algn="just"/>
            <a:endParaRPr lang="it-IT" dirty="0" smtClean="0"/>
          </a:p>
          <a:p>
            <a:pPr algn="just"/>
            <a:r>
              <a:rPr lang="it-IT" dirty="0" smtClean="0"/>
              <a:t>4. Per la selezione del personale da destinare alle strutture di polizia municipale e provinciale, sono individuate </a:t>
            </a:r>
            <a:r>
              <a:rPr lang="it-IT" b="1" dirty="0" smtClean="0">
                <a:solidFill>
                  <a:srgbClr val="0070C0"/>
                </a:solidFill>
              </a:rPr>
              <a:t>modalità di verifica del possesso dei requisiti di natura psichica e fisica</a:t>
            </a:r>
            <a:r>
              <a:rPr lang="it-IT" dirty="0" smtClean="0"/>
              <a:t> previsti dalla legislazione in materia.</a:t>
            </a:r>
            <a:endParaRPr lang="it-IT" dirty="0"/>
          </a:p>
        </p:txBody>
      </p:sp>
      <p:sp>
        <p:nvSpPr>
          <p:cNvPr id="4" name="Rettangolo 3"/>
          <p:cNvSpPr/>
          <p:nvPr/>
        </p:nvSpPr>
        <p:spPr>
          <a:xfrm>
            <a:off x="647824" y="5038813"/>
            <a:ext cx="8712968" cy="1477328"/>
          </a:xfrm>
          <a:prstGeom prst="rect">
            <a:avLst/>
          </a:prstGeom>
        </p:spPr>
        <p:txBody>
          <a:bodyPr wrap="square">
            <a:spAutoFit/>
          </a:bodyPr>
          <a:lstStyle/>
          <a:p>
            <a:pPr algn="ctr"/>
            <a:r>
              <a:rPr lang="it-IT" i="1" dirty="0" smtClean="0"/>
              <a:t>(omissis)</a:t>
            </a:r>
          </a:p>
          <a:p>
            <a:pPr algn="ctr"/>
            <a:endParaRPr lang="it-IT" i="1" dirty="0" smtClean="0"/>
          </a:p>
          <a:p>
            <a:pPr algn="just"/>
            <a:r>
              <a:rPr lang="it-IT" dirty="0" smtClean="0"/>
              <a:t>4. Gli operatori di polizia locale svolgono stabilmente le attività ed i compiti previsti dalla presente legge </a:t>
            </a:r>
            <a:r>
              <a:rPr lang="it-IT" b="1" dirty="0" smtClean="0">
                <a:solidFill>
                  <a:srgbClr val="0070C0"/>
                </a:solidFill>
              </a:rPr>
              <a:t>anche negli enti ove presti servizio un solo addetto.</a:t>
            </a:r>
          </a:p>
          <a:p>
            <a:pPr algn="just"/>
            <a:endParaRPr lang="it-IT" dirty="0" smtClean="0"/>
          </a:p>
        </p:txBody>
      </p:sp>
      <p:sp>
        <p:nvSpPr>
          <p:cNvPr id="5" name="Rettangolo 4"/>
          <p:cNvSpPr/>
          <p:nvPr/>
        </p:nvSpPr>
        <p:spPr>
          <a:xfrm>
            <a:off x="3312120" y="4346609"/>
            <a:ext cx="3416320" cy="369332"/>
          </a:xfrm>
          <a:prstGeom prst="rect">
            <a:avLst/>
          </a:prstGeom>
        </p:spPr>
        <p:txBody>
          <a:bodyPr wrap="none">
            <a:spAutoFit/>
          </a:bodyPr>
          <a:lstStyle/>
          <a:p>
            <a:r>
              <a:rPr lang="it-IT" b="1" i="1" dirty="0" smtClean="0"/>
              <a:t>Art. 03 - Principi organizzativi</a:t>
            </a:r>
            <a:endParaRPr lang="it-IT"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3168104" y="539477"/>
            <a:ext cx="3685624" cy="369332"/>
          </a:xfrm>
          <a:prstGeom prst="rect">
            <a:avLst/>
          </a:prstGeom>
        </p:spPr>
        <p:txBody>
          <a:bodyPr wrap="none">
            <a:spAutoFit/>
          </a:bodyPr>
          <a:lstStyle/>
          <a:p>
            <a:r>
              <a:rPr lang="it-IT" b="1" i="1" dirty="0" smtClean="0"/>
              <a:t>Art. 05 - Competenza territoriale</a:t>
            </a:r>
            <a:endParaRPr lang="it-IT" dirty="0"/>
          </a:p>
        </p:txBody>
      </p:sp>
      <p:sp>
        <p:nvSpPr>
          <p:cNvPr id="3" name="Rettangolo 2"/>
          <p:cNvSpPr/>
          <p:nvPr/>
        </p:nvSpPr>
        <p:spPr>
          <a:xfrm>
            <a:off x="791840" y="1115541"/>
            <a:ext cx="8568952" cy="3416320"/>
          </a:xfrm>
          <a:prstGeom prst="rect">
            <a:avLst/>
          </a:prstGeom>
        </p:spPr>
        <p:txBody>
          <a:bodyPr wrap="square">
            <a:spAutoFit/>
          </a:bodyPr>
          <a:lstStyle/>
          <a:p>
            <a:pPr algn="just"/>
            <a:r>
              <a:rPr lang="it-IT" dirty="0" smtClean="0"/>
              <a:t>1. Il personale addetto alle strutture di polizia locale svolge ordinariamente le proprie funzioni nell'ambito del territorio dell'ente di appartenenza ovvero di quello risultante dall'insieme degli enti associati.</a:t>
            </a:r>
          </a:p>
          <a:p>
            <a:pPr algn="just"/>
            <a:r>
              <a:rPr lang="it-IT" dirty="0" smtClean="0"/>
              <a:t>2. Ai sensi delle disposizioni statali, il personale può compiere fuori dal territorio di competenza :</a:t>
            </a:r>
          </a:p>
          <a:p>
            <a:pPr algn="just"/>
            <a:r>
              <a:rPr lang="it-IT" dirty="0" smtClean="0"/>
              <a:t>a) le missioni autorizzate per fini di collegamento e di rappresentanza;</a:t>
            </a:r>
          </a:p>
          <a:p>
            <a:pPr algn="just"/>
            <a:r>
              <a:rPr lang="it-IT" dirty="0" smtClean="0"/>
              <a:t>b) le operazioni di polizia di propria iniziativa, durante il servizio, in caso di necessità dovuta alla flagranza dell'illecito commesso nel territorio di appartenenza;</a:t>
            </a:r>
          </a:p>
          <a:p>
            <a:pPr algn="just"/>
            <a:r>
              <a:rPr lang="it-IT" b="1" dirty="0" smtClean="0">
                <a:solidFill>
                  <a:srgbClr val="0070C0"/>
                </a:solidFill>
              </a:rPr>
              <a:t>c) le missioni per rinforzare altre strutture di polizia locale in particolari occasioni stagionali o eccezionali, in conformità agli appositi piani o accordi tra le amministrazioni interessate e previa comunicazione al prefetto.</a:t>
            </a:r>
            <a:endParaRPr lang="it-IT" b="1" dirty="0">
              <a:solidFill>
                <a:srgbClr val="0070C0"/>
              </a:solidFill>
            </a:endParaRPr>
          </a:p>
        </p:txBody>
      </p:sp>
      <p:sp>
        <p:nvSpPr>
          <p:cNvPr id="4" name="Rettangolo 3"/>
          <p:cNvSpPr/>
          <p:nvPr/>
        </p:nvSpPr>
        <p:spPr>
          <a:xfrm>
            <a:off x="3240112" y="5075981"/>
            <a:ext cx="3621504" cy="369332"/>
          </a:xfrm>
          <a:prstGeom prst="rect">
            <a:avLst/>
          </a:prstGeom>
        </p:spPr>
        <p:txBody>
          <a:bodyPr wrap="none">
            <a:spAutoFit/>
          </a:bodyPr>
          <a:lstStyle/>
          <a:p>
            <a:r>
              <a:rPr lang="it-IT" b="1" i="1" dirty="0" smtClean="0">
                <a:solidFill>
                  <a:srgbClr val="0070C0"/>
                </a:solidFill>
              </a:rPr>
              <a:t>Art. 06 - Strumenti di autotutela</a:t>
            </a:r>
            <a:endParaRPr lang="it-IT" dirty="0">
              <a:solidFill>
                <a:srgbClr val="0070C0"/>
              </a:solidFill>
            </a:endParaRP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288</TotalTime>
  <Words>2077</Words>
  <Application>Microsoft Office PowerPoint</Application>
  <PresentationFormat>Personalizzato</PresentationFormat>
  <Paragraphs>121</Paragraphs>
  <Slides>17</Slides>
  <Notes>1</Notes>
  <HiddenSlides>0</HiddenSlides>
  <MMClips>0</MMClips>
  <ScaleCrop>false</ScaleCrop>
  <HeadingPairs>
    <vt:vector size="4" baseType="variant">
      <vt:variant>
        <vt:lpstr>Tema</vt:lpstr>
      </vt:variant>
      <vt:variant>
        <vt:i4>1</vt:i4>
      </vt:variant>
      <vt:variant>
        <vt:lpstr>Titoli diapositive</vt:lpstr>
      </vt:variant>
      <vt:variant>
        <vt:i4>17</vt:i4>
      </vt:variant>
    </vt:vector>
  </HeadingPairs>
  <TitlesOfParts>
    <vt:vector size="18" baseType="lpstr">
      <vt:lpstr>Office Theme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Andrea Pasquinelli</dc:creator>
  <cp:lastModifiedBy>Andrea Pasquinelli</cp:lastModifiedBy>
  <cp:revision>34</cp:revision>
  <dcterms:created xsi:type="dcterms:W3CDTF">2018-06-13T11:39:28Z</dcterms:created>
  <dcterms:modified xsi:type="dcterms:W3CDTF">2018-06-30T06:39:47Z</dcterms:modified>
  <dc:language>it-IT</dc:language>
</cp:coreProperties>
</file>