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32" r:id="rId2"/>
    <p:sldId id="439" r:id="rId3"/>
    <p:sldId id="433" r:id="rId4"/>
    <p:sldId id="458" r:id="rId5"/>
    <p:sldId id="437" r:id="rId6"/>
    <p:sldId id="457" r:id="rId7"/>
    <p:sldId id="462" r:id="rId8"/>
    <p:sldId id="463" r:id="rId9"/>
    <p:sldId id="470" r:id="rId10"/>
    <p:sldId id="471" r:id="rId11"/>
    <p:sldId id="472" r:id="rId12"/>
    <p:sldId id="473" r:id="rId13"/>
    <p:sldId id="449" r:id="rId14"/>
    <p:sldId id="455" r:id="rId15"/>
    <p:sldId id="442" r:id="rId16"/>
    <p:sldId id="446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E40"/>
    <a:srgbClr val="6C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96E48-25B4-4816-AA00-9CC704AA2E8F}" type="datetimeFigureOut">
              <a:rPr lang="it-IT" smtClean="0"/>
              <a:t>18/10/2021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B3FD4-46CD-48B9-B1FF-BF4046DC25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1479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8A96E1-564F-4E2B-89F7-5E51A1C52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4CE0C02-B971-45DF-9F6D-F3B1B4850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84F8CA-A032-47CE-B1D3-74319B8D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E1C4-972A-4E1B-A137-900A34300DDC}" type="datetimeFigureOut">
              <a:rPr lang="it-IT" smtClean="0"/>
              <a:t>18/10/2021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3B63C6-9527-4965-94E6-3161297D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ED44C6-DB54-47F1-B966-0EAFAB85C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4E4D-1AB5-4118-9F02-1557AEAA1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45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013D04-F7A8-4CC6-9EAF-815740AD6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7C13EBB-BCD6-4AF4-A510-286615E20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DFE927-BD81-4312-B677-54ED21A1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E1C4-972A-4E1B-A137-900A34300DDC}" type="datetimeFigureOut">
              <a:rPr lang="it-IT" smtClean="0"/>
              <a:t>18/10/2021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9770D7-3B17-40E8-BE68-00FA3800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6DE1EF-B6CE-4898-87A6-6D0B3C3A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4E4D-1AB5-4118-9F02-1557AEAA1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966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9DAE7F6-2724-44FB-8E96-7F1BDD9AE8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EECF272-2F09-424B-A336-FD4F21EF2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4CD992-7C9E-40F8-9EC1-0250C1BA6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E1C4-972A-4E1B-A137-900A34300DDC}" type="datetimeFigureOut">
              <a:rPr lang="it-IT" smtClean="0"/>
              <a:t>18/10/2021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5B0CF9-8A77-4925-834F-20BDED8DA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CF7072-FBB5-411D-BFDD-F58B13D3C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4E4D-1AB5-4118-9F02-1557AEAA1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569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E9CEF9-5A20-4886-A753-9F867EC4D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782810-A39A-49EA-B350-272C15BFF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74E830-9C64-455C-A11C-B34669BE5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E1C4-972A-4E1B-A137-900A34300DDC}" type="datetimeFigureOut">
              <a:rPr lang="it-IT" smtClean="0"/>
              <a:t>18/10/2021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3A0ED6-BE65-43A6-A138-02702ACE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BEF418-AC4E-4358-96BE-3065500A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4E4D-1AB5-4118-9F02-1557AEAA1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90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518A8A-C045-424A-BFD5-55074672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E5B613-5311-4EAA-8931-39C4A5D7D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58FEF5-AB6D-4B96-B18E-E826CE187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E1C4-972A-4E1B-A137-900A34300DDC}" type="datetimeFigureOut">
              <a:rPr lang="it-IT" smtClean="0"/>
              <a:t>18/10/2021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903B95-64CC-4D06-9711-4F513C8FF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83D4B5-AD88-4A5F-9EC9-F18891ED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4E4D-1AB5-4118-9F02-1557AEAA1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25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F39A1F-C185-47F1-842A-EC527E1F9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5F2FCB-67FD-45BA-BDFF-E5F86084B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E695BE1-0DC8-4E88-9C01-9C75F9CDF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9AE1E3E-2D01-4B64-AE9E-195210A0C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E1C4-972A-4E1B-A137-900A34300DDC}" type="datetimeFigureOut">
              <a:rPr lang="it-IT" smtClean="0"/>
              <a:t>18/10/2021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F569310-F76A-4A12-8243-046E5BF49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149F2D-CD18-487B-A8B7-22B0B5E8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4E4D-1AB5-4118-9F02-1557AEAA1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507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15811F-2DF6-40E1-A890-DDD373C1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B3F19F-570C-4B7E-9ED4-736651AF5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79043FD-8B2B-4C71-8058-8210D61B6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A31CDF2-9504-486D-9474-F02883F00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2113B1A-B7DA-4A57-9FE3-5F8B4FB92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04D3635-8E1B-4D3B-BC75-F8A7E23B8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E1C4-972A-4E1B-A137-900A34300DDC}" type="datetimeFigureOut">
              <a:rPr lang="it-IT" smtClean="0"/>
              <a:t>18/10/2021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1EF4BAD-A0C0-453E-AB18-4FB5E6A8F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49F8011-8B51-4292-A60E-5B832334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4E4D-1AB5-4118-9F02-1557AEAA1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28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C20E31-B1DB-49E1-A29A-E89589292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6FACB54-3E81-4B5D-9055-E245B2E26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E1C4-972A-4E1B-A137-900A34300DDC}" type="datetimeFigureOut">
              <a:rPr lang="it-IT" smtClean="0"/>
              <a:t>18/10/2021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0BC7687-370B-4AF2-B610-AD1FA4346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CA233CB-BD7E-41AE-9FFA-F3ADAE1D1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4E4D-1AB5-4118-9F02-1557AEAA1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99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C7D6120-6774-4A45-9193-6169485B7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E1C4-972A-4E1B-A137-900A34300DDC}" type="datetimeFigureOut">
              <a:rPr lang="it-IT" smtClean="0"/>
              <a:t>18/10/2021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7E3F13E-6D6C-4F10-866B-275FE357C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E589608-2891-4569-B637-B20961F84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4E4D-1AB5-4118-9F02-1557AEAA1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65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DA53C0-7CC2-4A81-A359-7BDEDDDC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F77913-BEA8-460B-9976-1AC00DE9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D49929F-7DF0-4CF2-8CF7-B8EB30660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5A5FE93-1ED8-485C-84AE-986B08139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E1C4-972A-4E1B-A137-900A34300DDC}" type="datetimeFigureOut">
              <a:rPr lang="it-IT" smtClean="0"/>
              <a:t>18/10/2021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F4EB5F9-349E-4821-858F-31B455A62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9D4A92D-8AC1-4001-89A0-4F521648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4E4D-1AB5-4118-9F02-1557AEAA1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863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8D7B0C-FFB6-437B-9655-E011BD745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5713848-905D-42CA-8D3B-8D86FAF3CC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0333797-EC1E-4DEC-8353-091E9F5FA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D926A1-B4E2-43FF-A6EA-59FFC4EE9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E1C4-972A-4E1B-A137-900A34300DDC}" type="datetimeFigureOut">
              <a:rPr lang="it-IT" smtClean="0"/>
              <a:t>18/10/2021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EE8343-5DA8-4152-A2B4-6EA17185B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59631A-4C99-449F-937D-73D05436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4E4D-1AB5-4118-9F02-1557AEAA1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60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5D9FEA5-1715-4293-9809-1F752264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ADC0ED-A30B-43AC-9A3E-525ECC07B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074278-A252-4262-812F-622E15113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8E1C4-972A-4E1B-A137-900A34300DDC}" type="datetimeFigureOut">
              <a:rPr lang="it-IT" smtClean="0"/>
              <a:t>18/10/2021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97E2AE-1369-4B7E-9633-75E30CCF7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780CD1-EC2E-492B-8707-8BA631077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74E4D-1AB5-4118-9F02-1557AEAA1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80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2.jp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41.jpeg"/><Relationship Id="rId4" Type="http://schemas.openxmlformats.org/officeDocument/2006/relationships/image" Target="../media/image13.jp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2.jp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43.jpg"/><Relationship Id="rId4" Type="http://schemas.openxmlformats.org/officeDocument/2006/relationships/image" Target="../media/image13.jpg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8.jpeg"/><Relationship Id="rId3" Type="http://schemas.openxmlformats.org/officeDocument/2006/relationships/image" Target="../media/image12.jpg"/><Relationship Id="rId7" Type="http://schemas.openxmlformats.org/officeDocument/2006/relationships/image" Target="../media/image29.png"/><Relationship Id="rId12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46.jpeg"/><Relationship Id="rId5" Type="http://schemas.openxmlformats.org/officeDocument/2006/relationships/image" Target="../media/image14.png"/><Relationship Id="rId10" Type="http://schemas.openxmlformats.org/officeDocument/2006/relationships/image" Target="../media/image45.jpeg"/><Relationship Id="rId4" Type="http://schemas.openxmlformats.org/officeDocument/2006/relationships/image" Target="../media/image13.jp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29.png"/><Relationship Id="rId7" Type="http://schemas.openxmlformats.org/officeDocument/2006/relationships/image" Target="../media/image5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microsoft.com/office/2007/relationships/hdphoto" Target="../media/hdphoto4.wdp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hyperlink" Target="Fondazione%20Vita%20%20-%20Augmented%20Laboratory%20ITS4.0.mp4" TargetMode="Externa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jpg"/><Relationship Id="rId7" Type="http://schemas.openxmlformats.org/officeDocument/2006/relationships/hyperlink" Target="http://vitalab.itsvita.i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56.png"/><Relationship Id="rId4" Type="http://schemas.openxmlformats.org/officeDocument/2006/relationships/image" Target="../media/image13.jpg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tefano.chiellini@itsvita.it" TargetMode="External"/><Relationship Id="rId5" Type="http://schemas.openxmlformats.org/officeDocument/2006/relationships/image" Target="../media/image57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Video%20presentazione%20VITALAB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Video%20presentazione%20VITALAB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g"/><Relationship Id="rId7" Type="http://schemas.openxmlformats.org/officeDocument/2006/relationships/hyperlink" Target="http://vitalab.itsvita.i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wivO6XIoMjk?list=PLLhyDVQzukFuuF0SVZx6nZHWn2lSBeKdJ" TargetMode="External"/><Relationship Id="rId13" Type="http://schemas.openxmlformats.org/officeDocument/2006/relationships/image" Target="../media/image23.png"/><Relationship Id="rId18" Type="http://schemas.openxmlformats.org/officeDocument/2006/relationships/image" Target="../media/image27.jpeg"/><Relationship Id="rId3" Type="http://schemas.openxmlformats.org/officeDocument/2006/relationships/image" Target="../media/image12.jpg"/><Relationship Id="rId7" Type="http://schemas.openxmlformats.org/officeDocument/2006/relationships/hyperlink" Target="http://vitalab.itsvita.it/" TargetMode="External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image" Target="../media/image1.jpeg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1.jpe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19" Type="http://schemas.openxmlformats.org/officeDocument/2006/relationships/image" Target="../media/image28.png"/><Relationship Id="rId4" Type="http://schemas.openxmlformats.org/officeDocument/2006/relationships/image" Target="../media/image13.jp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jpg"/><Relationship Id="rId7" Type="http://schemas.openxmlformats.org/officeDocument/2006/relationships/hyperlink" Target="http://vitalab.itsvita.it/" TargetMode="External"/><Relationship Id="rId12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31.jpeg"/><Relationship Id="rId5" Type="http://schemas.openxmlformats.org/officeDocument/2006/relationships/image" Target="../media/image14.png"/><Relationship Id="rId10" Type="http://schemas.openxmlformats.org/officeDocument/2006/relationships/image" Target="../media/image30.jpeg"/><Relationship Id="rId4" Type="http://schemas.openxmlformats.org/officeDocument/2006/relationships/image" Target="../media/image13.jp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jpg"/><Relationship Id="rId7" Type="http://schemas.openxmlformats.org/officeDocument/2006/relationships/hyperlink" Target="http://vitalab.itsvita.it/" TargetMode="External"/><Relationship Id="rId12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34.jpeg"/><Relationship Id="rId5" Type="http://schemas.openxmlformats.org/officeDocument/2006/relationships/image" Target="../media/image14.png"/><Relationship Id="rId10" Type="http://schemas.openxmlformats.org/officeDocument/2006/relationships/image" Target="../media/image33.jpeg"/><Relationship Id="rId4" Type="http://schemas.openxmlformats.org/officeDocument/2006/relationships/image" Target="../media/image13.jp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2.jpg"/><Relationship Id="rId7" Type="http://schemas.openxmlformats.org/officeDocument/2006/relationships/image" Target="../media/image29.png"/><Relationship Id="rId12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38.jpeg"/><Relationship Id="rId5" Type="http://schemas.openxmlformats.org/officeDocument/2006/relationships/image" Target="../media/image14.png"/><Relationship Id="rId10" Type="http://schemas.openxmlformats.org/officeDocument/2006/relationships/image" Target="../media/image37.jpg"/><Relationship Id="rId4" Type="http://schemas.openxmlformats.org/officeDocument/2006/relationships/image" Target="../media/image13.jp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neve, fotografia, coperto, campo&#10;&#10;Descrizione generata automaticamente">
            <a:extLst>
              <a:ext uri="{FF2B5EF4-FFF2-40B4-BE49-F238E27FC236}">
                <a16:creationId xmlns:a16="http://schemas.microsoft.com/office/drawing/2014/main" id="{D7A95DBC-A470-497B-BB12-04A4E7ED52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8830" y="-2665170"/>
            <a:ext cx="6858000" cy="1218834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65D796E-FE02-4F63-ABC5-99B03A5966B5}"/>
              </a:ext>
            </a:extLst>
          </p:cNvPr>
          <p:cNvSpPr txBox="1"/>
          <p:nvPr/>
        </p:nvSpPr>
        <p:spPr>
          <a:xfrm>
            <a:off x="3160370" y="5171332"/>
            <a:ext cx="88994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Laboratorio di Realtà Virtuale e Aumentata per la formazione nell’ambito Life Sciences </a:t>
            </a:r>
          </a:p>
          <a:p>
            <a:endParaRPr lang="it-IT" sz="2400" b="1" dirty="0">
              <a:solidFill>
                <a:schemeClr val="tx1">
                  <a:lumMod val="85000"/>
                  <a:lumOff val="15000"/>
                </a:schemeClr>
              </a:solidFill>
              <a:latin typeface="Caecilia Light" panose="02060403020205020204" pitchFamily="18" charset="0"/>
            </a:endParaRPr>
          </a:p>
          <a:p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ITS Nuove Tecnologie della Vita, Siena</a:t>
            </a:r>
          </a:p>
        </p:txBody>
      </p:sp>
      <p:pic>
        <p:nvPicPr>
          <p:cNvPr id="11" name="Immagine 10" descr="Immagine che contiene tavolozza, cosmetico&#10;&#10;Descrizione generata automaticamente">
            <a:extLst>
              <a:ext uri="{FF2B5EF4-FFF2-40B4-BE49-F238E27FC236}">
                <a16:creationId xmlns:a16="http://schemas.microsoft.com/office/drawing/2014/main" id="{A5597344-0766-407C-AAE1-094FA2ACCF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2358"/>
            <a:ext cx="3160370" cy="696035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2B6FFD4-40B5-488C-ADD2-597892481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594" y="132913"/>
            <a:ext cx="3146961" cy="95224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70E70DF-EE5E-4965-9C51-551A989F3D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1555" y="0"/>
            <a:ext cx="8201892" cy="695740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EDE66F82-4708-4EE4-93BD-D09118968EDC}"/>
              </a:ext>
            </a:extLst>
          </p:cNvPr>
          <p:cNvGrpSpPr/>
          <p:nvPr/>
        </p:nvGrpSpPr>
        <p:grpSpPr>
          <a:xfrm>
            <a:off x="4530844" y="2030870"/>
            <a:ext cx="5980137" cy="2336019"/>
            <a:chOff x="3910080" y="1269063"/>
            <a:chExt cx="4886152" cy="1908676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A5E96C6D-64A9-4E41-B7A8-CDFD7FFE3C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10080" y="1269063"/>
              <a:ext cx="1702372" cy="1908676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32D36775-5548-4E6A-87EA-64AFD880C8E7}"/>
                </a:ext>
              </a:extLst>
            </p:cNvPr>
            <p:cNvSpPr txBox="1"/>
            <p:nvPr/>
          </p:nvSpPr>
          <p:spPr>
            <a:xfrm>
              <a:off x="5444568" y="1768059"/>
              <a:ext cx="3351664" cy="1181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ecilia Light" panose="02060403020205020204" pitchFamily="18" charset="0"/>
                </a:rPr>
                <a:t>V.I.T.A. Lab</a:t>
              </a:r>
            </a:p>
            <a:p>
              <a:r>
                <a:rPr lang="it-IT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ecilia Light" panose="02060403020205020204" pitchFamily="18" charset="0"/>
                </a:rPr>
                <a:t>V</a:t>
              </a:r>
              <a:r>
                <a:rPr lang="it-IT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ecilia Light" panose="02060403020205020204" pitchFamily="18" charset="0"/>
                </a:rPr>
                <a:t>irtual </a:t>
              </a:r>
              <a:r>
                <a:rPr lang="it-IT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ecilia Light" panose="02060403020205020204" pitchFamily="18" charset="0"/>
                </a:rPr>
                <a:t>I</a:t>
              </a:r>
              <a:r>
                <a:rPr lang="it-IT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ecilia Light" panose="02060403020205020204" pitchFamily="18" charset="0"/>
                </a:rPr>
                <a:t>nteraction for</a:t>
              </a:r>
            </a:p>
            <a:p>
              <a:r>
                <a:rPr lang="it-IT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ecilia Light" panose="02060403020205020204" pitchFamily="18" charset="0"/>
                </a:rPr>
                <a:t>T</a:t>
              </a:r>
              <a:r>
                <a:rPr lang="it-IT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ecilia Light" panose="02060403020205020204" pitchFamily="18" charset="0"/>
                </a:rPr>
                <a:t>raining and </a:t>
              </a:r>
              <a:r>
                <a:rPr lang="it-IT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ecilia Light" panose="02060403020205020204" pitchFamily="18" charset="0"/>
                </a:rPr>
                <a:t>A</a:t>
              </a:r>
              <a:r>
                <a:rPr lang="it-IT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ecilia Light" panose="02060403020205020204" pitchFamily="18" charset="0"/>
                </a:rPr>
                <a:t>nalysis </a:t>
              </a:r>
              <a:r>
                <a:rPr lang="it-IT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ecilia Light" panose="02060403020205020204" pitchFamily="18" charset="0"/>
                </a:rPr>
                <a:t>Lab</a:t>
              </a:r>
              <a:endPara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2463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 descr="Immagine che contiene neve, fotografia, coperto, campo&#10;&#10;Descrizione generata automaticamente">
            <a:extLst>
              <a:ext uri="{FF2B5EF4-FFF2-40B4-BE49-F238E27FC236}">
                <a16:creationId xmlns:a16="http://schemas.microsoft.com/office/drawing/2014/main" id="{92F1853D-4877-4D31-AA00-763CE651ED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8830" y="-2665170"/>
            <a:ext cx="6858000" cy="1218834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3937581C-F7CB-4969-ABC2-35E3A320685A}"/>
              </a:ext>
            </a:extLst>
          </p:cNvPr>
          <p:cNvSpPr/>
          <p:nvPr/>
        </p:nvSpPr>
        <p:spPr>
          <a:xfrm>
            <a:off x="-3659" y="12864"/>
            <a:ext cx="12192000" cy="959736"/>
          </a:xfrm>
          <a:prstGeom prst="rect">
            <a:avLst/>
          </a:prstGeom>
          <a:solidFill>
            <a:schemeClr val="lt1">
              <a:alpha val="71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50507D0-9ACC-493D-BAF6-D60693ED1FDD}"/>
              </a:ext>
            </a:extLst>
          </p:cNvPr>
          <p:cNvGrpSpPr/>
          <p:nvPr/>
        </p:nvGrpSpPr>
        <p:grpSpPr>
          <a:xfrm>
            <a:off x="3500889" y="5776262"/>
            <a:ext cx="8687452" cy="1148587"/>
            <a:chOff x="3500889" y="-74287"/>
            <a:chExt cx="8687452" cy="1148587"/>
          </a:xfrm>
        </p:grpSpPr>
        <p:pic>
          <p:nvPicPr>
            <p:cNvPr id="10" name="Immagine 9" descr="Immagine che contiene coltello&#10;&#10;Descrizione generata automaticamente">
              <a:extLst>
                <a:ext uri="{FF2B5EF4-FFF2-40B4-BE49-F238E27FC236}">
                  <a16:creationId xmlns:a16="http://schemas.microsoft.com/office/drawing/2014/main" id="{3A5714AB-AB79-480D-9A04-5002B35F2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4691" y="-74287"/>
              <a:ext cx="1925860" cy="1091321"/>
            </a:xfrm>
            <a:prstGeom prst="rect">
              <a:avLst/>
            </a:prstGeom>
          </p:spPr>
        </p:pic>
        <p:pic>
          <p:nvPicPr>
            <p:cNvPr id="12" name="Immagine 11" descr="Immagine che contiene disegnando, cibo&#10;&#10;Descrizione generata automaticamente">
              <a:extLst>
                <a:ext uri="{FF2B5EF4-FFF2-40B4-BE49-F238E27FC236}">
                  <a16:creationId xmlns:a16="http://schemas.microsoft.com/office/drawing/2014/main" id="{8B0944A4-FF01-4022-8639-483387CF6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7045" y="19651"/>
              <a:ext cx="1861145" cy="1054649"/>
            </a:xfrm>
            <a:prstGeom prst="rect">
              <a:avLst/>
            </a:prstGeom>
          </p:spPr>
        </p:pic>
        <p:pic>
          <p:nvPicPr>
            <p:cNvPr id="14" name="Immagine 13" descr="Immagine che contiene oggetto, metro&#10;&#10;Descrizione generata automaticamente">
              <a:extLst>
                <a:ext uri="{FF2B5EF4-FFF2-40B4-BE49-F238E27FC236}">
                  <a16:creationId xmlns:a16="http://schemas.microsoft.com/office/drawing/2014/main" id="{A9E5DC61-3163-4C7F-A3AE-7C95CA1B1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0889" y="222481"/>
              <a:ext cx="1613960" cy="538351"/>
            </a:xfrm>
            <a:prstGeom prst="rect">
              <a:avLst/>
            </a:prstGeom>
          </p:spPr>
        </p:pic>
        <p:pic>
          <p:nvPicPr>
            <p:cNvPr id="1026" name="Picture 2" descr="logo-regione-toscana | FedEmo">
              <a:extLst>
                <a:ext uri="{FF2B5EF4-FFF2-40B4-BE49-F238E27FC236}">
                  <a16:creationId xmlns:a16="http://schemas.microsoft.com/office/drawing/2014/main" id="{78B66696-8751-4A79-9B75-E5D199C96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3467" y="98094"/>
              <a:ext cx="854874" cy="85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Immagine 28">
            <a:extLst>
              <a:ext uri="{FF2B5EF4-FFF2-40B4-BE49-F238E27FC236}">
                <a16:creationId xmlns:a16="http://schemas.microsoft.com/office/drawing/2014/main" id="{2E280F3B-FA46-4994-B36F-9BD93A8C7A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31" y="-66850"/>
            <a:ext cx="1032914" cy="1158089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5A99325-A09C-470F-8CB7-E89D122EE2EA}"/>
              </a:ext>
            </a:extLst>
          </p:cNvPr>
          <p:cNvSpPr txBox="1"/>
          <p:nvPr/>
        </p:nvSpPr>
        <p:spPr>
          <a:xfrm>
            <a:off x="1106548" y="196720"/>
            <a:ext cx="3127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V.I.T.A. Lab</a:t>
            </a:r>
          </a:p>
          <a:p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V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irtual </a:t>
            </a: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I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nteraction for</a:t>
            </a:r>
          </a:p>
          <a:p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T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raining and </a:t>
            </a: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A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nalysis </a:t>
            </a: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Lab</a:t>
            </a:r>
          </a:p>
        </p:txBody>
      </p:sp>
      <p:pic>
        <p:nvPicPr>
          <p:cNvPr id="3" name="Immagine 2" descr="Immagine che contiene testo, pavimento, interni, uomo&#10;&#10;Descrizione generata automaticamente">
            <a:extLst>
              <a:ext uri="{FF2B5EF4-FFF2-40B4-BE49-F238E27FC236}">
                <a16:creationId xmlns:a16="http://schemas.microsoft.com/office/drawing/2014/main" id="{5F5C3EB1-EFEE-4E04-8D53-376E5D1912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31" y="1185177"/>
            <a:ext cx="5794049" cy="3803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magine 5" descr="Immagine che contiene pavimento, persona, interni, soffitto&#10;&#10;Descrizione generata automaticamente">
            <a:extLst>
              <a:ext uri="{FF2B5EF4-FFF2-40B4-BE49-F238E27FC236}">
                <a16:creationId xmlns:a16="http://schemas.microsoft.com/office/drawing/2014/main" id="{5CE9CCA8-1611-4487-986A-C8420EF5A42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5165" y="2404050"/>
            <a:ext cx="5794049" cy="3305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1BA8F3A-85C9-4825-865F-13244C1F2A5F}"/>
              </a:ext>
            </a:extLst>
          </p:cNvPr>
          <p:cNvSpPr txBox="1"/>
          <p:nvPr/>
        </p:nvSpPr>
        <p:spPr>
          <a:xfrm>
            <a:off x="4526316" y="172157"/>
            <a:ext cx="7370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-School Università di Siena-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Dip.Biotecnologie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Chimica e Farmacia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Estate 2021 – Grosseto.</a:t>
            </a:r>
          </a:p>
        </p:txBody>
      </p:sp>
    </p:spTree>
    <p:extLst>
      <p:ext uri="{BB962C8B-B14F-4D97-AF65-F5344CB8AC3E}">
        <p14:creationId xmlns:p14="http://schemas.microsoft.com/office/powerpoint/2010/main" val="3095716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 descr="Immagine che contiene neve, fotografia, coperto, campo&#10;&#10;Descrizione generata automaticamente">
            <a:extLst>
              <a:ext uri="{FF2B5EF4-FFF2-40B4-BE49-F238E27FC236}">
                <a16:creationId xmlns:a16="http://schemas.microsoft.com/office/drawing/2014/main" id="{92F1853D-4877-4D31-AA00-763CE651ED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8830" y="-2665170"/>
            <a:ext cx="6858000" cy="1218834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3937581C-F7CB-4969-ABC2-35E3A320685A}"/>
              </a:ext>
            </a:extLst>
          </p:cNvPr>
          <p:cNvSpPr/>
          <p:nvPr/>
        </p:nvSpPr>
        <p:spPr>
          <a:xfrm>
            <a:off x="-3659" y="12864"/>
            <a:ext cx="12192000" cy="959736"/>
          </a:xfrm>
          <a:prstGeom prst="rect">
            <a:avLst/>
          </a:prstGeom>
          <a:solidFill>
            <a:schemeClr val="lt1">
              <a:alpha val="71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50507D0-9ACC-493D-BAF6-D60693ED1FDD}"/>
              </a:ext>
            </a:extLst>
          </p:cNvPr>
          <p:cNvGrpSpPr/>
          <p:nvPr/>
        </p:nvGrpSpPr>
        <p:grpSpPr>
          <a:xfrm>
            <a:off x="3500889" y="5776262"/>
            <a:ext cx="8687452" cy="1148587"/>
            <a:chOff x="3500889" y="-74287"/>
            <a:chExt cx="8687452" cy="1148587"/>
          </a:xfrm>
        </p:grpSpPr>
        <p:pic>
          <p:nvPicPr>
            <p:cNvPr id="10" name="Immagine 9" descr="Immagine che contiene coltello&#10;&#10;Descrizione generata automaticamente">
              <a:extLst>
                <a:ext uri="{FF2B5EF4-FFF2-40B4-BE49-F238E27FC236}">
                  <a16:creationId xmlns:a16="http://schemas.microsoft.com/office/drawing/2014/main" id="{3A5714AB-AB79-480D-9A04-5002B35F2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4691" y="-74287"/>
              <a:ext cx="1925860" cy="1091321"/>
            </a:xfrm>
            <a:prstGeom prst="rect">
              <a:avLst/>
            </a:prstGeom>
          </p:spPr>
        </p:pic>
        <p:pic>
          <p:nvPicPr>
            <p:cNvPr id="12" name="Immagine 11" descr="Immagine che contiene disegnando, cibo&#10;&#10;Descrizione generata automaticamente">
              <a:extLst>
                <a:ext uri="{FF2B5EF4-FFF2-40B4-BE49-F238E27FC236}">
                  <a16:creationId xmlns:a16="http://schemas.microsoft.com/office/drawing/2014/main" id="{8B0944A4-FF01-4022-8639-483387CF6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7045" y="19651"/>
              <a:ext cx="1861145" cy="1054649"/>
            </a:xfrm>
            <a:prstGeom prst="rect">
              <a:avLst/>
            </a:prstGeom>
          </p:spPr>
        </p:pic>
        <p:pic>
          <p:nvPicPr>
            <p:cNvPr id="14" name="Immagine 13" descr="Immagine che contiene oggetto, metro&#10;&#10;Descrizione generata automaticamente">
              <a:extLst>
                <a:ext uri="{FF2B5EF4-FFF2-40B4-BE49-F238E27FC236}">
                  <a16:creationId xmlns:a16="http://schemas.microsoft.com/office/drawing/2014/main" id="{A9E5DC61-3163-4C7F-A3AE-7C95CA1B1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0889" y="222481"/>
              <a:ext cx="1613960" cy="538351"/>
            </a:xfrm>
            <a:prstGeom prst="rect">
              <a:avLst/>
            </a:prstGeom>
          </p:spPr>
        </p:pic>
        <p:pic>
          <p:nvPicPr>
            <p:cNvPr id="1026" name="Picture 2" descr="logo-regione-toscana | FedEmo">
              <a:extLst>
                <a:ext uri="{FF2B5EF4-FFF2-40B4-BE49-F238E27FC236}">
                  <a16:creationId xmlns:a16="http://schemas.microsoft.com/office/drawing/2014/main" id="{78B66696-8751-4A79-9B75-E5D199C96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3467" y="98094"/>
              <a:ext cx="854874" cy="85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Immagine 28">
            <a:extLst>
              <a:ext uri="{FF2B5EF4-FFF2-40B4-BE49-F238E27FC236}">
                <a16:creationId xmlns:a16="http://schemas.microsoft.com/office/drawing/2014/main" id="{2E280F3B-FA46-4994-B36F-9BD93A8C7A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31" y="-66850"/>
            <a:ext cx="1032914" cy="1158089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5A99325-A09C-470F-8CB7-E89D122EE2EA}"/>
              </a:ext>
            </a:extLst>
          </p:cNvPr>
          <p:cNvSpPr txBox="1"/>
          <p:nvPr/>
        </p:nvSpPr>
        <p:spPr>
          <a:xfrm>
            <a:off x="1106548" y="196720"/>
            <a:ext cx="3127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V.I.T.A. Lab</a:t>
            </a:r>
          </a:p>
          <a:p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V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irtual </a:t>
            </a: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I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nteraction for</a:t>
            </a:r>
          </a:p>
          <a:p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T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raining and </a:t>
            </a: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A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nalysis </a:t>
            </a: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Lab</a:t>
            </a:r>
          </a:p>
        </p:txBody>
      </p:sp>
      <p:pic>
        <p:nvPicPr>
          <p:cNvPr id="5" name="Immagine 4" descr="Immagine che contiene testo, schermo&#10;&#10;Descrizione generata automaticamente">
            <a:extLst>
              <a:ext uri="{FF2B5EF4-FFF2-40B4-BE49-F238E27FC236}">
                <a16:creationId xmlns:a16="http://schemas.microsoft.com/office/drawing/2014/main" id="{6352517A-190A-4546-BD8B-2C14C3ABD68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14" y="2692766"/>
            <a:ext cx="5983027" cy="3138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AB6ED6C7-20A3-44E2-9035-380BD2347A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080" y="108489"/>
            <a:ext cx="6804795" cy="5704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FB8292D-91EC-4402-B787-8C0544514281}"/>
              </a:ext>
            </a:extLst>
          </p:cNvPr>
          <p:cNvSpPr txBox="1"/>
          <p:nvPr/>
        </p:nvSpPr>
        <p:spPr>
          <a:xfrm>
            <a:off x="240644" y="1927796"/>
            <a:ext cx="4874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STEAM-NIGHT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Estate 2021 – Livorno.</a:t>
            </a:r>
          </a:p>
        </p:txBody>
      </p:sp>
    </p:spTree>
    <p:extLst>
      <p:ext uri="{BB962C8B-B14F-4D97-AF65-F5344CB8AC3E}">
        <p14:creationId xmlns:p14="http://schemas.microsoft.com/office/powerpoint/2010/main" val="969168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 descr="Immagine che contiene neve, fotografia, coperto, campo&#10;&#10;Descrizione generata automaticamente">
            <a:extLst>
              <a:ext uri="{FF2B5EF4-FFF2-40B4-BE49-F238E27FC236}">
                <a16:creationId xmlns:a16="http://schemas.microsoft.com/office/drawing/2014/main" id="{92F1853D-4877-4D31-AA00-763CE651ED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8830" y="-2665170"/>
            <a:ext cx="6858000" cy="1218834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3937581C-F7CB-4969-ABC2-35E3A320685A}"/>
              </a:ext>
            </a:extLst>
          </p:cNvPr>
          <p:cNvSpPr/>
          <p:nvPr/>
        </p:nvSpPr>
        <p:spPr>
          <a:xfrm>
            <a:off x="-3659" y="12864"/>
            <a:ext cx="12192000" cy="959736"/>
          </a:xfrm>
          <a:prstGeom prst="rect">
            <a:avLst/>
          </a:prstGeom>
          <a:solidFill>
            <a:schemeClr val="lt1">
              <a:alpha val="71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50507D0-9ACC-493D-BAF6-D60693ED1FDD}"/>
              </a:ext>
            </a:extLst>
          </p:cNvPr>
          <p:cNvGrpSpPr/>
          <p:nvPr/>
        </p:nvGrpSpPr>
        <p:grpSpPr>
          <a:xfrm>
            <a:off x="3500889" y="5776262"/>
            <a:ext cx="8687452" cy="1148587"/>
            <a:chOff x="3500889" y="-74287"/>
            <a:chExt cx="8687452" cy="1148587"/>
          </a:xfrm>
        </p:grpSpPr>
        <p:pic>
          <p:nvPicPr>
            <p:cNvPr id="10" name="Immagine 9" descr="Immagine che contiene coltello&#10;&#10;Descrizione generata automaticamente">
              <a:extLst>
                <a:ext uri="{FF2B5EF4-FFF2-40B4-BE49-F238E27FC236}">
                  <a16:creationId xmlns:a16="http://schemas.microsoft.com/office/drawing/2014/main" id="{3A5714AB-AB79-480D-9A04-5002B35F2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4691" y="-74287"/>
              <a:ext cx="1925860" cy="1091321"/>
            </a:xfrm>
            <a:prstGeom prst="rect">
              <a:avLst/>
            </a:prstGeom>
          </p:spPr>
        </p:pic>
        <p:pic>
          <p:nvPicPr>
            <p:cNvPr id="12" name="Immagine 11" descr="Immagine che contiene disegnando, cibo&#10;&#10;Descrizione generata automaticamente">
              <a:extLst>
                <a:ext uri="{FF2B5EF4-FFF2-40B4-BE49-F238E27FC236}">
                  <a16:creationId xmlns:a16="http://schemas.microsoft.com/office/drawing/2014/main" id="{8B0944A4-FF01-4022-8639-483387CF6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7045" y="19651"/>
              <a:ext cx="1861145" cy="1054649"/>
            </a:xfrm>
            <a:prstGeom prst="rect">
              <a:avLst/>
            </a:prstGeom>
          </p:spPr>
        </p:pic>
        <p:pic>
          <p:nvPicPr>
            <p:cNvPr id="14" name="Immagine 13" descr="Immagine che contiene oggetto, metro&#10;&#10;Descrizione generata automaticamente">
              <a:extLst>
                <a:ext uri="{FF2B5EF4-FFF2-40B4-BE49-F238E27FC236}">
                  <a16:creationId xmlns:a16="http://schemas.microsoft.com/office/drawing/2014/main" id="{A9E5DC61-3163-4C7F-A3AE-7C95CA1B1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0889" y="222481"/>
              <a:ext cx="1613960" cy="538351"/>
            </a:xfrm>
            <a:prstGeom prst="rect">
              <a:avLst/>
            </a:prstGeom>
          </p:spPr>
        </p:pic>
        <p:pic>
          <p:nvPicPr>
            <p:cNvPr id="1026" name="Picture 2" descr="logo-regione-toscana | FedEmo">
              <a:extLst>
                <a:ext uri="{FF2B5EF4-FFF2-40B4-BE49-F238E27FC236}">
                  <a16:creationId xmlns:a16="http://schemas.microsoft.com/office/drawing/2014/main" id="{78B66696-8751-4A79-9B75-E5D199C96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3467" y="98094"/>
              <a:ext cx="854874" cy="85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Immagine 28">
            <a:extLst>
              <a:ext uri="{FF2B5EF4-FFF2-40B4-BE49-F238E27FC236}">
                <a16:creationId xmlns:a16="http://schemas.microsoft.com/office/drawing/2014/main" id="{2E280F3B-FA46-4994-B36F-9BD93A8C7A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31" y="-66850"/>
            <a:ext cx="1032914" cy="1158089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5A99325-A09C-470F-8CB7-E89D122EE2EA}"/>
              </a:ext>
            </a:extLst>
          </p:cNvPr>
          <p:cNvSpPr txBox="1"/>
          <p:nvPr/>
        </p:nvSpPr>
        <p:spPr>
          <a:xfrm>
            <a:off x="1106548" y="196720"/>
            <a:ext cx="3127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V.I.T.A. Lab</a:t>
            </a:r>
          </a:p>
          <a:p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V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irtual </a:t>
            </a: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I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nteraction for</a:t>
            </a:r>
          </a:p>
          <a:p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T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raining and </a:t>
            </a: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A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nalysis </a:t>
            </a: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Lab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FB8292D-91EC-4402-B787-8C0544514281}"/>
              </a:ext>
            </a:extLst>
          </p:cNvPr>
          <p:cNvSpPr txBox="1"/>
          <p:nvPr/>
        </p:nvSpPr>
        <p:spPr>
          <a:xfrm>
            <a:off x="8845667" y="422619"/>
            <a:ext cx="487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BRIGHT 2021 – Siena.</a:t>
            </a:r>
          </a:p>
        </p:txBody>
      </p:sp>
      <p:pic>
        <p:nvPicPr>
          <p:cNvPr id="2" name="Picture 2" descr="Bright-Night 2021: oltre 60 eventi proposti dall&amp;#39;Ateneo senese - Il  Cittadino Online">
            <a:extLst>
              <a:ext uri="{FF2B5EF4-FFF2-40B4-BE49-F238E27FC236}">
                <a16:creationId xmlns:a16="http://schemas.microsoft.com/office/drawing/2014/main" id="{7BBB6368-75BB-4EF1-99EE-C16CE8FA9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3309" y="958892"/>
            <a:ext cx="4663197" cy="21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B7DBFC8-8AD3-43A6-A81F-1F723AF9694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9" y="3175631"/>
            <a:ext cx="3968382" cy="264558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423B447-D8EE-4EAD-B300-3BEB8565A5B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483" y="3175755"/>
            <a:ext cx="3968382" cy="264558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847C3FF-0435-4CE6-8D15-8C1FAD490B3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3379" y="815269"/>
            <a:ext cx="5731678" cy="233716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7195AED-6128-4E2A-B742-30304C272F9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1179" y="3175631"/>
            <a:ext cx="4035215" cy="264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52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 descr="Immagine che contiene neve, fotografia, coperto, campo&#10;&#10;Descrizione generata automaticamente">
            <a:extLst>
              <a:ext uri="{FF2B5EF4-FFF2-40B4-BE49-F238E27FC236}">
                <a16:creationId xmlns:a16="http://schemas.microsoft.com/office/drawing/2014/main" id="{92F1853D-4877-4D31-AA00-763CE651ED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845122" y="807071"/>
            <a:ext cx="1502390" cy="2670114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2E280F3B-FA46-4994-B36F-9BD93A8C7A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31" y="-66850"/>
            <a:ext cx="1032914" cy="1158089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5A99325-A09C-470F-8CB7-E89D122EE2EA}"/>
              </a:ext>
            </a:extLst>
          </p:cNvPr>
          <p:cNvSpPr txBox="1"/>
          <p:nvPr/>
        </p:nvSpPr>
        <p:spPr>
          <a:xfrm>
            <a:off x="1106548" y="196720"/>
            <a:ext cx="3127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V.I.T.A. Lab</a:t>
            </a:r>
          </a:p>
          <a:p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V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irtual </a:t>
            </a: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I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nteraction for</a:t>
            </a:r>
          </a:p>
          <a:p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T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raining and </a:t>
            </a: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A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nalysis </a:t>
            </a: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Lab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EE8AEF2D-471C-4516-9FD6-C257CDE4AB0C}"/>
              </a:ext>
            </a:extLst>
          </p:cNvPr>
          <p:cNvSpPr txBox="1"/>
          <p:nvPr/>
        </p:nvSpPr>
        <p:spPr>
          <a:xfrm>
            <a:off x="281782" y="1377155"/>
            <a:ext cx="3967677" cy="1851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67"/>
              </a:spcBef>
            </a:pPr>
            <a:r>
              <a:rPr lang="it-IT" sz="1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Roboto Thin"/>
                <a:cs typeface="Roboto Thin"/>
                <a:sym typeface="Roboto Thin"/>
              </a:rPr>
              <a:t>Scopo del Progetto:</a:t>
            </a:r>
          </a:p>
          <a:p>
            <a:pPr>
              <a:spcBef>
                <a:spcPts val="1067"/>
              </a:spcBef>
            </a:pPr>
            <a:r>
              <a:rPr lang="it-IT" sz="1600" kern="0" dirty="0">
                <a:latin typeface="Lato" panose="020F0502020204030203" pitchFamily="34" charset="0"/>
                <a:ea typeface="Roboto Thin"/>
                <a:cs typeface="Roboto Thin"/>
                <a:sym typeface="Roboto Thin"/>
              </a:rPr>
              <a:t>La Realtà Aumentata per avere a fianco un tutor Virtuale.</a:t>
            </a:r>
          </a:p>
          <a:p>
            <a:pPr>
              <a:spcBef>
                <a:spcPts val="1067"/>
              </a:spcBef>
            </a:pPr>
            <a:r>
              <a:rPr lang="it-IT" sz="1600" kern="0" dirty="0">
                <a:latin typeface="Lato" panose="020F0502020204030203" pitchFamily="34" charset="0"/>
                <a:ea typeface="Roboto Thin"/>
                <a:cs typeface="Roboto Thin"/>
                <a:sym typeface="Roboto Thin"/>
              </a:rPr>
              <a:t>Un supporto operativo per la sicurezza degli operatori all’interno delle aziende del settore farmaceutico.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B0D86FB2-4220-47E9-9ED8-8B2AB21ED78E}"/>
              </a:ext>
            </a:extLst>
          </p:cNvPr>
          <p:cNvSpPr txBox="1"/>
          <p:nvPr/>
        </p:nvSpPr>
        <p:spPr>
          <a:xfrm>
            <a:off x="2424129" y="228708"/>
            <a:ext cx="7337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Progetto ITS 4.0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B356C29-771C-4003-BAB8-DA3C30AD6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9089" y="874151"/>
            <a:ext cx="7504580" cy="421125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magine 16" descr="Immagine che contiene parete, interni&#10;&#10;Descrizione generata automaticamente">
            <a:extLst>
              <a:ext uri="{FF2B5EF4-FFF2-40B4-BE49-F238E27FC236}">
                <a16:creationId xmlns:a16="http://schemas.microsoft.com/office/drawing/2014/main" id="{3BB12C27-873E-4C27-981B-105648DF41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13154" y="3369809"/>
            <a:ext cx="2676366" cy="235775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1F2AC5C-36CC-4A4D-BE72-F91027009A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9089" y="5116886"/>
            <a:ext cx="7504580" cy="1473502"/>
          </a:xfrm>
          <a:prstGeom prst="rect">
            <a:avLst/>
          </a:prstGeom>
        </p:spPr>
      </p:pic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12F306AE-8161-42DD-AA1A-E7768EDFE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232" y="5128135"/>
            <a:ext cx="1460659" cy="113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magine 20" descr="Immagine che contiene tavolozza, cosmetico&#10;&#10;Descrizione generata automaticamente">
            <a:extLst>
              <a:ext uri="{FF2B5EF4-FFF2-40B4-BE49-F238E27FC236}">
                <a16:creationId xmlns:a16="http://schemas.microsoft.com/office/drawing/2014/main" id="{C8FE4C44-FFEA-48B3-928A-4C33F43A761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19"/>
          <a:stretch/>
        </p:blipFill>
        <p:spPr>
          <a:xfrm>
            <a:off x="2110811" y="5319709"/>
            <a:ext cx="486329" cy="533928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827294AB-F5CC-465A-A4F6-2F99F9632D9B}"/>
              </a:ext>
            </a:extLst>
          </p:cNvPr>
          <p:cNvSpPr/>
          <p:nvPr/>
        </p:nvSpPr>
        <p:spPr>
          <a:xfrm>
            <a:off x="9289279" y="907027"/>
            <a:ext cx="1204957" cy="1058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139966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 descr="Immagine che contiene neve, fotografia, coperto, campo&#10;&#10;Descrizione generata automaticamente">
            <a:extLst>
              <a:ext uri="{FF2B5EF4-FFF2-40B4-BE49-F238E27FC236}">
                <a16:creationId xmlns:a16="http://schemas.microsoft.com/office/drawing/2014/main" id="{92F1853D-4877-4D31-AA00-763CE651ED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8830" y="-2665170"/>
            <a:ext cx="6858000" cy="12188340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2E280F3B-FA46-4994-B36F-9BD93A8C7A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31" y="-66850"/>
            <a:ext cx="1032914" cy="1158089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5A99325-A09C-470F-8CB7-E89D122EE2EA}"/>
              </a:ext>
            </a:extLst>
          </p:cNvPr>
          <p:cNvSpPr txBox="1"/>
          <p:nvPr/>
        </p:nvSpPr>
        <p:spPr>
          <a:xfrm>
            <a:off x="1106548" y="196720"/>
            <a:ext cx="3127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V.I.T.A. Lab</a:t>
            </a:r>
          </a:p>
          <a:p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V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irtual </a:t>
            </a: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I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nteraction for</a:t>
            </a:r>
          </a:p>
          <a:p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T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raining and </a:t>
            </a: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A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nalysis </a:t>
            </a: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Lab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B0D86FB2-4220-47E9-9ED8-8B2AB21ED78E}"/>
              </a:ext>
            </a:extLst>
          </p:cNvPr>
          <p:cNvSpPr txBox="1"/>
          <p:nvPr/>
        </p:nvSpPr>
        <p:spPr>
          <a:xfrm>
            <a:off x="2424129" y="228708"/>
            <a:ext cx="7337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Progetto ITS 4.0</a:t>
            </a:r>
          </a:p>
        </p:txBody>
      </p:sp>
      <p:sp>
        <p:nvSpPr>
          <p:cNvPr id="10" name="Google Shape;155;gdc0b33948f_0_74">
            <a:extLst>
              <a:ext uri="{FF2B5EF4-FFF2-40B4-BE49-F238E27FC236}">
                <a16:creationId xmlns:a16="http://schemas.microsoft.com/office/drawing/2014/main" id="{7FF588DB-2589-4719-95D7-04563AC31F01}"/>
              </a:ext>
            </a:extLst>
          </p:cNvPr>
          <p:cNvSpPr txBox="1"/>
          <p:nvPr/>
        </p:nvSpPr>
        <p:spPr>
          <a:xfrm>
            <a:off x="906625" y="4063550"/>
            <a:ext cx="11285375" cy="298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Karla"/>
              <a:buNone/>
            </a:pPr>
            <a:r>
              <a:rPr lang="it-IT" sz="24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Il prototipo è un «METODO» Digitale di applicazione di Realtà Aumentata: un Tutor Virtuale che assiste l’operatore nelle fasi più delicate sia nell’ambito laboratoriale che di produzione o manutenzione.  Grazie al supporto di Fondazione Toscana Life Sciences è stato possibile testarlo in laboratorio con un grande successo!</a:t>
            </a:r>
            <a:endParaRPr sz="2400" b="1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Karla"/>
              <a:buNone/>
            </a:pPr>
            <a:endParaRPr sz="2400" dirty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Karla"/>
              <a:buNone/>
            </a:pPr>
            <a:endParaRPr sz="1200" dirty="0">
              <a:solidFill>
                <a:schemeClr val="lt1"/>
              </a:solidFill>
            </a:endParaRPr>
          </a:p>
        </p:txBody>
      </p:sp>
      <p:pic>
        <p:nvPicPr>
          <p:cNvPr id="14" name="Immagine 13">
            <a:hlinkClick r:id="rId5" action="ppaction://hlinkfile"/>
            <a:extLst>
              <a:ext uri="{FF2B5EF4-FFF2-40B4-BE49-F238E27FC236}">
                <a16:creationId xmlns:a16="http://schemas.microsoft.com/office/drawing/2014/main" id="{181765F9-8F55-4685-A662-5659717B571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501922" y="1126100"/>
            <a:ext cx="9783453" cy="550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0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 descr="Immagine che contiene neve, fotografia, coperto, campo&#10;&#10;Descrizione generata automaticamente">
            <a:extLst>
              <a:ext uri="{FF2B5EF4-FFF2-40B4-BE49-F238E27FC236}">
                <a16:creationId xmlns:a16="http://schemas.microsoft.com/office/drawing/2014/main" id="{92F1853D-4877-4D31-AA00-763CE651ED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8830" y="-2665170"/>
            <a:ext cx="6858000" cy="1218834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3937581C-F7CB-4969-ABC2-35E3A320685A}"/>
              </a:ext>
            </a:extLst>
          </p:cNvPr>
          <p:cNvSpPr/>
          <p:nvPr/>
        </p:nvSpPr>
        <p:spPr>
          <a:xfrm>
            <a:off x="-3659" y="12864"/>
            <a:ext cx="12192000" cy="959736"/>
          </a:xfrm>
          <a:prstGeom prst="rect">
            <a:avLst/>
          </a:prstGeom>
          <a:solidFill>
            <a:schemeClr val="lt1">
              <a:alpha val="71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50507D0-9ACC-493D-BAF6-D60693ED1FDD}"/>
              </a:ext>
            </a:extLst>
          </p:cNvPr>
          <p:cNvGrpSpPr/>
          <p:nvPr/>
        </p:nvGrpSpPr>
        <p:grpSpPr>
          <a:xfrm>
            <a:off x="3500889" y="5776262"/>
            <a:ext cx="8687452" cy="1148587"/>
            <a:chOff x="3500889" y="-74287"/>
            <a:chExt cx="8687452" cy="1148587"/>
          </a:xfrm>
        </p:grpSpPr>
        <p:pic>
          <p:nvPicPr>
            <p:cNvPr id="10" name="Immagine 9" descr="Immagine che contiene coltello&#10;&#10;Descrizione generata automaticamente">
              <a:extLst>
                <a:ext uri="{FF2B5EF4-FFF2-40B4-BE49-F238E27FC236}">
                  <a16:creationId xmlns:a16="http://schemas.microsoft.com/office/drawing/2014/main" id="{3A5714AB-AB79-480D-9A04-5002B35F2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4691" y="-74287"/>
              <a:ext cx="1925860" cy="1091321"/>
            </a:xfrm>
            <a:prstGeom prst="rect">
              <a:avLst/>
            </a:prstGeom>
          </p:spPr>
        </p:pic>
        <p:pic>
          <p:nvPicPr>
            <p:cNvPr id="12" name="Immagine 11" descr="Immagine che contiene disegnando, cibo&#10;&#10;Descrizione generata automaticamente">
              <a:extLst>
                <a:ext uri="{FF2B5EF4-FFF2-40B4-BE49-F238E27FC236}">
                  <a16:creationId xmlns:a16="http://schemas.microsoft.com/office/drawing/2014/main" id="{8B0944A4-FF01-4022-8639-483387CF6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7045" y="19651"/>
              <a:ext cx="1861145" cy="1054649"/>
            </a:xfrm>
            <a:prstGeom prst="rect">
              <a:avLst/>
            </a:prstGeom>
          </p:spPr>
        </p:pic>
        <p:pic>
          <p:nvPicPr>
            <p:cNvPr id="14" name="Immagine 13" descr="Immagine che contiene oggetto, metro&#10;&#10;Descrizione generata automaticamente">
              <a:extLst>
                <a:ext uri="{FF2B5EF4-FFF2-40B4-BE49-F238E27FC236}">
                  <a16:creationId xmlns:a16="http://schemas.microsoft.com/office/drawing/2014/main" id="{A9E5DC61-3163-4C7F-A3AE-7C95CA1B1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0889" y="222481"/>
              <a:ext cx="1613960" cy="538351"/>
            </a:xfrm>
            <a:prstGeom prst="rect">
              <a:avLst/>
            </a:prstGeom>
          </p:spPr>
        </p:pic>
        <p:pic>
          <p:nvPicPr>
            <p:cNvPr id="1026" name="Picture 2" descr="logo-regione-toscana | FedEmo">
              <a:extLst>
                <a:ext uri="{FF2B5EF4-FFF2-40B4-BE49-F238E27FC236}">
                  <a16:creationId xmlns:a16="http://schemas.microsoft.com/office/drawing/2014/main" id="{78B66696-8751-4A79-9B75-E5D199C96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3467" y="98094"/>
              <a:ext cx="854874" cy="85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AA6ED5C-C94C-4C2F-B444-6144F9C8157C}"/>
              </a:ext>
            </a:extLst>
          </p:cNvPr>
          <p:cNvSpPr txBox="1"/>
          <p:nvPr/>
        </p:nvSpPr>
        <p:spPr>
          <a:xfrm>
            <a:off x="-1495524" y="6457890"/>
            <a:ext cx="6093724" cy="40011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http://vitalab.itsvita.it</a:t>
            </a:r>
            <a:endParaRPr lang="it-IT" sz="2000" dirty="0">
              <a:solidFill>
                <a:schemeClr val="tx1">
                  <a:lumMod val="85000"/>
                  <a:lumOff val="15000"/>
                </a:schemeClr>
              </a:solidFill>
              <a:latin typeface="Caecilia Light" panose="02060403020205020204" pitchFamily="18" charset="0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743F997D-03D1-43E7-90A9-B9718916A43F}"/>
              </a:ext>
            </a:extLst>
          </p:cNvPr>
          <p:cNvSpPr txBox="1"/>
          <p:nvPr/>
        </p:nvSpPr>
        <p:spPr>
          <a:xfrm>
            <a:off x="4839257" y="716283"/>
            <a:ext cx="2396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Sviluppo</a:t>
            </a:r>
            <a:endParaRPr lang="en-US" sz="3600" b="1" u="sng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ecilia Light" panose="02060403020205020204" pitchFamily="18" charset="0"/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F0A662AB-B386-443A-8C39-6AF92AFB125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31" y="-66850"/>
            <a:ext cx="1032914" cy="1158089"/>
          </a:xfrm>
          <a:prstGeom prst="rect">
            <a:avLst/>
          </a:prstGeom>
        </p:spPr>
      </p:pic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B6BC6700-C777-4070-ADF3-4BA64FB3EE20}"/>
              </a:ext>
            </a:extLst>
          </p:cNvPr>
          <p:cNvSpPr txBox="1"/>
          <p:nvPr/>
        </p:nvSpPr>
        <p:spPr>
          <a:xfrm>
            <a:off x="1106548" y="196720"/>
            <a:ext cx="3127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V.I.T.A. Lab</a:t>
            </a:r>
          </a:p>
          <a:p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V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irtual </a:t>
            </a: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I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nteraction for</a:t>
            </a:r>
          </a:p>
          <a:p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T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raining and </a:t>
            </a: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A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nalysis </a:t>
            </a: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Lab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0F88A13-E671-4767-8525-50F95B784D6D}"/>
              </a:ext>
            </a:extLst>
          </p:cNvPr>
          <p:cNvSpPr txBox="1"/>
          <p:nvPr/>
        </p:nvSpPr>
        <p:spPr>
          <a:xfrm>
            <a:off x="7836682" y="2583458"/>
            <a:ext cx="3997492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chemeClr val="accent1">
                    <a:lumMod val="75000"/>
                  </a:schemeClr>
                </a:solidFill>
              </a:rPr>
              <a:t>Dotazioni Laboratorio V.I.T.A. Lab 2.0 :</a:t>
            </a:r>
          </a:p>
          <a:p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Aula: Robotica e di Automazione;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Aula: Informatica;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Aula: Prototipazione;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Aula: Realtà Aumentata e Virtuale;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399A939-EA11-4C5F-862C-EEA1FD38E89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12" y="2429261"/>
            <a:ext cx="1406770" cy="1635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E7AE041-165E-4C19-B58F-C178DA2967CB}"/>
              </a:ext>
            </a:extLst>
          </p:cNvPr>
          <p:cNvSpPr txBox="1"/>
          <p:nvPr/>
        </p:nvSpPr>
        <p:spPr>
          <a:xfrm>
            <a:off x="1725658" y="1953505"/>
            <a:ext cx="4249442" cy="338554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s-ES" sz="180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libri-Bold"/>
              </a:rPr>
              <a:t>POR CreO FESR Toscana 2014-2020</a:t>
            </a:r>
          </a:p>
          <a:p>
            <a:pPr algn="l"/>
            <a:r>
              <a:rPr lang="it-IT" sz="180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libri-Bold"/>
              </a:rPr>
              <a:t>Azione 2.3.1</a:t>
            </a:r>
          </a:p>
          <a:p>
            <a:pPr algn="just"/>
            <a:r>
              <a:rPr lang="it-IT" sz="160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libri-Bold"/>
              </a:rPr>
              <a:t>“</a:t>
            </a:r>
            <a:r>
              <a:rPr lang="it-IT" sz="1600" i="1" u="none" strike="noStrike" baseline="0" dirty="0">
                <a:solidFill>
                  <a:schemeClr val="accent1">
                    <a:lumMod val="75000"/>
                  </a:schemeClr>
                </a:solidFill>
                <a:latin typeface="Calibri-BoldItalic"/>
              </a:rPr>
              <a:t>Aiuti finalizzati al contenimento e al contrasto</a:t>
            </a:r>
          </a:p>
          <a:p>
            <a:pPr algn="just"/>
            <a:r>
              <a:rPr lang="it-IT" sz="1600" i="1" u="none" strike="noStrike" baseline="0" dirty="0">
                <a:solidFill>
                  <a:schemeClr val="accent1">
                    <a:lumMod val="75000"/>
                  </a:schemeClr>
                </a:solidFill>
                <a:latin typeface="Calibri-BoldItalic"/>
              </a:rPr>
              <a:t>dell’emergenza epidemiologica COVID-19</a:t>
            </a:r>
            <a:r>
              <a:rPr lang="it-IT" sz="160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libri-Bold"/>
              </a:rPr>
              <a:t>”</a:t>
            </a:r>
          </a:p>
          <a:p>
            <a:pPr algn="just"/>
            <a:r>
              <a:rPr lang="it-IT" sz="1600" i="1" u="none" strike="noStrike" baseline="0" dirty="0">
                <a:solidFill>
                  <a:schemeClr val="accent1">
                    <a:lumMod val="75000"/>
                  </a:schemeClr>
                </a:solidFill>
                <a:latin typeface="Calibri-BoldItalic"/>
              </a:rPr>
              <a:t>“Soluzioni tecnologiche per l'alfabetizzazione e l'inclusione digitale, per acquisire competenze (e- skills), per</a:t>
            </a:r>
          </a:p>
          <a:p>
            <a:pPr algn="just"/>
            <a:r>
              <a:rPr lang="it-IT" sz="1600" i="1" u="none" strike="noStrike" baseline="0" dirty="0">
                <a:solidFill>
                  <a:schemeClr val="accent1">
                    <a:lumMod val="75000"/>
                  </a:schemeClr>
                </a:solidFill>
                <a:latin typeface="Calibri-BoldItalic"/>
              </a:rPr>
              <a:t>stimolare la diffusione e l'utilizzo degli strumenti di dialogo,</a:t>
            </a:r>
          </a:p>
          <a:p>
            <a:pPr algn="just"/>
            <a:r>
              <a:rPr lang="it-IT" sz="1600" i="1" u="none" strike="noStrike" baseline="0" dirty="0">
                <a:solidFill>
                  <a:schemeClr val="accent1">
                    <a:lumMod val="75000"/>
                  </a:schemeClr>
                </a:solidFill>
                <a:latin typeface="Calibri-BoldItalic"/>
              </a:rPr>
              <a:t>di collaborazione e partecipazione civica in rete (</a:t>
            </a:r>
            <a:r>
              <a:rPr lang="it-IT" sz="1600" i="1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Calibri-BoldItalic"/>
              </a:rPr>
              <a:t>opengovernment</a:t>
            </a:r>
            <a:r>
              <a:rPr lang="it-IT" sz="1600" i="1" u="none" strike="noStrike" baseline="0" dirty="0">
                <a:solidFill>
                  <a:schemeClr val="accent1">
                    <a:lumMod val="75000"/>
                  </a:schemeClr>
                </a:solidFill>
                <a:latin typeface="Calibri-BoldItalic"/>
              </a:rPr>
              <a:t>) -</a:t>
            </a:r>
          </a:p>
          <a:p>
            <a:pPr algn="just"/>
            <a:r>
              <a:rPr lang="it-IT" sz="1600" i="1" u="none" strike="noStrike" baseline="0" dirty="0">
                <a:solidFill>
                  <a:schemeClr val="accent1">
                    <a:lumMod val="75000"/>
                  </a:schemeClr>
                </a:solidFill>
                <a:latin typeface="Calibri-BoldItalic"/>
              </a:rPr>
              <a:t>laboratori formativi territoriali aperti”</a:t>
            </a:r>
          </a:p>
          <a:p>
            <a:pPr algn="l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Decreto n°21155/2020 del 18/12/2020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FC8C70B0-5A0C-498F-894F-DD83D86E4938}"/>
              </a:ext>
            </a:extLst>
          </p:cNvPr>
          <p:cNvSpPr/>
          <p:nvPr/>
        </p:nvSpPr>
        <p:spPr>
          <a:xfrm>
            <a:off x="6457524" y="3270117"/>
            <a:ext cx="1021332" cy="64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6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 descr="Immagine che contiene neve, fotografia, coperto, campo&#10;&#10;Descrizione generata automaticamente">
            <a:extLst>
              <a:ext uri="{FF2B5EF4-FFF2-40B4-BE49-F238E27FC236}">
                <a16:creationId xmlns:a16="http://schemas.microsoft.com/office/drawing/2014/main" id="{92F1853D-4877-4D31-AA00-763CE651ED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8830" y="-2665170"/>
            <a:ext cx="6858000" cy="1218834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3937581C-F7CB-4969-ABC2-35E3A320685A}"/>
              </a:ext>
            </a:extLst>
          </p:cNvPr>
          <p:cNvSpPr/>
          <p:nvPr/>
        </p:nvSpPr>
        <p:spPr>
          <a:xfrm>
            <a:off x="-3659" y="12864"/>
            <a:ext cx="12192000" cy="959736"/>
          </a:xfrm>
          <a:prstGeom prst="rect">
            <a:avLst/>
          </a:prstGeom>
          <a:solidFill>
            <a:schemeClr val="lt1">
              <a:alpha val="71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A04FAA2D-9BC6-412A-AF41-5191C22BDE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31" y="-66850"/>
            <a:ext cx="1032914" cy="1158089"/>
          </a:xfrm>
          <a:prstGeom prst="rect">
            <a:avLst/>
          </a:prstGeom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E151DBC7-C1AC-46F4-8061-F70D002A95FA}"/>
              </a:ext>
            </a:extLst>
          </p:cNvPr>
          <p:cNvSpPr txBox="1"/>
          <p:nvPr/>
        </p:nvSpPr>
        <p:spPr>
          <a:xfrm>
            <a:off x="1106548" y="196720"/>
            <a:ext cx="3127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V.I.T.A. Lab</a:t>
            </a:r>
          </a:p>
          <a:p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V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irtual </a:t>
            </a: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I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nteraction for</a:t>
            </a:r>
          </a:p>
          <a:p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T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raining and </a:t>
            </a: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A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nalysis </a:t>
            </a: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Lab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7B5332F-CD2D-464F-96EF-2A6F6BC5CA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0718" y="1486997"/>
            <a:ext cx="6092524" cy="184058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8B6A0B9-4C1B-4471-9447-14BAE14C470A}"/>
              </a:ext>
            </a:extLst>
          </p:cNvPr>
          <p:cNvSpPr txBox="1"/>
          <p:nvPr/>
        </p:nvSpPr>
        <p:spPr>
          <a:xfrm>
            <a:off x="3044879" y="3428999"/>
            <a:ext cx="60937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Stefano Chiellini</a:t>
            </a:r>
          </a:p>
          <a:p>
            <a:pPr algn="ctr"/>
            <a:r>
              <a:rPr lang="it-IT" sz="2400" dirty="0"/>
              <a:t>Direttore Fondazione Vita</a:t>
            </a:r>
          </a:p>
          <a:p>
            <a:pPr algn="ctr"/>
            <a:r>
              <a:rPr lang="it-IT" sz="2400" dirty="0"/>
              <a:t>Responsabile Progetto </a:t>
            </a:r>
            <a:r>
              <a:rPr lang="it-IT" sz="2400" dirty="0" err="1"/>
              <a:t>VITALab</a:t>
            </a:r>
            <a:endParaRPr lang="it-IT" sz="2400" dirty="0"/>
          </a:p>
          <a:p>
            <a:pPr algn="ctr"/>
            <a:endParaRPr lang="it-IT" dirty="0"/>
          </a:p>
          <a:p>
            <a:pPr algn="ctr"/>
            <a:r>
              <a:rPr lang="it-IT" dirty="0">
                <a:hlinkClick r:id="rId6"/>
              </a:rPr>
              <a:t>stefano.chiellini@itsvita.it</a:t>
            </a:r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sz="2400" dirty="0"/>
              <a:t>www.itsvita.it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5E4A158F-100B-48B0-94D8-AFD1132B659E}"/>
              </a:ext>
            </a:extLst>
          </p:cNvPr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07916" y="1850342"/>
            <a:ext cx="966470" cy="952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569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2F6331-8D73-405B-983E-BE210F42DD56}"/>
              </a:ext>
            </a:extLst>
          </p:cNvPr>
          <p:cNvSpPr txBox="1"/>
          <p:nvPr/>
        </p:nvSpPr>
        <p:spPr>
          <a:xfrm>
            <a:off x="134866" y="1000904"/>
            <a:ext cx="402765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it-IT" sz="1600" b="1" u="sng" dirty="0">
                <a:latin typeface="Caecilia Light" panose="02060403020205020204" pitchFamily="18" charset="0"/>
              </a:rPr>
              <a:t>Accademia ad alta specializzazione tecnologica.</a:t>
            </a:r>
          </a:p>
          <a:p>
            <a:pPr algn="just" fontAlgn="base"/>
            <a:endParaRPr lang="it-IT" sz="1600" b="1" u="sng" dirty="0">
              <a:latin typeface="Caecilia Light" panose="02060403020205020204" pitchFamily="18" charset="0"/>
            </a:endParaRPr>
          </a:p>
          <a:p>
            <a:pPr algn="just" fontAlgn="base"/>
            <a:r>
              <a:rPr lang="it-IT" sz="1400" b="1" kern="50" dirty="0">
                <a:solidFill>
                  <a:schemeClr val="tx1">
                    <a:lumMod val="75000"/>
                    <a:lumOff val="25000"/>
                  </a:schemeClr>
                </a:solidFill>
                <a:latin typeface="Caecilia Light" panose="02060403020205020204" pitchFamily="18" charset="0"/>
              </a:rPr>
              <a:t>21 Soci tra i quali i tre Atenei Toscani e alcune Aziende del settore Life Sciences.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AB689D7E-1A1B-46E9-BCB8-B37AECA7B21F}"/>
              </a:ext>
            </a:extLst>
          </p:cNvPr>
          <p:cNvGrpSpPr/>
          <p:nvPr/>
        </p:nvGrpSpPr>
        <p:grpSpPr>
          <a:xfrm>
            <a:off x="51107" y="5731395"/>
            <a:ext cx="12140894" cy="1151139"/>
            <a:chOff x="-1" y="5702015"/>
            <a:chExt cx="12192001" cy="1155985"/>
          </a:xfrm>
        </p:grpSpPr>
        <p:pic>
          <p:nvPicPr>
            <p:cNvPr id="9" name="Immagine 5" descr="Immagine che contiene screenshot&#10;&#10;Descrizione generata con affidabilità molto elevata">
              <a:extLst>
                <a:ext uri="{FF2B5EF4-FFF2-40B4-BE49-F238E27FC236}">
                  <a16:creationId xmlns:a16="http://schemas.microsoft.com/office/drawing/2014/main" id="{C2744503-8231-4D12-95E7-45D89C7BD0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" y="5746587"/>
              <a:ext cx="8242973" cy="1111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magine 5" descr="Immagine che contiene screenshot&#10;&#10;Descrizione generata con affidabilità molto elevata">
              <a:extLst>
                <a:ext uri="{FF2B5EF4-FFF2-40B4-BE49-F238E27FC236}">
                  <a16:creationId xmlns:a16="http://schemas.microsoft.com/office/drawing/2014/main" id="{AF7B5E68-6001-4BA9-A4B1-D1AA708149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132748" y="5702015"/>
              <a:ext cx="4059252" cy="1138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F05EE0D-20FC-40AE-8025-7A9BD923C3F2}"/>
              </a:ext>
            </a:extLst>
          </p:cNvPr>
          <p:cNvSpPr txBox="1"/>
          <p:nvPr/>
        </p:nvSpPr>
        <p:spPr>
          <a:xfrm>
            <a:off x="120380" y="2236082"/>
            <a:ext cx="402765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it-IT" sz="1400" b="1" kern="50" dirty="0">
                <a:solidFill>
                  <a:schemeClr val="tx1">
                    <a:lumMod val="75000"/>
                    <a:lumOff val="25000"/>
                  </a:schemeClr>
                </a:solidFill>
                <a:latin typeface="Caecilia Light" panose="02060403020205020204" pitchFamily="18" charset="0"/>
              </a:rPr>
              <a:t>Gestisce i corsi di formazione per il settore delle Life Sciences, con specializzazioni: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it-IT" sz="1400" b="1" kern="50" dirty="0">
                <a:solidFill>
                  <a:schemeClr val="accent1"/>
                </a:solidFill>
                <a:latin typeface="Caecilia Light" panose="02060403020205020204" pitchFamily="18" charset="0"/>
              </a:rPr>
              <a:t>Biotecnologie industriali e ambientali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it-IT" sz="1400" b="1" kern="50" dirty="0">
                <a:solidFill>
                  <a:schemeClr val="accent1"/>
                </a:solidFill>
                <a:latin typeface="Caecilia Light" panose="02060403020205020204" pitchFamily="18" charset="0"/>
              </a:rPr>
              <a:t>Produzione di apparecchi, dispositivi diagnostici e biomedicali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it-IT" sz="1400" b="1" kern="50" dirty="0">
                <a:solidFill>
                  <a:schemeClr val="accent1"/>
                </a:solidFill>
                <a:latin typeface="Caecilia Light" panose="02060403020205020204" pitchFamily="18" charset="0"/>
              </a:rPr>
              <a:t>Information and </a:t>
            </a:r>
            <a:r>
              <a:rPr lang="it-IT" sz="1400" b="1" kern="50" dirty="0" err="1">
                <a:solidFill>
                  <a:schemeClr val="accent1"/>
                </a:solidFill>
                <a:latin typeface="Caecilia Light" panose="02060403020205020204" pitchFamily="18" charset="0"/>
              </a:rPr>
              <a:t>Comunication</a:t>
            </a:r>
            <a:r>
              <a:rPr lang="it-IT" sz="1400" b="1" kern="50" dirty="0">
                <a:solidFill>
                  <a:schemeClr val="accent1"/>
                </a:solidFill>
                <a:latin typeface="Caecilia Light" panose="02060403020205020204" pitchFamily="18" charset="0"/>
              </a:rPr>
              <a:t> Technology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FE38522A-DAD8-4FFE-BB25-D8464C1701ED}"/>
              </a:ext>
            </a:extLst>
          </p:cNvPr>
          <p:cNvGrpSpPr/>
          <p:nvPr/>
        </p:nvGrpSpPr>
        <p:grpSpPr>
          <a:xfrm>
            <a:off x="197133" y="4137891"/>
            <a:ext cx="4893874" cy="1514389"/>
            <a:chOff x="4909871" y="-46019"/>
            <a:chExt cx="7282129" cy="2182389"/>
          </a:xfrm>
        </p:grpSpPr>
        <p:sp>
          <p:nvSpPr>
            <p:cNvPr id="14" name="Rettangolo con due angoli in diagonale ritagliati 13">
              <a:extLst>
                <a:ext uri="{FF2B5EF4-FFF2-40B4-BE49-F238E27FC236}">
                  <a16:creationId xmlns:a16="http://schemas.microsoft.com/office/drawing/2014/main" id="{C79AA03E-2FDD-4AAA-A579-FCD4CEFA7B8F}"/>
                </a:ext>
              </a:extLst>
            </p:cNvPr>
            <p:cNvSpPr/>
            <p:nvPr/>
          </p:nvSpPr>
          <p:spPr>
            <a:xfrm>
              <a:off x="4909871" y="14478"/>
              <a:ext cx="7282129" cy="2121892"/>
            </a:xfrm>
            <a:prstGeom prst="snip2Diag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15" name="Immagine 18">
              <a:extLst>
                <a:ext uri="{FF2B5EF4-FFF2-40B4-BE49-F238E27FC236}">
                  <a16:creationId xmlns:a16="http://schemas.microsoft.com/office/drawing/2014/main" id="{6AA84998-BCF0-4EF8-8EFD-303ED0502D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09872" y="-46019"/>
              <a:ext cx="2372257" cy="201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F0856630-5137-4CC1-A3CB-198A12A726F2}"/>
                </a:ext>
              </a:extLst>
            </p:cNvPr>
            <p:cNvSpPr txBox="1"/>
            <p:nvPr/>
          </p:nvSpPr>
          <p:spPr>
            <a:xfrm>
              <a:off x="7016234" y="336529"/>
              <a:ext cx="5024360" cy="1712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u="sng" dirty="0">
                  <a:solidFill>
                    <a:schemeClr val="bg1"/>
                  </a:solidFill>
                  <a:latin typeface="Caecilia Light" panose="02060403020205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Sede a Siena</a:t>
              </a:r>
            </a:p>
            <a:p>
              <a:endParaRPr lang="it-IT" sz="1600" b="1" u="sng" dirty="0">
                <a:solidFill>
                  <a:schemeClr val="bg1"/>
                </a:solidFill>
                <a:latin typeface="Caecilia Light" panose="02060403020205020204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it-IT" sz="1400" b="1" u="sng" dirty="0">
                  <a:solidFill>
                    <a:schemeClr val="bg1"/>
                  </a:solidFill>
                  <a:latin typeface="Caecilia Light" panose="02060403020205020204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Attivazione percorsi con modello diffuso in tutta la Toscana in base alle esigenze delle aziende</a:t>
              </a:r>
            </a:p>
          </p:txBody>
        </p:sp>
      </p:grpSp>
      <p:pic>
        <p:nvPicPr>
          <p:cNvPr id="19" name="Immagine 18" descr="Servizio sanitario della Toscana - Wikipedia">
            <a:extLst>
              <a:ext uri="{FF2B5EF4-FFF2-40B4-BE49-F238E27FC236}">
                <a16:creationId xmlns:a16="http://schemas.microsoft.com/office/drawing/2014/main" id="{F7779576-680B-4782-BF16-57A9AC8BA511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8263" y="179577"/>
            <a:ext cx="3019720" cy="3339744"/>
          </a:xfrm>
          <a:prstGeom prst="rect">
            <a:avLst/>
          </a:prstGeom>
          <a:noFill/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2887744-E657-4A56-B369-C5ACC645A280}"/>
              </a:ext>
            </a:extLst>
          </p:cNvPr>
          <p:cNvSpPr txBox="1"/>
          <p:nvPr/>
        </p:nvSpPr>
        <p:spPr>
          <a:xfrm>
            <a:off x="8238493" y="3670626"/>
            <a:ext cx="3953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u="sng" dirty="0">
                <a:latin typeface="Caecilia Light" panose="02060403020205020204" pitchFamily="18" charset="0"/>
              </a:rPr>
              <a:t>Polo Tecnico Professionale – P.T.P. VITA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9E920D2-6BF3-43F8-9ADC-E36EE79501A0}"/>
              </a:ext>
            </a:extLst>
          </p:cNvPr>
          <p:cNvSpPr txBox="1"/>
          <p:nvPr/>
        </p:nvSpPr>
        <p:spPr>
          <a:xfrm>
            <a:off x="4251481" y="988946"/>
            <a:ext cx="380831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sng" dirty="0">
                <a:latin typeface="Caecilia Light" panose="02060403020205020204" pitchFamily="18" charset="0"/>
              </a:rPr>
              <a:t>Accreditamenti e Certificazioni</a:t>
            </a:r>
          </a:p>
          <a:p>
            <a:endParaRPr lang="it-IT" sz="1600" b="1" u="sng" dirty="0">
              <a:latin typeface="Caecilia Light" panose="020604030202050202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1400" b="1" kern="50" dirty="0">
                <a:solidFill>
                  <a:schemeClr val="tx1">
                    <a:lumMod val="75000"/>
                    <a:lumOff val="25000"/>
                  </a:schemeClr>
                </a:solidFill>
                <a:latin typeface="Caecilia Light" panose="02060403020205020204" pitchFamily="18" charset="0"/>
              </a:rPr>
              <a:t>Regione Toscana come </a:t>
            </a:r>
            <a:r>
              <a:rPr lang="it-IT" sz="1400" b="1" kern="50" dirty="0">
                <a:solidFill>
                  <a:schemeClr val="accent1"/>
                </a:solidFill>
                <a:latin typeface="Caecilia Light" panose="02060403020205020204" pitchFamily="18" charset="0"/>
              </a:rPr>
              <a:t>Agenzia Formativa</a:t>
            </a:r>
          </a:p>
          <a:p>
            <a:pPr>
              <a:lnSpc>
                <a:spcPct val="150000"/>
              </a:lnSpc>
            </a:pPr>
            <a:endParaRPr lang="it-IT" sz="1400" b="1" kern="50" dirty="0">
              <a:solidFill>
                <a:schemeClr val="accent1"/>
              </a:solidFill>
              <a:latin typeface="Caecilia Light" panose="020604030202050202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1400" b="1" kern="50" dirty="0">
                <a:solidFill>
                  <a:schemeClr val="bg2">
                    <a:lumMod val="25000"/>
                  </a:schemeClr>
                </a:solidFill>
                <a:latin typeface="Caecilia Light" panose="02060403020205020204" pitchFamily="18" charset="0"/>
              </a:rPr>
              <a:t>Certificazione di </a:t>
            </a:r>
            <a:r>
              <a:rPr lang="it-IT" sz="1400" b="1" kern="50" dirty="0">
                <a:solidFill>
                  <a:schemeClr val="accent1"/>
                </a:solidFill>
                <a:latin typeface="Caecilia Light" panose="02060403020205020204" pitchFamily="18" charset="0"/>
              </a:rPr>
              <a:t>Qualità ISO 9001/2015</a:t>
            </a:r>
          </a:p>
          <a:p>
            <a:pPr>
              <a:lnSpc>
                <a:spcPct val="150000"/>
              </a:lnSpc>
            </a:pPr>
            <a:endParaRPr lang="it-IT" sz="1400" b="1" kern="50" dirty="0">
              <a:solidFill>
                <a:schemeClr val="accent1"/>
              </a:solidFill>
              <a:latin typeface="Caecilia Light" panose="020604030202050202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1400" b="1" kern="50" dirty="0">
                <a:solidFill>
                  <a:schemeClr val="accent1"/>
                </a:solidFill>
                <a:latin typeface="Caecilia Light" panose="02060403020205020204" pitchFamily="18" charset="0"/>
              </a:rPr>
              <a:t>Socio Affiliato  di ARTES 4.0</a:t>
            </a:r>
          </a:p>
          <a:p>
            <a:r>
              <a:rPr lang="it-IT" sz="1200" kern="50" dirty="0">
                <a:latin typeface="Georgia" panose="02040502050405020303" pitchFamily="18" charset="0"/>
              </a:rPr>
              <a:t>Centro di Competenza ad alta specializzazione </a:t>
            </a:r>
          </a:p>
          <a:p>
            <a:r>
              <a:rPr lang="it-IT" sz="1200" kern="50" dirty="0">
                <a:latin typeface="Georgia" panose="02040502050405020303" pitchFamily="18" charset="0"/>
              </a:rPr>
              <a:t>Advanced </a:t>
            </a:r>
            <a:r>
              <a:rPr lang="it-IT" sz="1200" kern="50" dirty="0" err="1">
                <a:latin typeface="Georgia" panose="02040502050405020303" pitchFamily="18" charset="0"/>
              </a:rPr>
              <a:t>Robotics</a:t>
            </a:r>
            <a:r>
              <a:rPr lang="it-IT" sz="1200" kern="50" dirty="0">
                <a:latin typeface="Georgia" panose="02040502050405020303" pitchFamily="18" charset="0"/>
              </a:rPr>
              <a:t> and </a:t>
            </a:r>
            <a:r>
              <a:rPr lang="it-IT" sz="1200" kern="50" dirty="0" err="1">
                <a:latin typeface="Georgia" panose="02040502050405020303" pitchFamily="18" charset="0"/>
              </a:rPr>
              <a:t>enabling</a:t>
            </a:r>
            <a:r>
              <a:rPr lang="it-IT" sz="1200" kern="50" dirty="0">
                <a:latin typeface="Georgia" panose="02040502050405020303" pitchFamily="18" charset="0"/>
              </a:rPr>
              <a:t> </a:t>
            </a:r>
            <a:r>
              <a:rPr lang="it-IT" sz="1200" kern="50" dirty="0" err="1">
                <a:latin typeface="Georgia" panose="02040502050405020303" pitchFamily="18" charset="0"/>
              </a:rPr>
              <a:t>digital</a:t>
            </a:r>
            <a:r>
              <a:rPr lang="it-IT" sz="1200" kern="50" dirty="0">
                <a:latin typeface="Georgia" panose="02040502050405020303" pitchFamily="18" charset="0"/>
              </a:rPr>
              <a:t> </a:t>
            </a:r>
          </a:p>
          <a:p>
            <a:r>
              <a:rPr lang="it-IT" sz="1200" kern="50" dirty="0" err="1">
                <a:latin typeface="Georgia" panose="02040502050405020303" pitchFamily="18" charset="0"/>
              </a:rPr>
              <a:t>TEchnologies</a:t>
            </a:r>
            <a:r>
              <a:rPr lang="it-IT" sz="1200" kern="50" dirty="0">
                <a:latin typeface="Georgia" panose="02040502050405020303" pitchFamily="18" charset="0"/>
              </a:rPr>
              <a:t> &amp; Systems 4.0</a:t>
            </a:r>
            <a:endParaRPr lang="it-IT" sz="1600" b="1" u="sng" dirty="0">
              <a:latin typeface="Caecilia Light" panose="02060403020205020204" pitchFamily="18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A9313B14-599F-45AE-9177-B8DF411E4DAC}"/>
              </a:ext>
            </a:extLst>
          </p:cNvPr>
          <p:cNvGrpSpPr/>
          <p:nvPr/>
        </p:nvGrpSpPr>
        <p:grpSpPr>
          <a:xfrm>
            <a:off x="5252232" y="4197237"/>
            <a:ext cx="6742634" cy="1472408"/>
            <a:chOff x="5530220" y="4067695"/>
            <a:chExt cx="5685263" cy="1241507"/>
          </a:xfrm>
        </p:grpSpPr>
        <p:sp>
          <p:nvSpPr>
            <p:cNvPr id="22" name="Ovale 21">
              <a:extLst>
                <a:ext uri="{FF2B5EF4-FFF2-40B4-BE49-F238E27FC236}">
                  <a16:creationId xmlns:a16="http://schemas.microsoft.com/office/drawing/2014/main" id="{6CB0655E-E824-46F4-B484-14B0590E847D}"/>
                </a:ext>
              </a:extLst>
            </p:cNvPr>
            <p:cNvSpPr/>
            <p:nvPr/>
          </p:nvSpPr>
          <p:spPr>
            <a:xfrm>
              <a:off x="7011473" y="4067696"/>
              <a:ext cx="1241504" cy="124150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Corsi attivi totali</a:t>
              </a:r>
            </a:p>
            <a:p>
              <a:pPr algn="ctr"/>
              <a:r>
                <a:rPr lang="it-IT" sz="2800" dirty="0"/>
                <a:t>12</a:t>
              </a:r>
            </a:p>
          </p:txBody>
        </p:sp>
        <p:sp>
          <p:nvSpPr>
            <p:cNvPr id="23" name="Ovale 22">
              <a:extLst>
                <a:ext uri="{FF2B5EF4-FFF2-40B4-BE49-F238E27FC236}">
                  <a16:creationId xmlns:a16="http://schemas.microsoft.com/office/drawing/2014/main" id="{E366F5BF-FD56-41DA-A8F0-C96DE0F477DB}"/>
                </a:ext>
              </a:extLst>
            </p:cNvPr>
            <p:cNvSpPr/>
            <p:nvPr/>
          </p:nvSpPr>
          <p:spPr>
            <a:xfrm>
              <a:off x="5530220" y="4067695"/>
              <a:ext cx="1241504" cy="124150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Corsi attivi come capofila</a:t>
              </a:r>
            </a:p>
            <a:p>
              <a:pPr algn="ctr"/>
              <a:r>
                <a:rPr lang="it-IT" sz="2800" dirty="0"/>
                <a:t>9</a:t>
              </a:r>
            </a:p>
          </p:txBody>
        </p:sp>
        <p:sp>
          <p:nvSpPr>
            <p:cNvPr id="24" name="Ovale 23">
              <a:extLst>
                <a:ext uri="{FF2B5EF4-FFF2-40B4-BE49-F238E27FC236}">
                  <a16:creationId xmlns:a16="http://schemas.microsoft.com/office/drawing/2014/main" id="{826BB368-0936-463C-A249-A157EB1489DB}"/>
                </a:ext>
              </a:extLst>
            </p:cNvPr>
            <p:cNvSpPr/>
            <p:nvPr/>
          </p:nvSpPr>
          <p:spPr>
            <a:xfrm>
              <a:off x="9973979" y="4067696"/>
              <a:ext cx="1241504" cy="1241505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Studenti ad oggi in aula</a:t>
              </a:r>
            </a:p>
            <a:p>
              <a:pPr algn="ctr"/>
              <a:r>
                <a:rPr lang="it-IT" sz="2800" dirty="0"/>
                <a:t>200</a:t>
              </a:r>
            </a:p>
          </p:txBody>
        </p:sp>
        <p:sp>
          <p:nvSpPr>
            <p:cNvPr id="25" name="Ovale 24">
              <a:extLst>
                <a:ext uri="{FF2B5EF4-FFF2-40B4-BE49-F238E27FC236}">
                  <a16:creationId xmlns:a16="http://schemas.microsoft.com/office/drawing/2014/main" id="{02A4A6D7-1D7A-464F-9E4E-F6EC382140F7}"/>
                </a:ext>
              </a:extLst>
            </p:cNvPr>
            <p:cNvSpPr/>
            <p:nvPr/>
          </p:nvSpPr>
          <p:spPr>
            <a:xfrm>
              <a:off x="8492726" y="4067697"/>
              <a:ext cx="1241504" cy="124150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Studenti ITS formati</a:t>
              </a:r>
            </a:p>
            <a:p>
              <a:pPr algn="ctr"/>
              <a:r>
                <a:rPr lang="it-IT" sz="2800" dirty="0"/>
                <a:t>140</a:t>
              </a:r>
            </a:p>
          </p:txBody>
        </p:sp>
      </p:grp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33E30BE8-6E01-44A0-81B5-DF2F196BA861}"/>
              </a:ext>
            </a:extLst>
          </p:cNvPr>
          <p:cNvCxnSpPr>
            <a:cxnSpLocks/>
          </p:cNvCxnSpPr>
          <p:nvPr/>
        </p:nvCxnSpPr>
        <p:spPr>
          <a:xfrm flipH="1">
            <a:off x="0" y="4045933"/>
            <a:ext cx="12192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ED55C9DB-3420-48A1-B65C-F0A197B5621C}"/>
              </a:ext>
            </a:extLst>
          </p:cNvPr>
          <p:cNvCxnSpPr>
            <a:cxnSpLocks/>
          </p:cNvCxnSpPr>
          <p:nvPr/>
        </p:nvCxnSpPr>
        <p:spPr>
          <a:xfrm>
            <a:off x="4186679" y="0"/>
            <a:ext cx="0" cy="4045933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15633948-7096-4B55-A055-016B568E1D86}"/>
              </a:ext>
            </a:extLst>
          </p:cNvPr>
          <p:cNvCxnSpPr>
            <a:cxnSpLocks/>
          </p:cNvCxnSpPr>
          <p:nvPr/>
        </p:nvCxnSpPr>
        <p:spPr>
          <a:xfrm>
            <a:off x="8252978" y="0"/>
            <a:ext cx="0" cy="4045933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" name="Immagine 29">
            <a:extLst>
              <a:ext uri="{FF2B5EF4-FFF2-40B4-BE49-F238E27FC236}">
                <a16:creationId xmlns:a16="http://schemas.microsoft.com/office/drawing/2014/main" id="{82757622-3262-40DB-B668-D6CD547268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723"/>
            <a:ext cx="8201892" cy="6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1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hlinkClick r:id="rId2" action="ppaction://hlinkfile"/>
            <a:extLst>
              <a:ext uri="{FF2B5EF4-FFF2-40B4-BE49-F238E27FC236}">
                <a16:creationId xmlns:a16="http://schemas.microsoft.com/office/drawing/2014/main" id="{18C339A8-6FC6-4900-A274-EE6AC21AF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919" y="0"/>
            <a:ext cx="9524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2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hlinkClick r:id="rId2" action="ppaction://hlinkfile"/>
            <a:extLst>
              <a:ext uri="{FF2B5EF4-FFF2-40B4-BE49-F238E27FC236}">
                <a16:creationId xmlns:a16="http://schemas.microsoft.com/office/drawing/2014/main" id="{18C339A8-6FC6-4900-A274-EE6AC21AFD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3919" y="0"/>
            <a:ext cx="9524161" cy="573578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139DF72-56AE-4C97-BDB3-5E5554605B98}"/>
              </a:ext>
            </a:extLst>
          </p:cNvPr>
          <p:cNvSpPr txBox="1"/>
          <p:nvPr/>
        </p:nvSpPr>
        <p:spPr>
          <a:xfrm>
            <a:off x="7333673" y="2355272"/>
            <a:ext cx="979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3F3E40"/>
                </a:solidFill>
                <a:latin typeface="Caecilia LT Pro 55 Roman" panose="02060502030306020204" pitchFamily="18" charset="0"/>
              </a:rPr>
              <a:t>2.0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85E2A7F7-EA78-450F-9E3F-8B8F66AC4DEA}"/>
              </a:ext>
            </a:extLst>
          </p:cNvPr>
          <p:cNvSpPr/>
          <p:nvPr/>
        </p:nvSpPr>
        <p:spPr>
          <a:xfrm>
            <a:off x="7402828" y="2225964"/>
            <a:ext cx="840744" cy="781836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940907D-6293-4800-8A37-856B9A121BA6}"/>
              </a:ext>
            </a:extLst>
          </p:cNvPr>
          <p:cNvSpPr txBox="1"/>
          <p:nvPr/>
        </p:nvSpPr>
        <p:spPr>
          <a:xfrm>
            <a:off x="2489199" y="5865090"/>
            <a:ext cx="721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“POR FESR azione 231” </a:t>
            </a:r>
          </a:p>
          <a:p>
            <a:pPr algn="ctr"/>
            <a:r>
              <a:rPr lang="it-IT" dirty="0"/>
              <a:t>decreto 21155/2020 del 18/12/2020</a:t>
            </a:r>
          </a:p>
        </p:txBody>
      </p:sp>
    </p:spTree>
    <p:extLst>
      <p:ext uri="{BB962C8B-B14F-4D97-AF65-F5344CB8AC3E}">
        <p14:creationId xmlns:p14="http://schemas.microsoft.com/office/powerpoint/2010/main" val="47659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 descr="Immagine che contiene neve, fotografia, coperto, campo&#10;&#10;Descrizione generata automaticamente">
            <a:extLst>
              <a:ext uri="{FF2B5EF4-FFF2-40B4-BE49-F238E27FC236}">
                <a16:creationId xmlns:a16="http://schemas.microsoft.com/office/drawing/2014/main" id="{92F1853D-4877-4D31-AA00-763CE651ED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8830" y="-2665170"/>
            <a:ext cx="6858000" cy="1218834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3937581C-F7CB-4969-ABC2-35E3A320685A}"/>
              </a:ext>
            </a:extLst>
          </p:cNvPr>
          <p:cNvSpPr/>
          <p:nvPr/>
        </p:nvSpPr>
        <p:spPr>
          <a:xfrm>
            <a:off x="-3659" y="12864"/>
            <a:ext cx="12192000" cy="959736"/>
          </a:xfrm>
          <a:prstGeom prst="rect">
            <a:avLst/>
          </a:prstGeom>
          <a:solidFill>
            <a:schemeClr val="lt1">
              <a:alpha val="71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50507D0-9ACC-493D-BAF6-D60693ED1FDD}"/>
              </a:ext>
            </a:extLst>
          </p:cNvPr>
          <p:cNvGrpSpPr/>
          <p:nvPr/>
        </p:nvGrpSpPr>
        <p:grpSpPr>
          <a:xfrm>
            <a:off x="3500889" y="5776262"/>
            <a:ext cx="8687452" cy="1148587"/>
            <a:chOff x="3500889" y="-74287"/>
            <a:chExt cx="8687452" cy="1148587"/>
          </a:xfrm>
        </p:grpSpPr>
        <p:pic>
          <p:nvPicPr>
            <p:cNvPr id="10" name="Immagine 9" descr="Immagine che contiene coltello&#10;&#10;Descrizione generata automaticamente">
              <a:extLst>
                <a:ext uri="{FF2B5EF4-FFF2-40B4-BE49-F238E27FC236}">
                  <a16:creationId xmlns:a16="http://schemas.microsoft.com/office/drawing/2014/main" id="{3A5714AB-AB79-480D-9A04-5002B35F2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4691" y="-74287"/>
              <a:ext cx="1925860" cy="1091321"/>
            </a:xfrm>
            <a:prstGeom prst="rect">
              <a:avLst/>
            </a:prstGeom>
          </p:spPr>
        </p:pic>
        <p:pic>
          <p:nvPicPr>
            <p:cNvPr id="12" name="Immagine 11" descr="Immagine che contiene disegnando, cibo&#10;&#10;Descrizione generata automaticamente">
              <a:extLst>
                <a:ext uri="{FF2B5EF4-FFF2-40B4-BE49-F238E27FC236}">
                  <a16:creationId xmlns:a16="http://schemas.microsoft.com/office/drawing/2014/main" id="{8B0944A4-FF01-4022-8639-483387CF6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7045" y="19651"/>
              <a:ext cx="1861145" cy="1054649"/>
            </a:xfrm>
            <a:prstGeom prst="rect">
              <a:avLst/>
            </a:prstGeom>
          </p:spPr>
        </p:pic>
        <p:pic>
          <p:nvPicPr>
            <p:cNvPr id="14" name="Immagine 13" descr="Immagine che contiene oggetto, metro&#10;&#10;Descrizione generata automaticamente">
              <a:extLst>
                <a:ext uri="{FF2B5EF4-FFF2-40B4-BE49-F238E27FC236}">
                  <a16:creationId xmlns:a16="http://schemas.microsoft.com/office/drawing/2014/main" id="{A9E5DC61-3163-4C7F-A3AE-7C95CA1B1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0889" y="222481"/>
              <a:ext cx="1613960" cy="538351"/>
            </a:xfrm>
            <a:prstGeom prst="rect">
              <a:avLst/>
            </a:prstGeom>
          </p:spPr>
        </p:pic>
        <p:pic>
          <p:nvPicPr>
            <p:cNvPr id="1026" name="Picture 2" descr="logo-regione-toscana | FedEmo">
              <a:extLst>
                <a:ext uri="{FF2B5EF4-FFF2-40B4-BE49-F238E27FC236}">
                  <a16:creationId xmlns:a16="http://schemas.microsoft.com/office/drawing/2014/main" id="{78B66696-8751-4A79-9B75-E5D199C96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3467" y="98094"/>
              <a:ext cx="854874" cy="85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AA6ED5C-C94C-4C2F-B444-6144F9C8157C}"/>
              </a:ext>
            </a:extLst>
          </p:cNvPr>
          <p:cNvSpPr txBox="1"/>
          <p:nvPr/>
        </p:nvSpPr>
        <p:spPr>
          <a:xfrm>
            <a:off x="-1495524" y="6457890"/>
            <a:ext cx="6093724" cy="40011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  <a:hlinkClick r:id="rId7"/>
              </a:rPr>
              <a:t>http://vitalab.itsvita.it/</a:t>
            </a:r>
            <a:endParaRPr lang="it-IT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ecilia Light" panose="02060403020205020204" pitchFamily="18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D37745C-D2DE-4589-96B2-13AFC031149F}"/>
              </a:ext>
            </a:extLst>
          </p:cNvPr>
          <p:cNvSpPr txBox="1"/>
          <p:nvPr/>
        </p:nvSpPr>
        <p:spPr>
          <a:xfrm>
            <a:off x="1451538" y="2065067"/>
            <a:ext cx="2396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obiettivi</a:t>
            </a:r>
            <a:endParaRPr lang="en-US" sz="3600" b="1" u="sng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ecilia Light" panose="020604030202050202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B187EE8-AE46-45E0-839D-D425AD38CFA8}"/>
              </a:ext>
            </a:extLst>
          </p:cNvPr>
          <p:cNvSpPr txBox="1"/>
          <p:nvPr/>
        </p:nvSpPr>
        <p:spPr>
          <a:xfrm>
            <a:off x="899994" y="2970138"/>
            <a:ext cx="362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Realtà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immersiva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 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873E953-A74D-4DD9-A85E-097D452BEC5B}"/>
              </a:ext>
            </a:extLst>
          </p:cNvPr>
          <p:cNvSpPr txBox="1"/>
          <p:nvPr/>
        </p:nvSpPr>
        <p:spPr>
          <a:xfrm>
            <a:off x="610041" y="3650826"/>
            <a:ext cx="4079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learning by doing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77C42B4-9AF2-435F-8D26-2AB2FBB5565B}"/>
              </a:ext>
            </a:extLst>
          </p:cNvPr>
          <p:cNvSpPr txBox="1"/>
          <p:nvPr/>
        </p:nvSpPr>
        <p:spPr>
          <a:xfrm>
            <a:off x="1451538" y="4332955"/>
            <a:ext cx="255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Tecnici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 4.0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1ADE0BC-843C-48B0-B170-82E9DD4135C1}"/>
              </a:ext>
            </a:extLst>
          </p:cNvPr>
          <p:cNvSpPr txBox="1"/>
          <p:nvPr/>
        </p:nvSpPr>
        <p:spPr>
          <a:xfrm>
            <a:off x="7945389" y="1886468"/>
            <a:ext cx="2396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target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577B41C-3292-4186-9C4B-2502581C3996}"/>
              </a:ext>
            </a:extLst>
          </p:cNvPr>
          <p:cNvSpPr txBox="1"/>
          <p:nvPr/>
        </p:nvSpPr>
        <p:spPr>
          <a:xfrm>
            <a:off x="7333393" y="2808313"/>
            <a:ext cx="362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Studenti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 ITS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423BD4C-BF1B-4F7F-AACD-C74EC79B2DB6}"/>
              </a:ext>
            </a:extLst>
          </p:cNvPr>
          <p:cNvSpPr txBox="1"/>
          <p:nvPr/>
        </p:nvSpPr>
        <p:spPr>
          <a:xfrm>
            <a:off x="7143195" y="3472227"/>
            <a:ext cx="4079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Studenti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Scuola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ecilia Light" panose="02060403020205020204" pitchFamily="18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2698E22-41F3-43FB-9237-8792DCB50ADA}"/>
              </a:ext>
            </a:extLst>
          </p:cNvPr>
          <p:cNvSpPr txBox="1"/>
          <p:nvPr/>
        </p:nvSpPr>
        <p:spPr>
          <a:xfrm>
            <a:off x="7868421" y="4189728"/>
            <a:ext cx="255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Università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ecilia Light" panose="02060403020205020204" pitchFamily="18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D0EE631-0C77-4CD1-8F26-E3B1F9EDE0B6}"/>
              </a:ext>
            </a:extLst>
          </p:cNvPr>
          <p:cNvSpPr txBox="1"/>
          <p:nvPr/>
        </p:nvSpPr>
        <p:spPr>
          <a:xfrm>
            <a:off x="7502248" y="4907229"/>
            <a:ext cx="358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Mondo del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Lavoro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ecilia Light" panose="02060403020205020204" pitchFamily="18" charset="0"/>
            </a:endParaRP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2E280F3B-FA46-4994-B36F-9BD93A8C7A1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4131" y="0"/>
            <a:ext cx="1403724" cy="1573836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5A99325-A09C-470F-8CB7-E89D122EE2EA}"/>
              </a:ext>
            </a:extLst>
          </p:cNvPr>
          <p:cNvSpPr txBox="1"/>
          <p:nvPr/>
        </p:nvSpPr>
        <p:spPr>
          <a:xfrm>
            <a:off x="5452217" y="271239"/>
            <a:ext cx="3127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V.I.T.A. Lab</a:t>
            </a:r>
          </a:p>
          <a:p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V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irtual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I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nteraction for</a:t>
            </a:r>
          </a:p>
          <a:p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T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raining and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A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nalysis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Lab</a:t>
            </a:r>
          </a:p>
        </p:txBody>
      </p:sp>
    </p:spTree>
    <p:extLst>
      <p:ext uri="{BB962C8B-B14F-4D97-AF65-F5344CB8AC3E}">
        <p14:creationId xmlns:p14="http://schemas.microsoft.com/office/powerpoint/2010/main" val="1471304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 descr="Immagine che contiene neve, fotografia, coperto, campo&#10;&#10;Descrizione generata automaticamente">
            <a:extLst>
              <a:ext uri="{FF2B5EF4-FFF2-40B4-BE49-F238E27FC236}">
                <a16:creationId xmlns:a16="http://schemas.microsoft.com/office/drawing/2014/main" id="{92F1853D-4877-4D31-AA00-763CE651ED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8830" y="-2665170"/>
            <a:ext cx="6858000" cy="1218834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3937581C-F7CB-4969-ABC2-35E3A320685A}"/>
              </a:ext>
            </a:extLst>
          </p:cNvPr>
          <p:cNvSpPr/>
          <p:nvPr/>
        </p:nvSpPr>
        <p:spPr>
          <a:xfrm>
            <a:off x="-3659" y="12864"/>
            <a:ext cx="12192000" cy="959736"/>
          </a:xfrm>
          <a:prstGeom prst="rect">
            <a:avLst/>
          </a:prstGeom>
          <a:solidFill>
            <a:schemeClr val="lt1">
              <a:alpha val="71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50507D0-9ACC-493D-BAF6-D60693ED1FDD}"/>
              </a:ext>
            </a:extLst>
          </p:cNvPr>
          <p:cNvGrpSpPr/>
          <p:nvPr/>
        </p:nvGrpSpPr>
        <p:grpSpPr>
          <a:xfrm>
            <a:off x="3500889" y="5776262"/>
            <a:ext cx="8687452" cy="1148587"/>
            <a:chOff x="3500889" y="-74287"/>
            <a:chExt cx="8687452" cy="1148587"/>
          </a:xfrm>
        </p:grpSpPr>
        <p:pic>
          <p:nvPicPr>
            <p:cNvPr id="10" name="Immagine 9" descr="Immagine che contiene coltello&#10;&#10;Descrizione generata automaticamente">
              <a:extLst>
                <a:ext uri="{FF2B5EF4-FFF2-40B4-BE49-F238E27FC236}">
                  <a16:creationId xmlns:a16="http://schemas.microsoft.com/office/drawing/2014/main" id="{3A5714AB-AB79-480D-9A04-5002B35F2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4691" y="-74287"/>
              <a:ext cx="1925860" cy="1091321"/>
            </a:xfrm>
            <a:prstGeom prst="rect">
              <a:avLst/>
            </a:prstGeom>
          </p:spPr>
        </p:pic>
        <p:pic>
          <p:nvPicPr>
            <p:cNvPr id="12" name="Immagine 11" descr="Immagine che contiene disegnando, cibo&#10;&#10;Descrizione generata automaticamente">
              <a:extLst>
                <a:ext uri="{FF2B5EF4-FFF2-40B4-BE49-F238E27FC236}">
                  <a16:creationId xmlns:a16="http://schemas.microsoft.com/office/drawing/2014/main" id="{8B0944A4-FF01-4022-8639-483387CF6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7045" y="19651"/>
              <a:ext cx="1861145" cy="1054649"/>
            </a:xfrm>
            <a:prstGeom prst="rect">
              <a:avLst/>
            </a:prstGeom>
          </p:spPr>
        </p:pic>
        <p:pic>
          <p:nvPicPr>
            <p:cNvPr id="14" name="Immagine 13" descr="Immagine che contiene oggetto, metro&#10;&#10;Descrizione generata automaticamente">
              <a:extLst>
                <a:ext uri="{FF2B5EF4-FFF2-40B4-BE49-F238E27FC236}">
                  <a16:creationId xmlns:a16="http://schemas.microsoft.com/office/drawing/2014/main" id="{A9E5DC61-3163-4C7F-A3AE-7C95CA1B1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0889" y="222481"/>
              <a:ext cx="1613960" cy="538351"/>
            </a:xfrm>
            <a:prstGeom prst="rect">
              <a:avLst/>
            </a:prstGeom>
          </p:spPr>
        </p:pic>
        <p:pic>
          <p:nvPicPr>
            <p:cNvPr id="1026" name="Picture 2" descr="logo-regione-toscana | FedEmo">
              <a:extLst>
                <a:ext uri="{FF2B5EF4-FFF2-40B4-BE49-F238E27FC236}">
                  <a16:creationId xmlns:a16="http://schemas.microsoft.com/office/drawing/2014/main" id="{78B66696-8751-4A79-9B75-E5D199C96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3467" y="98094"/>
              <a:ext cx="854874" cy="85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AA6ED5C-C94C-4C2F-B444-6144F9C8157C}"/>
              </a:ext>
            </a:extLst>
          </p:cNvPr>
          <p:cNvSpPr txBox="1"/>
          <p:nvPr/>
        </p:nvSpPr>
        <p:spPr>
          <a:xfrm>
            <a:off x="-1495524" y="6457890"/>
            <a:ext cx="6093724" cy="40011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http://vitalab.itsvita.it</a:t>
            </a:r>
            <a:endParaRPr lang="it-IT" sz="2000" dirty="0">
              <a:solidFill>
                <a:schemeClr val="tx1">
                  <a:lumMod val="85000"/>
                  <a:lumOff val="15000"/>
                </a:schemeClr>
              </a:solidFill>
              <a:latin typeface="Caecilia Light" panose="02060403020205020204" pitchFamily="18" charset="0"/>
            </a:endParaRP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7C857587-BDEC-43E8-90CC-F6AE195F7A2B}"/>
              </a:ext>
            </a:extLst>
          </p:cNvPr>
          <p:cNvGrpSpPr/>
          <p:nvPr/>
        </p:nvGrpSpPr>
        <p:grpSpPr>
          <a:xfrm>
            <a:off x="80021" y="1171550"/>
            <a:ext cx="11904102" cy="1432290"/>
            <a:chOff x="207133" y="5268681"/>
            <a:chExt cx="11904102" cy="1432290"/>
          </a:xfrm>
        </p:grpSpPr>
        <p:pic>
          <p:nvPicPr>
            <p:cNvPr id="28" name="Picture 2">
              <a:hlinkClick r:id="rId8"/>
              <a:extLst>
                <a:ext uri="{FF2B5EF4-FFF2-40B4-BE49-F238E27FC236}">
                  <a16:creationId xmlns:a16="http://schemas.microsoft.com/office/drawing/2014/main" id="{7E5FDE50-D17B-4759-8097-6F07713FFB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190" y="5272586"/>
              <a:ext cx="2122725" cy="1414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>
              <a:hlinkClick r:id="rId8"/>
              <a:extLst>
                <a:ext uri="{FF2B5EF4-FFF2-40B4-BE49-F238E27FC236}">
                  <a16:creationId xmlns:a16="http://schemas.microsoft.com/office/drawing/2014/main" id="{311FBCAA-D51B-4866-A9C8-B0B176622E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35087" y="5272586"/>
              <a:ext cx="1813681" cy="1414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>
              <a:hlinkClick r:id="rId8"/>
              <a:extLst>
                <a:ext uri="{FF2B5EF4-FFF2-40B4-BE49-F238E27FC236}">
                  <a16:creationId xmlns:a16="http://schemas.microsoft.com/office/drawing/2014/main" id="{39E62DF0-8C2E-43DF-9516-C42FAA78A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4940" y="5272585"/>
              <a:ext cx="2122724" cy="1414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Immagine 32">
              <a:hlinkClick r:id="rId8"/>
              <a:extLst>
                <a:ext uri="{FF2B5EF4-FFF2-40B4-BE49-F238E27FC236}">
                  <a16:creationId xmlns:a16="http://schemas.microsoft.com/office/drawing/2014/main" id="{1A7855F3-C73C-4AC4-AF35-7ED34196F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43836" y="5268681"/>
              <a:ext cx="1967399" cy="1418399"/>
            </a:xfrm>
            <a:prstGeom prst="rect">
              <a:avLst/>
            </a:prstGeom>
          </p:spPr>
        </p:pic>
        <p:sp>
          <p:nvSpPr>
            <p:cNvPr id="34" name="Rettangolo con angoli arrotondati 33">
              <a:extLst>
                <a:ext uri="{FF2B5EF4-FFF2-40B4-BE49-F238E27FC236}">
                  <a16:creationId xmlns:a16="http://schemas.microsoft.com/office/drawing/2014/main" id="{03CEE824-B655-4365-BB33-F4E15C174EE7}"/>
                </a:ext>
              </a:extLst>
            </p:cNvPr>
            <p:cNvSpPr/>
            <p:nvPr/>
          </p:nvSpPr>
          <p:spPr>
            <a:xfrm>
              <a:off x="4128201" y="5316881"/>
              <a:ext cx="1811127" cy="21556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100" dirty="0" err="1">
                  <a:latin typeface="Caecilia Light" panose="02060403020205020204" pitchFamily="18" charset="0"/>
                </a:rPr>
                <a:t>Augmented</a:t>
              </a:r>
              <a:r>
                <a:rPr lang="it-IT" sz="1100" dirty="0">
                  <a:latin typeface="Caecilia Light" panose="02060403020205020204" pitchFamily="18" charset="0"/>
                </a:rPr>
                <a:t> Reality</a:t>
              </a:r>
            </a:p>
          </p:txBody>
        </p:sp>
        <p:sp>
          <p:nvSpPr>
            <p:cNvPr id="35" name="Rettangolo con angoli arrotondati 34">
              <a:extLst>
                <a:ext uri="{FF2B5EF4-FFF2-40B4-BE49-F238E27FC236}">
                  <a16:creationId xmlns:a16="http://schemas.microsoft.com/office/drawing/2014/main" id="{C13AFE8D-AA71-42B3-91BA-0A1D1C7D70E7}"/>
                </a:ext>
              </a:extLst>
            </p:cNvPr>
            <p:cNvSpPr/>
            <p:nvPr/>
          </p:nvSpPr>
          <p:spPr>
            <a:xfrm>
              <a:off x="6225289" y="5316881"/>
              <a:ext cx="1657642" cy="21556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100" dirty="0">
                  <a:latin typeface="Caecilia Light" panose="02060403020205020204" pitchFamily="18" charset="0"/>
                </a:rPr>
                <a:t>Scanner/</a:t>
              </a:r>
              <a:r>
                <a:rPr lang="it-IT" sz="1100" dirty="0" err="1">
                  <a:latin typeface="Caecilia Light" panose="02060403020205020204" pitchFamily="18" charset="0"/>
                </a:rPr>
                <a:t>Printer</a:t>
              </a:r>
              <a:r>
                <a:rPr lang="it-IT" sz="1100" dirty="0">
                  <a:latin typeface="Caecilia Light" panose="02060403020205020204" pitchFamily="18" charset="0"/>
                </a:rPr>
                <a:t> 3D</a:t>
              </a:r>
            </a:p>
          </p:txBody>
        </p:sp>
        <p:sp>
          <p:nvSpPr>
            <p:cNvPr id="36" name="Rettangolo con angoli arrotondati 35">
              <a:extLst>
                <a:ext uri="{FF2B5EF4-FFF2-40B4-BE49-F238E27FC236}">
                  <a16:creationId xmlns:a16="http://schemas.microsoft.com/office/drawing/2014/main" id="{BFFDDC30-D922-4FB0-803C-C1835576A664}"/>
                </a:ext>
              </a:extLst>
            </p:cNvPr>
            <p:cNvSpPr/>
            <p:nvPr/>
          </p:nvSpPr>
          <p:spPr>
            <a:xfrm>
              <a:off x="8143020" y="5316881"/>
              <a:ext cx="1811127" cy="21556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100" dirty="0">
                  <a:latin typeface="Caecilia Light" panose="02060403020205020204" pitchFamily="18" charset="0"/>
                </a:rPr>
                <a:t>Virtual Reality</a:t>
              </a:r>
            </a:p>
          </p:txBody>
        </p:sp>
        <p:sp>
          <p:nvSpPr>
            <p:cNvPr id="37" name="Rettangolo con angoli arrotondati 36">
              <a:extLst>
                <a:ext uri="{FF2B5EF4-FFF2-40B4-BE49-F238E27FC236}">
                  <a16:creationId xmlns:a16="http://schemas.microsoft.com/office/drawing/2014/main" id="{B6413A90-1CC4-4DC1-BCCB-EC3694609069}"/>
                </a:ext>
              </a:extLst>
            </p:cNvPr>
            <p:cNvSpPr/>
            <p:nvPr/>
          </p:nvSpPr>
          <p:spPr>
            <a:xfrm>
              <a:off x="10223736" y="5316881"/>
              <a:ext cx="1811127" cy="21556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100" dirty="0" err="1">
                  <a:latin typeface="Caecilia Light" panose="02060403020205020204" pitchFamily="18" charset="0"/>
                </a:rPr>
                <a:t>Olographic</a:t>
              </a:r>
              <a:r>
                <a:rPr lang="it-IT" sz="1100" dirty="0">
                  <a:latin typeface="Caecilia Light" panose="02060403020205020204" pitchFamily="18" charset="0"/>
                </a:rPr>
                <a:t> </a:t>
              </a:r>
              <a:r>
                <a:rPr lang="it-IT" sz="1100" dirty="0" err="1">
                  <a:latin typeface="Caecilia Light" panose="02060403020205020204" pitchFamily="18" charset="0"/>
                </a:rPr>
                <a:t>projector</a:t>
              </a:r>
              <a:endParaRPr lang="it-IT" sz="1100" dirty="0">
                <a:latin typeface="Caecilia Light" panose="02060403020205020204" pitchFamily="18" charset="0"/>
              </a:endParaRPr>
            </a:p>
          </p:txBody>
        </p:sp>
        <p:grpSp>
          <p:nvGrpSpPr>
            <p:cNvPr id="38" name="Gruppo 37">
              <a:extLst>
                <a:ext uri="{FF2B5EF4-FFF2-40B4-BE49-F238E27FC236}">
                  <a16:creationId xmlns:a16="http://schemas.microsoft.com/office/drawing/2014/main" id="{2ECA42AF-1531-457A-9F76-C723B9908FCA}"/>
                </a:ext>
              </a:extLst>
            </p:cNvPr>
            <p:cNvGrpSpPr/>
            <p:nvPr/>
          </p:nvGrpSpPr>
          <p:grpSpPr>
            <a:xfrm>
              <a:off x="207133" y="5275684"/>
              <a:ext cx="3735427" cy="1425287"/>
              <a:chOff x="207133" y="5275684"/>
              <a:chExt cx="3735427" cy="1425287"/>
            </a:xfrm>
          </p:grpSpPr>
          <p:pic>
            <p:nvPicPr>
              <p:cNvPr id="40" name="Immagine 39">
                <a:hlinkClick r:id="rId8"/>
                <a:extLst>
                  <a:ext uri="{FF2B5EF4-FFF2-40B4-BE49-F238E27FC236}">
                    <a16:creationId xmlns:a16="http://schemas.microsoft.com/office/drawing/2014/main" id="{1497B6A5-A467-4B25-BB28-B16B860AEB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43573" y="5275684"/>
                <a:ext cx="1998987" cy="1425286"/>
              </a:xfrm>
              <a:prstGeom prst="rect">
                <a:avLst/>
              </a:prstGeom>
            </p:spPr>
          </p:pic>
          <p:pic>
            <p:nvPicPr>
              <p:cNvPr id="41" name="Immagine 40">
                <a:hlinkClick r:id="rId8"/>
                <a:extLst>
                  <a:ext uri="{FF2B5EF4-FFF2-40B4-BE49-F238E27FC236}">
                    <a16:creationId xmlns:a16="http://schemas.microsoft.com/office/drawing/2014/main" id="{6C2954A6-60C3-47AD-BB48-CA5788A9B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7133" y="5275684"/>
                <a:ext cx="1753933" cy="1425287"/>
              </a:xfrm>
              <a:prstGeom prst="rect">
                <a:avLst/>
              </a:prstGeom>
            </p:spPr>
          </p:pic>
        </p:grpSp>
        <p:sp>
          <p:nvSpPr>
            <p:cNvPr id="39" name="Rettangolo con angoli arrotondati 38">
              <a:extLst>
                <a:ext uri="{FF2B5EF4-FFF2-40B4-BE49-F238E27FC236}">
                  <a16:creationId xmlns:a16="http://schemas.microsoft.com/office/drawing/2014/main" id="{4B3013DF-1409-4C56-865B-6EB7B7FD22D8}"/>
                </a:ext>
              </a:extLst>
            </p:cNvPr>
            <p:cNvSpPr/>
            <p:nvPr/>
          </p:nvSpPr>
          <p:spPr>
            <a:xfrm>
              <a:off x="261749" y="5321245"/>
              <a:ext cx="3638069" cy="21119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100" dirty="0">
                  <a:latin typeface="Caecilia Light" panose="02060403020205020204" pitchFamily="18" charset="0"/>
                </a:rPr>
                <a:t>Development A.R.- V.R. </a:t>
              </a:r>
              <a:r>
                <a:rPr lang="it-IT" sz="1100" dirty="0" err="1">
                  <a:latin typeface="Caecilia Light" panose="02060403020205020204" pitchFamily="18" charset="0"/>
                </a:rPr>
                <a:t>Experiences</a:t>
              </a:r>
              <a:r>
                <a:rPr lang="it-IT" sz="1100" dirty="0">
                  <a:latin typeface="Caecilia Light" panose="02060403020205020204" pitchFamily="18" charset="0"/>
                </a:rPr>
                <a:t> for Training</a:t>
              </a:r>
            </a:p>
          </p:txBody>
        </p:sp>
      </p:grp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743F997D-03D1-43E7-90A9-B9718916A43F}"/>
              </a:ext>
            </a:extLst>
          </p:cNvPr>
          <p:cNvSpPr txBox="1"/>
          <p:nvPr/>
        </p:nvSpPr>
        <p:spPr>
          <a:xfrm>
            <a:off x="4833712" y="246619"/>
            <a:ext cx="2396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Dotazioni</a:t>
            </a:r>
            <a:endParaRPr lang="en-US" sz="3600" b="1" u="sng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ecilia Light" panose="02060403020205020204" pitchFamily="18" charset="0"/>
            </a:endParaRPr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1D00787E-D84E-4D8A-9DB1-F5EEEA144C6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31" y="-66850"/>
            <a:ext cx="1032914" cy="1158089"/>
          </a:xfrm>
          <a:prstGeom prst="rect">
            <a:avLst/>
          </a:prstGeom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DB29B737-4126-4B19-9ED9-61E28E25166F}"/>
              </a:ext>
            </a:extLst>
          </p:cNvPr>
          <p:cNvSpPr txBox="1"/>
          <p:nvPr/>
        </p:nvSpPr>
        <p:spPr>
          <a:xfrm>
            <a:off x="1106548" y="196720"/>
            <a:ext cx="3127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V.I.T.A. Lab</a:t>
            </a:r>
          </a:p>
          <a:p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V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irtual </a:t>
            </a: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I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nteraction for</a:t>
            </a:r>
          </a:p>
          <a:p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T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raining and </a:t>
            </a: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A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nalysis </a:t>
            </a: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Lab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1DFC4B7F-7701-492A-B992-A358869D2EE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599" y="2796474"/>
            <a:ext cx="4028076" cy="2774001"/>
          </a:xfrm>
          <a:prstGeom prst="rect">
            <a:avLst/>
          </a:prstGeom>
        </p:spPr>
      </p:pic>
      <p:pic>
        <p:nvPicPr>
          <p:cNvPr id="3" name="Immagine 2" descr="Immagine che contiene persona, interni&#10;&#10;Descrizione generata automaticamente">
            <a:extLst>
              <a:ext uri="{FF2B5EF4-FFF2-40B4-BE49-F238E27FC236}">
                <a16:creationId xmlns:a16="http://schemas.microsoft.com/office/drawing/2014/main" id="{7B732060-7498-48BA-95FC-40844571DE99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990" y="2810768"/>
            <a:ext cx="4028076" cy="275970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B86B330-98FE-418C-B567-18E67BC6DDA9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555" y="2908740"/>
            <a:ext cx="4172203" cy="262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6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 descr="Immagine che contiene neve, fotografia, coperto, campo&#10;&#10;Descrizione generata automaticamente">
            <a:extLst>
              <a:ext uri="{FF2B5EF4-FFF2-40B4-BE49-F238E27FC236}">
                <a16:creationId xmlns:a16="http://schemas.microsoft.com/office/drawing/2014/main" id="{92F1853D-4877-4D31-AA00-763CE651ED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8830" y="-2665170"/>
            <a:ext cx="6858000" cy="12188340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A50507D0-9ACC-493D-BAF6-D60693ED1FDD}"/>
              </a:ext>
            </a:extLst>
          </p:cNvPr>
          <p:cNvGrpSpPr/>
          <p:nvPr/>
        </p:nvGrpSpPr>
        <p:grpSpPr>
          <a:xfrm>
            <a:off x="3500889" y="5776262"/>
            <a:ext cx="8687452" cy="1148587"/>
            <a:chOff x="3500889" y="-74287"/>
            <a:chExt cx="8687452" cy="1148587"/>
          </a:xfrm>
        </p:grpSpPr>
        <p:pic>
          <p:nvPicPr>
            <p:cNvPr id="10" name="Immagine 9" descr="Immagine che contiene coltello&#10;&#10;Descrizione generata automaticamente">
              <a:extLst>
                <a:ext uri="{FF2B5EF4-FFF2-40B4-BE49-F238E27FC236}">
                  <a16:creationId xmlns:a16="http://schemas.microsoft.com/office/drawing/2014/main" id="{3A5714AB-AB79-480D-9A04-5002B35F2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4691" y="-74287"/>
              <a:ext cx="1925860" cy="1091321"/>
            </a:xfrm>
            <a:prstGeom prst="rect">
              <a:avLst/>
            </a:prstGeom>
          </p:spPr>
        </p:pic>
        <p:pic>
          <p:nvPicPr>
            <p:cNvPr id="12" name="Immagine 11" descr="Immagine che contiene disegnando, cibo&#10;&#10;Descrizione generata automaticamente">
              <a:extLst>
                <a:ext uri="{FF2B5EF4-FFF2-40B4-BE49-F238E27FC236}">
                  <a16:creationId xmlns:a16="http://schemas.microsoft.com/office/drawing/2014/main" id="{8B0944A4-FF01-4022-8639-483387CF6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7045" y="19651"/>
              <a:ext cx="1861145" cy="1054649"/>
            </a:xfrm>
            <a:prstGeom prst="rect">
              <a:avLst/>
            </a:prstGeom>
          </p:spPr>
        </p:pic>
        <p:pic>
          <p:nvPicPr>
            <p:cNvPr id="14" name="Immagine 13" descr="Immagine che contiene oggetto, metro&#10;&#10;Descrizione generata automaticamente">
              <a:extLst>
                <a:ext uri="{FF2B5EF4-FFF2-40B4-BE49-F238E27FC236}">
                  <a16:creationId xmlns:a16="http://schemas.microsoft.com/office/drawing/2014/main" id="{A9E5DC61-3163-4C7F-A3AE-7C95CA1B1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0889" y="222481"/>
              <a:ext cx="1613960" cy="538351"/>
            </a:xfrm>
            <a:prstGeom prst="rect">
              <a:avLst/>
            </a:prstGeom>
          </p:spPr>
        </p:pic>
        <p:pic>
          <p:nvPicPr>
            <p:cNvPr id="1026" name="Picture 2" descr="logo-regione-toscana | FedEmo">
              <a:extLst>
                <a:ext uri="{FF2B5EF4-FFF2-40B4-BE49-F238E27FC236}">
                  <a16:creationId xmlns:a16="http://schemas.microsoft.com/office/drawing/2014/main" id="{78B66696-8751-4A79-9B75-E5D199C96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3467" y="98094"/>
              <a:ext cx="854874" cy="85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AA6ED5C-C94C-4C2F-B444-6144F9C8157C}"/>
              </a:ext>
            </a:extLst>
          </p:cNvPr>
          <p:cNvSpPr txBox="1"/>
          <p:nvPr/>
        </p:nvSpPr>
        <p:spPr>
          <a:xfrm>
            <a:off x="-1495524" y="6457890"/>
            <a:ext cx="6093724" cy="40011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http://vitalab.itsvita.it</a:t>
            </a:r>
            <a:endParaRPr lang="it-IT" sz="2000" dirty="0">
              <a:solidFill>
                <a:schemeClr val="tx1">
                  <a:lumMod val="85000"/>
                  <a:lumOff val="15000"/>
                </a:schemeClr>
              </a:solidFill>
              <a:latin typeface="Caecilia Light" panose="02060403020205020204" pitchFamily="18" charset="0"/>
            </a:endParaRPr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A04FAA2D-9BC6-412A-AF41-5191C22BDE9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31" y="-66850"/>
            <a:ext cx="1032914" cy="1158089"/>
          </a:xfrm>
          <a:prstGeom prst="rect">
            <a:avLst/>
          </a:prstGeom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E151DBC7-C1AC-46F4-8061-F70D002A95FA}"/>
              </a:ext>
            </a:extLst>
          </p:cNvPr>
          <p:cNvSpPr txBox="1"/>
          <p:nvPr/>
        </p:nvSpPr>
        <p:spPr>
          <a:xfrm>
            <a:off x="1106548" y="196720"/>
            <a:ext cx="3127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V.I.T.A. Lab</a:t>
            </a:r>
          </a:p>
          <a:p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V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irtual </a:t>
            </a: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I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nteraction for</a:t>
            </a:r>
          </a:p>
          <a:p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T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raining and </a:t>
            </a: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A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nalysis </a:t>
            </a: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Lab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B030799-EB84-422C-9CB3-C5A46E4DB2A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711" y="196720"/>
            <a:ext cx="5642958" cy="2742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magine 6" descr="Immagine che contiene persona, interni, forno&#10;&#10;Descrizione generata automaticamente">
            <a:extLst>
              <a:ext uri="{FF2B5EF4-FFF2-40B4-BE49-F238E27FC236}">
                <a16:creationId xmlns:a16="http://schemas.microsoft.com/office/drawing/2014/main" id="{595C614B-21FF-45D9-8A15-75A5B56EC21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31" y="1165545"/>
            <a:ext cx="3783038" cy="4796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741134C-D3A0-4A3C-B4DA-194C9A282E1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0727" y="2812381"/>
            <a:ext cx="6155233" cy="3159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1934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 descr="Immagine che contiene neve, fotografia, coperto, campo&#10;&#10;Descrizione generata automaticamente">
            <a:extLst>
              <a:ext uri="{FF2B5EF4-FFF2-40B4-BE49-F238E27FC236}">
                <a16:creationId xmlns:a16="http://schemas.microsoft.com/office/drawing/2014/main" id="{92F1853D-4877-4D31-AA00-763CE651ED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8830" y="-2665170"/>
            <a:ext cx="6858000" cy="1218834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3937581C-F7CB-4969-ABC2-35E3A320685A}"/>
              </a:ext>
            </a:extLst>
          </p:cNvPr>
          <p:cNvSpPr/>
          <p:nvPr/>
        </p:nvSpPr>
        <p:spPr>
          <a:xfrm>
            <a:off x="-3659" y="12864"/>
            <a:ext cx="12192000" cy="959736"/>
          </a:xfrm>
          <a:prstGeom prst="rect">
            <a:avLst/>
          </a:prstGeom>
          <a:solidFill>
            <a:schemeClr val="lt1">
              <a:alpha val="71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50507D0-9ACC-493D-BAF6-D60693ED1FDD}"/>
              </a:ext>
            </a:extLst>
          </p:cNvPr>
          <p:cNvGrpSpPr/>
          <p:nvPr/>
        </p:nvGrpSpPr>
        <p:grpSpPr>
          <a:xfrm>
            <a:off x="3500889" y="5776262"/>
            <a:ext cx="8687452" cy="1148587"/>
            <a:chOff x="3500889" y="-74287"/>
            <a:chExt cx="8687452" cy="1148587"/>
          </a:xfrm>
        </p:grpSpPr>
        <p:pic>
          <p:nvPicPr>
            <p:cNvPr id="10" name="Immagine 9" descr="Immagine che contiene coltello&#10;&#10;Descrizione generata automaticamente">
              <a:extLst>
                <a:ext uri="{FF2B5EF4-FFF2-40B4-BE49-F238E27FC236}">
                  <a16:creationId xmlns:a16="http://schemas.microsoft.com/office/drawing/2014/main" id="{3A5714AB-AB79-480D-9A04-5002B35F2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4691" y="-74287"/>
              <a:ext cx="1925860" cy="1091321"/>
            </a:xfrm>
            <a:prstGeom prst="rect">
              <a:avLst/>
            </a:prstGeom>
          </p:spPr>
        </p:pic>
        <p:pic>
          <p:nvPicPr>
            <p:cNvPr id="12" name="Immagine 11" descr="Immagine che contiene disegnando, cibo&#10;&#10;Descrizione generata automaticamente">
              <a:extLst>
                <a:ext uri="{FF2B5EF4-FFF2-40B4-BE49-F238E27FC236}">
                  <a16:creationId xmlns:a16="http://schemas.microsoft.com/office/drawing/2014/main" id="{8B0944A4-FF01-4022-8639-483387CF6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7045" y="19651"/>
              <a:ext cx="1861145" cy="1054649"/>
            </a:xfrm>
            <a:prstGeom prst="rect">
              <a:avLst/>
            </a:prstGeom>
          </p:spPr>
        </p:pic>
        <p:pic>
          <p:nvPicPr>
            <p:cNvPr id="14" name="Immagine 13" descr="Immagine che contiene oggetto, metro&#10;&#10;Descrizione generata automaticamente">
              <a:extLst>
                <a:ext uri="{FF2B5EF4-FFF2-40B4-BE49-F238E27FC236}">
                  <a16:creationId xmlns:a16="http://schemas.microsoft.com/office/drawing/2014/main" id="{A9E5DC61-3163-4C7F-A3AE-7C95CA1B1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0889" y="222481"/>
              <a:ext cx="1613960" cy="538351"/>
            </a:xfrm>
            <a:prstGeom prst="rect">
              <a:avLst/>
            </a:prstGeom>
          </p:spPr>
        </p:pic>
        <p:pic>
          <p:nvPicPr>
            <p:cNvPr id="1026" name="Picture 2" descr="logo-regione-toscana | FedEmo">
              <a:extLst>
                <a:ext uri="{FF2B5EF4-FFF2-40B4-BE49-F238E27FC236}">
                  <a16:creationId xmlns:a16="http://schemas.microsoft.com/office/drawing/2014/main" id="{78B66696-8751-4A79-9B75-E5D199C96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3467" y="98094"/>
              <a:ext cx="854874" cy="85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AA6ED5C-C94C-4C2F-B444-6144F9C8157C}"/>
              </a:ext>
            </a:extLst>
          </p:cNvPr>
          <p:cNvSpPr txBox="1"/>
          <p:nvPr/>
        </p:nvSpPr>
        <p:spPr>
          <a:xfrm>
            <a:off x="-1495524" y="6457890"/>
            <a:ext cx="6093724" cy="40011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http://vitalab.itsvita.it</a:t>
            </a:r>
            <a:endParaRPr lang="it-IT" sz="2000" dirty="0">
              <a:solidFill>
                <a:schemeClr val="tx1">
                  <a:lumMod val="85000"/>
                  <a:lumOff val="15000"/>
                </a:schemeClr>
              </a:solidFill>
              <a:latin typeface="Caecilia Light" panose="02060403020205020204" pitchFamily="18" charset="0"/>
            </a:endParaRP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2E280F3B-FA46-4994-B36F-9BD93A8C7A1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31" y="-66850"/>
            <a:ext cx="1032914" cy="1158089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5A99325-A09C-470F-8CB7-E89D122EE2EA}"/>
              </a:ext>
            </a:extLst>
          </p:cNvPr>
          <p:cNvSpPr txBox="1"/>
          <p:nvPr/>
        </p:nvSpPr>
        <p:spPr>
          <a:xfrm>
            <a:off x="1106548" y="196720"/>
            <a:ext cx="3127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V.I.T.A. Lab</a:t>
            </a:r>
          </a:p>
          <a:p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V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irtual </a:t>
            </a: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I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nteraction for</a:t>
            </a:r>
          </a:p>
          <a:p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T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raining and </a:t>
            </a: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A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nalysis </a:t>
            </a: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Lab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EE8AEF2D-471C-4516-9FD6-C257CDE4AB0C}"/>
              </a:ext>
            </a:extLst>
          </p:cNvPr>
          <p:cNvSpPr txBox="1"/>
          <p:nvPr/>
        </p:nvSpPr>
        <p:spPr>
          <a:xfrm>
            <a:off x="131779" y="5269044"/>
            <a:ext cx="45847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 err="1">
                <a:solidFill>
                  <a:srgbClr val="222222"/>
                </a:solidFill>
                <a:latin typeface="Arial" panose="020B0604020202020204" pitchFamily="34" charset="0"/>
              </a:rPr>
              <a:t>Dipartimento</a:t>
            </a:r>
            <a:r>
              <a:rPr lang="en-US" sz="1600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22222"/>
                </a:solidFill>
                <a:latin typeface="Arial" panose="020B0604020202020204" pitchFamily="34" charset="0"/>
              </a:rPr>
              <a:t>Scienze</a:t>
            </a:r>
            <a:r>
              <a:rPr lang="en-US" sz="1600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22222"/>
                </a:solidFill>
                <a:latin typeface="Arial" panose="020B0604020202020204" pitchFamily="34" charset="0"/>
              </a:rPr>
              <a:t>della</a:t>
            </a:r>
            <a:r>
              <a:rPr lang="en-US" sz="1600" i="1" dirty="0">
                <a:solidFill>
                  <a:srgbClr val="222222"/>
                </a:solidFill>
                <a:latin typeface="Arial" panose="020B0604020202020204" pitchFamily="34" charset="0"/>
              </a:rPr>
              <a:t> Vita</a:t>
            </a:r>
          </a:p>
          <a:p>
            <a:r>
              <a:rPr lang="it-IT" dirty="0"/>
              <a:t>Marion </a:t>
            </a:r>
            <a:r>
              <a:rPr lang="it-IT" dirty="0" err="1"/>
              <a:t>Jepleting</a:t>
            </a:r>
            <a:r>
              <a:rPr lang="it-IT" dirty="0"/>
              <a:t>, Kenya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0F798018-A8CA-46C2-8716-19587E75A7ED}"/>
              </a:ext>
            </a:extLst>
          </p:cNvPr>
          <p:cNvSpPr txBox="1"/>
          <p:nvPr/>
        </p:nvSpPr>
        <p:spPr>
          <a:xfrm>
            <a:off x="7464016" y="5017291"/>
            <a:ext cx="4584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dirty="0" err="1"/>
              <a:t>Alesandro</a:t>
            </a:r>
            <a:r>
              <a:rPr lang="it-IT" dirty="0"/>
              <a:t> </a:t>
            </a:r>
            <a:r>
              <a:rPr lang="it-IT" dirty="0" err="1"/>
              <a:t>Haxhiu</a:t>
            </a:r>
            <a:r>
              <a:rPr lang="it-IT" dirty="0"/>
              <a:t>, Albania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37C713DC-0E93-437C-A9D2-4B99E66B03BF}"/>
              </a:ext>
            </a:extLst>
          </p:cNvPr>
          <p:cNvSpPr txBox="1"/>
          <p:nvPr/>
        </p:nvSpPr>
        <p:spPr>
          <a:xfrm>
            <a:off x="6724691" y="750828"/>
            <a:ext cx="53549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Dipartimento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US" sz="16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Medicina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Molecolare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US" sz="16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dello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Sviluppo</a:t>
            </a:r>
            <a:endParaRPr lang="en-US" sz="1600" b="0" i="1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r"/>
            <a:r>
              <a:rPr lang="en-US" sz="16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Riproduzione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medicalmente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assistita</a:t>
            </a:r>
            <a:endParaRPr lang="en-US" sz="16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D99C1F96-7CAB-4892-B2B5-B8DA70F2E9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1163" y="1309108"/>
            <a:ext cx="3009102" cy="3702456"/>
          </a:xfrm>
          <a:prstGeom prst="rect">
            <a:avLst/>
          </a:prstGeom>
        </p:spPr>
      </p:pic>
      <p:pic>
        <p:nvPicPr>
          <p:cNvPr id="5" name="Immagine 4" descr="Immagine che contiene persona, interni, computer&#10;&#10;Descrizione generata automaticamente">
            <a:extLst>
              <a:ext uri="{FF2B5EF4-FFF2-40B4-BE49-F238E27FC236}">
                <a16:creationId xmlns:a16="http://schemas.microsoft.com/office/drawing/2014/main" id="{455CC6F6-A7AB-44A0-89D4-630FD399510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440" y="1194009"/>
            <a:ext cx="3056276" cy="4075035"/>
          </a:xfrm>
          <a:prstGeom prst="rect">
            <a:avLst/>
          </a:prstGeom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B0D86FB2-4220-47E9-9ED8-8B2AB21ED78E}"/>
              </a:ext>
            </a:extLst>
          </p:cNvPr>
          <p:cNvSpPr txBox="1"/>
          <p:nvPr/>
        </p:nvSpPr>
        <p:spPr>
          <a:xfrm>
            <a:off x="3507497" y="2402572"/>
            <a:ext cx="52056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Attivazione</a:t>
            </a:r>
            <a:r>
              <a:rPr 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 di 2 </a:t>
            </a:r>
            <a:r>
              <a:rPr lang="en-US" sz="36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Tesi</a:t>
            </a:r>
            <a:endParaRPr lang="en-US" sz="3600" b="1" u="sng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ecilia Light" panose="02060403020205020204" pitchFamily="18" charset="0"/>
            </a:endParaRPr>
          </a:p>
          <a:p>
            <a:pPr algn="ctr"/>
            <a:r>
              <a:rPr lang="en-US" sz="36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Universitarie</a:t>
            </a:r>
            <a:endParaRPr lang="en-US" sz="3600" b="1" u="sng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ecilia Light" panose="02060403020205020204" pitchFamily="18" charset="0"/>
            </a:endParaRPr>
          </a:p>
        </p:txBody>
      </p:sp>
      <p:pic>
        <p:nvPicPr>
          <p:cNvPr id="19" name="Immagine 18" descr="Immagine che contiene tavolozza, cosmetico&#10;&#10;Descrizione generata automaticamente">
            <a:extLst>
              <a:ext uri="{FF2B5EF4-FFF2-40B4-BE49-F238E27FC236}">
                <a16:creationId xmlns:a16="http://schemas.microsoft.com/office/drawing/2014/main" id="{B50791D3-89F1-4D33-8B1C-AB79841B943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19"/>
          <a:stretch/>
        </p:blipFill>
        <p:spPr>
          <a:xfrm>
            <a:off x="9123709" y="4074752"/>
            <a:ext cx="765590" cy="840521"/>
          </a:xfrm>
          <a:prstGeom prst="rect">
            <a:avLst/>
          </a:prstGeom>
        </p:spPr>
      </p:pic>
      <p:pic>
        <p:nvPicPr>
          <p:cNvPr id="20" name="Immagine 19" descr="Immagine che contiene tavolozza, cosmetico&#10;&#10;Descrizione generata automaticamente">
            <a:extLst>
              <a:ext uri="{FF2B5EF4-FFF2-40B4-BE49-F238E27FC236}">
                <a16:creationId xmlns:a16="http://schemas.microsoft.com/office/drawing/2014/main" id="{7D437534-614C-4F13-80D4-2CEC9818EAF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19"/>
          <a:stretch/>
        </p:blipFill>
        <p:spPr>
          <a:xfrm>
            <a:off x="2496525" y="4395098"/>
            <a:ext cx="765590" cy="84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80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 descr="Immagine che contiene neve, fotografia, coperto, campo&#10;&#10;Descrizione generata automaticamente">
            <a:extLst>
              <a:ext uri="{FF2B5EF4-FFF2-40B4-BE49-F238E27FC236}">
                <a16:creationId xmlns:a16="http://schemas.microsoft.com/office/drawing/2014/main" id="{92F1853D-4877-4D31-AA00-763CE651ED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8830" y="-2665170"/>
            <a:ext cx="6858000" cy="1218834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3937581C-F7CB-4969-ABC2-35E3A320685A}"/>
              </a:ext>
            </a:extLst>
          </p:cNvPr>
          <p:cNvSpPr/>
          <p:nvPr/>
        </p:nvSpPr>
        <p:spPr>
          <a:xfrm>
            <a:off x="-3659" y="12864"/>
            <a:ext cx="12192000" cy="959736"/>
          </a:xfrm>
          <a:prstGeom prst="rect">
            <a:avLst/>
          </a:prstGeom>
          <a:solidFill>
            <a:schemeClr val="lt1">
              <a:alpha val="71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50507D0-9ACC-493D-BAF6-D60693ED1FDD}"/>
              </a:ext>
            </a:extLst>
          </p:cNvPr>
          <p:cNvGrpSpPr/>
          <p:nvPr/>
        </p:nvGrpSpPr>
        <p:grpSpPr>
          <a:xfrm>
            <a:off x="3500889" y="5776262"/>
            <a:ext cx="8687452" cy="1148587"/>
            <a:chOff x="3500889" y="-74287"/>
            <a:chExt cx="8687452" cy="1148587"/>
          </a:xfrm>
        </p:grpSpPr>
        <p:pic>
          <p:nvPicPr>
            <p:cNvPr id="10" name="Immagine 9" descr="Immagine che contiene coltello&#10;&#10;Descrizione generata automaticamente">
              <a:extLst>
                <a:ext uri="{FF2B5EF4-FFF2-40B4-BE49-F238E27FC236}">
                  <a16:creationId xmlns:a16="http://schemas.microsoft.com/office/drawing/2014/main" id="{3A5714AB-AB79-480D-9A04-5002B35F2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4691" y="-74287"/>
              <a:ext cx="1925860" cy="1091321"/>
            </a:xfrm>
            <a:prstGeom prst="rect">
              <a:avLst/>
            </a:prstGeom>
          </p:spPr>
        </p:pic>
        <p:pic>
          <p:nvPicPr>
            <p:cNvPr id="12" name="Immagine 11" descr="Immagine che contiene disegnando, cibo&#10;&#10;Descrizione generata automaticamente">
              <a:extLst>
                <a:ext uri="{FF2B5EF4-FFF2-40B4-BE49-F238E27FC236}">
                  <a16:creationId xmlns:a16="http://schemas.microsoft.com/office/drawing/2014/main" id="{8B0944A4-FF01-4022-8639-483387CF6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7045" y="19651"/>
              <a:ext cx="1861145" cy="1054649"/>
            </a:xfrm>
            <a:prstGeom prst="rect">
              <a:avLst/>
            </a:prstGeom>
          </p:spPr>
        </p:pic>
        <p:pic>
          <p:nvPicPr>
            <p:cNvPr id="14" name="Immagine 13" descr="Immagine che contiene oggetto, metro&#10;&#10;Descrizione generata automaticamente">
              <a:extLst>
                <a:ext uri="{FF2B5EF4-FFF2-40B4-BE49-F238E27FC236}">
                  <a16:creationId xmlns:a16="http://schemas.microsoft.com/office/drawing/2014/main" id="{A9E5DC61-3163-4C7F-A3AE-7C95CA1B1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0889" y="222481"/>
              <a:ext cx="1613960" cy="538351"/>
            </a:xfrm>
            <a:prstGeom prst="rect">
              <a:avLst/>
            </a:prstGeom>
          </p:spPr>
        </p:pic>
        <p:pic>
          <p:nvPicPr>
            <p:cNvPr id="1026" name="Picture 2" descr="logo-regione-toscana | FedEmo">
              <a:extLst>
                <a:ext uri="{FF2B5EF4-FFF2-40B4-BE49-F238E27FC236}">
                  <a16:creationId xmlns:a16="http://schemas.microsoft.com/office/drawing/2014/main" id="{78B66696-8751-4A79-9B75-E5D199C96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3467" y="98094"/>
              <a:ext cx="854874" cy="85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Immagine 28">
            <a:extLst>
              <a:ext uri="{FF2B5EF4-FFF2-40B4-BE49-F238E27FC236}">
                <a16:creationId xmlns:a16="http://schemas.microsoft.com/office/drawing/2014/main" id="{2E280F3B-FA46-4994-B36F-9BD93A8C7A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31" y="-66850"/>
            <a:ext cx="1032914" cy="1158089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5A99325-A09C-470F-8CB7-E89D122EE2EA}"/>
              </a:ext>
            </a:extLst>
          </p:cNvPr>
          <p:cNvSpPr txBox="1"/>
          <p:nvPr/>
        </p:nvSpPr>
        <p:spPr>
          <a:xfrm>
            <a:off x="1106548" y="196720"/>
            <a:ext cx="3127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ight" panose="02060403020205020204" pitchFamily="18" charset="0"/>
              </a:rPr>
              <a:t>V.I.T.A. Lab</a:t>
            </a:r>
          </a:p>
          <a:p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V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irtual </a:t>
            </a: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I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nteraction for</a:t>
            </a:r>
          </a:p>
          <a:p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T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raining and </a:t>
            </a: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A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nalysis </a:t>
            </a: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ecilia Light" panose="02060403020205020204" pitchFamily="18" charset="0"/>
              </a:rPr>
              <a:t>Lab</a:t>
            </a:r>
          </a:p>
        </p:txBody>
      </p:sp>
      <p:pic>
        <p:nvPicPr>
          <p:cNvPr id="3" name="Immagine 2" descr="Immagine che contiene testo, persona&#10;&#10;Descrizione generata automaticamente">
            <a:extLst>
              <a:ext uri="{FF2B5EF4-FFF2-40B4-BE49-F238E27FC236}">
                <a16:creationId xmlns:a16="http://schemas.microsoft.com/office/drawing/2014/main" id="{00719278-914A-41E8-A4BE-3FACE4A6FAF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800" y="671012"/>
            <a:ext cx="6575762" cy="3196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magine 5" descr="Immagine che contiene interni, pavimento, stanza, finestra&#10;&#10;Descrizione generata automaticamente">
            <a:extLst>
              <a:ext uri="{FF2B5EF4-FFF2-40B4-BE49-F238E27FC236}">
                <a16:creationId xmlns:a16="http://schemas.microsoft.com/office/drawing/2014/main" id="{696BED06-0A08-49CE-9196-3306CA4074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31" y="3981758"/>
            <a:ext cx="11942231" cy="2690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magine 8" descr="Immagine che contiene testo, interni, parete, persona&#10;&#10;Descrizione generata automaticamente">
            <a:extLst>
              <a:ext uri="{FF2B5EF4-FFF2-40B4-BE49-F238E27FC236}">
                <a16:creationId xmlns:a16="http://schemas.microsoft.com/office/drawing/2014/main" id="{607805E9-C208-4F23-B3F4-7DC18EAB636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31" y="1313033"/>
            <a:ext cx="5255031" cy="2554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039A91B-B0BB-4238-90AA-480B6BA1CE7D}"/>
              </a:ext>
            </a:extLst>
          </p:cNvPr>
          <p:cNvSpPr txBox="1"/>
          <p:nvPr/>
        </p:nvSpPr>
        <p:spPr>
          <a:xfrm>
            <a:off x="5393362" y="24681"/>
            <a:ext cx="7370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-School Intelligenza Artificiale e Scienze della Vita 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Estate 2021 - Siena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51C2797-E242-40AB-8070-8F1B816B6CC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5596310" y="5884543"/>
            <a:ext cx="6538142" cy="91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420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859</TotalTime>
  <Words>725</Words>
  <Application>Microsoft Office PowerPoint</Application>
  <PresentationFormat>Widescreen</PresentationFormat>
  <Paragraphs>137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9" baseType="lpstr">
      <vt:lpstr>Arial</vt:lpstr>
      <vt:lpstr>Caecilia Light</vt:lpstr>
      <vt:lpstr>Caecilia LT Pro 55 Roman</vt:lpstr>
      <vt:lpstr>Calibri</vt:lpstr>
      <vt:lpstr>Calibri Light</vt:lpstr>
      <vt:lpstr>Calibri-Bold</vt:lpstr>
      <vt:lpstr>Calibri-BoldItalic</vt:lpstr>
      <vt:lpstr>Georgia</vt:lpstr>
      <vt:lpstr>Karla</vt:lpstr>
      <vt:lpstr>Lato</vt:lpstr>
      <vt:lpstr>Poppins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 Chiellini</dc:creator>
  <cp:lastModifiedBy>Stefano Chiellini</cp:lastModifiedBy>
  <cp:revision>35</cp:revision>
  <dcterms:created xsi:type="dcterms:W3CDTF">2020-09-01T16:50:05Z</dcterms:created>
  <dcterms:modified xsi:type="dcterms:W3CDTF">2021-10-18T06:26:24Z</dcterms:modified>
</cp:coreProperties>
</file>