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1" r:id="rId2"/>
    <p:sldMasterId id="2147483705" r:id="rId3"/>
  </p:sldMasterIdLst>
  <p:notesMasterIdLst>
    <p:notesMasterId r:id="rId31"/>
  </p:notesMasterIdLst>
  <p:sldIdLst>
    <p:sldId id="303" r:id="rId4"/>
    <p:sldId id="366" r:id="rId5"/>
    <p:sldId id="359" r:id="rId6"/>
    <p:sldId id="341" r:id="rId7"/>
    <p:sldId id="307" r:id="rId8"/>
    <p:sldId id="373" r:id="rId9"/>
    <p:sldId id="357" r:id="rId10"/>
    <p:sldId id="367" r:id="rId11"/>
    <p:sldId id="374" r:id="rId12"/>
    <p:sldId id="277" r:id="rId13"/>
    <p:sldId id="369" r:id="rId14"/>
    <p:sldId id="384" r:id="rId15"/>
    <p:sldId id="385" r:id="rId16"/>
    <p:sldId id="386" r:id="rId17"/>
    <p:sldId id="391" r:id="rId18"/>
    <p:sldId id="410" r:id="rId19"/>
    <p:sldId id="409" r:id="rId20"/>
    <p:sldId id="408" r:id="rId21"/>
    <p:sldId id="414" r:id="rId22"/>
    <p:sldId id="415" r:id="rId23"/>
    <p:sldId id="417" r:id="rId24"/>
    <p:sldId id="289" r:id="rId25"/>
    <p:sldId id="363" r:id="rId26"/>
    <p:sldId id="402" r:id="rId27"/>
    <p:sldId id="403" r:id="rId28"/>
    <p:sldId id="404" r:id="rId29"/>
    <p:sldId id="301" r:id="rId30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4D1"/>
    <a:srgbClr val="0682BA"/>
    <a:srgbClr val="4EECF0"/>
    <a:srgbClr val="25D97B"/>
    <a:srgbClr val="96F2BB"/>
    <a:srgbClr val="EA0000"/>
    <a:srgbClr val="FF9900"/>
    <a:srgbClr val="16AE54"/>
    <a:srgbClr val="FFFF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3" autoAdjust="0"/>
    <p:restoredTop sz="94660"/>
  </p:normalViewPr>
  <p:slideViewPr>
    <p:cSldViewPr>
      <p:cViewPr>
        <p:scale>
          <a:sx n="70" d="100"/>
          <a:sy n="70" d="100"/>
        </p:scale>
        <p:origin x="-1488" y="-4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81EB7-65E9-4BBE-8252-8BB68AFB57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565DCE-A9CA-412B-AA07-EFA686DA315D}">
      <dgm:prSet phldrT="[Testo]" custT="1"/>
      <dgm:spPr>
        <a:solidFill>
          <a:srgbClr val="0682BA"/>
        </a:solidFill>
        <a:ln>
          <a:solidFill>
            <a:srgbClr val="0682BA"/>
          </a:solidFill>
        </a:ln>
      </dgm:spPr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REGIONE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C5EB6CD5-AF09-4E08-B19C-420E4C4DFC4B}" type="parTrans" cxnId="{E07491A5-516A-4973-A61F-62EC10723AE7}">
      <dgm:prSet/>
      <dgm:spPr/>
      <dgm:t>
        <a:bodyPr/>
        <a:lstStyle/>
        <a:p>
          <a:endParaRPr lang="it-IT"/>
        </a:p>
      </dgm:t>
    </dgm:pt>
    <dgm:pt modelId="{45DFA5C3-8355-47FB-AE80-7193CD708C11}" type="sibTrans" cxnId="{E07491A5-516A-4973-A61F-62EC10723AE7}">
      <dgm:prSet/>
      <dgm:spPr/>
      <dgm:t>
        <a:bodyPr/>
        <a:lstStyle/>
        <a:p>
          <a:endParaRPr lang="it-IT"/>
        </a:p>
      </dgm:t>
    </dgm:pt>
    <dgm:pt modelId="{43043EC4-6213-4073-9620-D4072605F9BE}">
      <dgm:prSet phldrT="[Testo]"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/>
            <a:t>Emana la normativa e disposizioni per la realizzazione e valutazione delle APEA</a:t>
          </a:r>
          <a:r>
            <a:rPr lang="it-IT" sz="1400" dirty="0" smtClean="0"/>
            <a:t>. R 74/2009</a:t>
          </a:r>
          <a:endParaRPr lang="it-IT" sz="1400" dirty="0"/>
        </a:p>
      </dgm:t>
    </dgm:pt>
    <dgm:pt modelId="{DDDD7CB7-9B2D-4533-AD2C-0E9B7E00FD06}" type="parTrans" cxnId="{26FEA81B-1CC6-474B-96FD-574F1621AD6A}">
      <dgm:prSet/>
      <dgm:spPr/>
      <dgm:t>
        <a:bodyPr/>
        <a:lstStyle/>
        <a:p>
          <a:endParaRPr lang="it-IT"/>
        </a:p>
      </dgm:t>
    </dgm:pt>
    <dgm:pt modelId="{3C797026-7C9E-494A-BB29-BDD0DBA693F9}" type="sibTrans" cxnId="{26FEA81B-1CC6-474B-96FD-574F1621AD6A}">
      <dgm:prSet/>
      <dgm:spPr/>
      <dgm:t>
        <a:bodyPr/>
        <a:lstStyle/>
        <a:p>
          <a:endParaRPr lang="it-IT"/>
        </a:p>
      </dgm:t>
    </dgm:pt>
    <dgm:pt modelId="{F638FCA0-CCD7-4294-94C5-0784EFC40366}">
      <dgm:prSet phldrT="[Testo]" custT="1"/>
      <dgm:spPr>
        <a:solidFill>
          <a:srgbClr val="0682BA"/>
        </a:solidFill>
        <a:ln>
          <a:solidFill>
            <a:srgbClr val="0682BA"/>
          </a:solidFill>
        </a:ln>
      </dgm:spPr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PROVINCIA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19348A98-9CEF-42D1-82F1-2E0636FCCA00}" type="parTrans" cxnId="{4C010BF3-EA5E-4D57-A72A-030ADFB3CFE6}">
      <dgm:prSet/>
      <dgm:spPr/>
      <dgm:t>
        <a:bodyPr/>
        <a:lstStyle/>
        <a:p>
          <a:endParaRPr lang="it-IT"/>
        </a:p>
      </dgm:t>
    </dgm:pt>
    <dgm:pt modelId="{2A574354-5D4B-476B-9AA0-FEAD6ED0B3D1}" type="sibTrans" cxnId="{4C010BF3-EA5E-4D57-A72A-030ADFB3CFE6}">
      <dgm:prSet/>
      <dgm:spPr/>
      <dgm:t>
        <a:bodyPr/>
        <a:lstStyle/>
        <a:p>
          <a:endParaRPr lang="it-IT"/>
        </a:p>
      </dgm:t>
    </dgm:pt>
    <dgm:pt modelId="{C884206E-9CC9-44A2-A2E3-483C0A93DA95}">
      <dgm:prSet phldrT="[Testo]"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Individua gli ambiti territoriali per le </a:t>
          </a:r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APEA </a:t>
          </a:r>
          <a:endParaRPr lang="it-IT" sz="1400" dirty="0"/>
        </a:p>
      </dgm:t>
    </dgm:pt>
    <dgm:pt modelId="{0070190A-7A18-4B1E-9871-B4BDB8B816ED}" type="parTrans" cxnId="{2A7B7845-EBA2-4025-B329-40F556DFFA6E}">
      <dgm:prSet/>
      <dgm:spPr/>
      <dgm:t>
        <a:bodyPr/>
        <a:lstStyle/>
        <a:p>
          <a:endParaRPr lang="it-IT"/>
        </a:p>
      </dgm:t>
    </dgm:pt>
    <dgm:pt modelId="{43A480B9-192F-479D-B152-550E0871B76C}" type="sibTrans" cxnId="{2A7B7845-EBA2-4025-B329-40F556DFFA6E}">
      <dgm:prSet/>
      <dgm:spPr/>
      <dgm:t>
        <a:bodyPr/>
        <a:lstStyle/>
        <a:p>
          <a:endParaRPr lang="it-IT"/>
        </a:p>
      </dgm:t>
    </dgm:pt>
    <dgm:pt modelId="{70815C56-35AA-49ED-912A-937B9EBE17CB}">
      <dgm:prSet phldrT="[Testo]" custT="1"/>
      <dgm:spPr>
        <a:solidFill>
          <a:srgbClr val="0682BA"/>
        </a:solidFill>
        <a:ln>
          <a:solidFill>
            <a:srgbClr val="0682BA"/>
          </a:solidFill>
        </a:ln>
      </dgm:spPr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COMUNE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BF769601-489C-4290-850C-4743FC7AC9F2}" type="parTrans" cxnId="{EFF97EF9-7A49-41E4-B82F-7395DAEA70ED}">
      <dgm:prSet/>
      <dgm:spPr/>
      <dgm:t>
        <a:bodyPr/>
        <a:lstStyle/>
        <a:p>
          <a:endParaRPr lang="it-IT"/>
        </a:p>
      </dgm:t>
    </dgm:pt>
    <dgm:pt modelId="{D25CA378-2B29-491C-A6F4-70E488367B06}" type="sibTrans" cxnId="{EFF97EF9-7A49-41E4-B82F-7395DAEA70ED}">
      <dgm:prSet/>
      <dgm:spPr/>
      <dgm:t>
        <a:bodyPr/>
        <a:lstStyle/>
        <a:p>
          <a:endParaRPr lang="it-IT"/>
        </a:p>
      </dgm:t>
    </dgm:pt>
    <dgm:pt modelId="{C13C8EB0-ADFD-4374-BF75-6B9097985381}">
      <dgm:prSet phldrT="[Testo]"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Localizzazione delle aree da qualificare APEA</a:t>
          </a:r>
          <a:endParaRPr lang="it-IT" sz="1400" dirty="0"/>
        </a:p>
      </dgm:t>
    </dgm:pt>
    <dgm:pt modelId="{7EE3E8C6-5B0F-4650-ABA0-87ADD7CD66A3}" type="parTrans" cxnId="{0A7A6ADD-72C3-4E8B-8C4E-6C15F8397D7C}">
      <dgm:prSet/>
      <dgm:spPr/>
      <dgm:t>
        <a:bodyPr/>
        <a:lstStyle/>
        <a:p>
          <a:endParaRPr lang="it-IT"/>
        </a:p>
      </dgm:t>
    </dgm:pt>
    <dgm:pt modelId="{E5572187-B3FE-423F-B2F2-746077507F13}" type="sibTrans" cxnId="{0A7A6ADD-72C3-4E8B-8C4E-6C15F8397D7C}">
      <dgm:prSet/>
      <dgm:spPr/>
      <dgm:t>
        <a:bodyPr/>
        <a:lstStyle/>
        <a:p>
          <a:endParaRPr lang="it-IT"/>
        </a:p>
      </dgm:t>
    </dgm:pt>
    <dgm:pt modelId="{67B3F3BF-2542-4D4B-BF44-9B68D76A45A6}">
      <dgm:prSet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/>
            <a:t>Definizione e controllo dei criteri prestazionali delle APEA</a:t>
          </a:r>
          <a:endParaRPr lang="it-IT" sz="1400" dirty="0"/>
        </a:p>
      </dgm:t>
    </dgm:pt>
    <dgm:pt modelId="{A9D37E68-C029-484C-B2F5-A2BC6407DC86}" type="sibTrans" cxnId="{895D2A71-B57C-4781-9FBD-6D9022D42F09}">
      <dgm:prSet/>
      <dgm:spPr/>
      <dgm:t>
        <a:bodyPr/>
        <a:lstStyle/>
        <a:p>
          <a:endParaRPr lang="it-IT"/>
        </a:p>
      </dgm:t>
    </dgm:pt>
    <dgm:pt modelId="{75005B3D-EC58-48DA-9480-6F1B627BFC36}" type="parTrans" cxnId="{895D2A71-B57C-4781-9FBD-6D9022D42F09}">
      <dgm:prSet/>
      <dgm:spPr/>
      <dgm:t>
        <a:bodyPr/>
        <a:lstStyle/>
        <a:p>
          <a:endParaRPr lang="it-IT"/>
        </a:p>
      </dgm:t>
    </dgm:pt>
    <dgm:pt modelId="{6E7F8B55-CF3F-4E2E-977A-B59A028AD388}">
      <dgm:prSet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Gestisce la Banca dati APEA</a:t>
          </a:r>
          <a:endParaRPr lang="it-IT" sz="1400" dirty="0">
            <a:effectLst/>
            <a:latin typeface="Times New Roman"/>
            <a:ea typeface="Times New Roman"/>
          </a:endParaRPr>
        </a:p>
      </dgm:t>
    </dgm:pt>
    <dgm:pt modelId="{987520DE-DFC6-4B78-93DC-D3F5E7D706C8}" type="parTrans" cxnId="{8754183F-EF70-400E-AE76-90DFC2AF5EC9}">
      <dgm:prSet/>
      <dgm:spPr/>
      <dgm:t>
        <a:bodyPr/>
        <a:lstStyle/>
        <a:p>
          <a:endParaRPr lang="it-IT"/>
        </a:p>
      </dgm:t>
    </dgm:pt>
    <dgm:pt modelId="{4DDE34CB-C89C-4F6D-A799-F14CBD3A3DED}" type="sibTrans" cxnId="{8754183F-EF70-400E-AE76-90DFC2AF5EC9}">
      <dgm:prSet/>
      <dgm:spPr/>
      <dgm:t>
        <a:bodyPr/>
        <a:lstStyle/>
        <a:p>
          <a:endParaRPr lang="it-IT"/>
        </a:p>
      </dgm:t>
    </dgm:pt>
    <dgm:pt modelId="{55AA005B-3EEB-4C52-996B-65AED30635FA}">
      <dgm:prSet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Nomina il </a:t>
          </a:r>
          <a:r>
            <a:rPr lang="it-IT" sz="1400" dirty="0" err="1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Sg</a:t>
          </a:r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 dell’area </a:t>
          </a:r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APEA NAVICELLI (</a:t>
          </a:r>
          <a:r>
            <a:rPr lang="it-IT" sz="1400" dirty="0" smtClean="0">
              <a:effectLst/>
              <a:latin typeface="Times New Roman"/>
              <a:ea typeface="Times New Roman"/>
            </a:rPr>
            <a:t>25/11/13)</a:t>
          </a:r>
          <a:endParaRPr lang="it-IT" sz="1400" dirty="0">
            <a:effectLst/>
            <a:latin typeface="Times New Roman"/>
            <a:ea typeface="Times New Roman"/>
          </a:endParaRPr>
        </a:p>
      </dgm:t>
    </dgm:pt>
    <dgm:pt modelId="{83B5D9EF-3A59-4531-9D61-94B18510E5F2}" type="parTrans" cxnId="{DCC38856-FB5A-4984-B456-B5E468251081}">
      <dgm:prSet/>
      <dgm:spPr/>
      <dgm:t>
        <a:bodyPr/>
        <a:lstStyle/>
        <a:p>
          <a:endParaRPr lang="it-IT"/>
        </a:p>
      </dgm:t>
    </dgm:pt>
    <dgm:pt modelId="{9F06FF9F-5418-431A-B0E0-C3B095988D1F}" type="sibTrans" cxnId="{DCC38856-FB5A-4984-B456-B5E468251081}">
      <dgm:prSet/>
      <dgm:spPr/>
      <dgm:t>
        <a:bodyPr/>
        <a:lstStyle/>
        <a:p>
          <a:endParaRPr lang="it-IT"/>
        </a:p>
      </dgm:t>
    </dgm:pt>
    <dgm:pt modelId="{77423B15-A75D-456E-8892-3AE04304B4E2}">
      <dgm:prSet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Valutazione delle prestazioni per la qualifica APEA</a:t>
          </a:r>
          <a:endParaRPr lang="it-IT" sz="1400" dirty="0">
            <a:effectLst/>
            <a:latin typeface="Times New Roman"/>
            <a:ea typeface="Times New Roman"/>
          </a:endParaRPr>
        </a:p>
      </dgm:t>
    </dgm:pt>
    <dgm:pt modelId="{25FC87A6-B630-4D1A-9E47-0116D9AC7BE7}" type="parTrans" cxnId="{0341650B-4862-45D3-AE6A-2791952508DC}">
      <dgm:prSet/>
      <dgm:spPr/>
      <dgm:t>
        <a:bodyPr/>
        <a:lstStyle/>
        <a:p>
          <a:endParaRPr lang="it-IT"/>
        </a:p>
      </dgm:t>
    </dgm:pt>
    <dgm:pt modelId="{5C826003-DB5C-4F54-9FF1-FD4E58D6FC14}" type="sibTrans" cxnId="{0341650B-4862-45D3-AE6A-2791952508DC}">
      <dgm:prSet/>
      <dgm:spPr/>
      <dgm:t>
        <a:bodyPr/>
        <a:lstStyle/>
        <a:p>
          <a:endParaRPr lang="it-IT"/>
        </a:p>
      </dgm:t>
    </dgm:pt>
    <dgm:pt modelId="{B9587950-8F44-4E1E-9B16-B73D61056FF4}">
      <dgm:prSet phldrT="[Testo]"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endParaRPr lang="it-IT" sz="1400" dirty="0"/>
        </a:p>
      </dgm:t>
    </dgm:pt>
    <dgm:pt modelId="{6629448E-2C41-4565-8D3E-2643C6941146}" type="parTrans" cxnId="{DFA66CE2-F976-4C70-91C0-984211828396}">
      <dgm:prSet/>
      <dgm:spPr/>
      <dgm:t>
        <a:bodyPr/>
        <a:lstStyle/>
        <a:p>
          <a:endParaRPr lang="it-IT"/>
        </a:p>
      </dgm:t>
    </dgm:pt>
    <dgm:pt modelId="{972B26B2-F88E-4C0B-B169-D5A7E1F58C15}" type="sibTrans" cxnId="{DFA66CE2-F976-4C70-91C0-984211828396}">
      <dgm:prSet/>
      <dgm:spPr/>
      <dgm:t>
        <a:bodyPr/>
        <a:lstStyle/>
        <a:p>
          <a:endParaRPr lang="it-IT"/>
        </a:p>
      </dgm:t>
    </dgm:pt>
    <dgm:pt modelId="{2AB85311-E912-4DF8-A644-A68CFE0FE7D7}">
      <dgm:prSet phldrT="[Testo]"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endParaRPr lang="it-IT" sz="1400" dirty="0"/>
        </a:p>
      </dgm:t>
    </dgm:pt>
    <dgm:pt modelId="{9B651668-C22F-4E73-9EE6-23D0AC107CFA}" type="parTrans" cxnId="{5327F0FF-86AA-4D84-82A2-F3BB165045E2}">
      <dgm:prSet/>
      <dgm:spPr/>
      <dgm:t>
        <a:bodyPr/>
        <a:lstStyle/>
        <a:p>
          <a:endParaRPr lang="it-IT"/>
        </a:p>
      </dgm:t>
    </dgm:pt>
    <dgm:pt modelId="{6A1BBA46-1FE0-474F-93B8-226CF717E56E}" type="sibTrans" cxnId="{5327F0FF-86AA-4D84-82A2-F3BB165045E2}">
      <dgm:prSet/>
      <dgm:spPr/>
      <dgm:t>
        <a:bodyPr/>
        <a:lstStyle/>
        <a:p>
          <a:endParaRPr lang="it-IT"/>
        </a:p>
      </dgm:t>
    </dgm:pt>
    <dgm:pt modelId="{441E4F49-85FB-4A09-B4E5-5D7810233897}">
      <dgm:prSet phldrT="[Testo]"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endParaRPr lang="it-IT" sz="1400" dirty="0"/>
        </a:p>
      </dgm:t>
    </dgm:pt>
    <dgm:pt modelId="{532ADBF2-66BD-43F6-8611-1550A0EED367}" type="parTrans" cxnId="{D671D2AF-37E3-48E6-AC95-F9D5E01643BC}">
      <dgm:prSet/>
      <dgm:spPr/>
      <dgm:t>
        <a:bodyPr/>
        <a:lstStyle/>
        <a:p>
          <a:endParaRPr lang="it-IT"/>
        </a:p>
      </dgm:t>
    </dgm:pt>
    <dgm:pt modelId="{0C4BF27C-F20F-4204-A3F7-659257BA180C}" type="sibTrans" cxnId="{D671D2AF-37E3-48E6-AC95-F9D5E01643BC}">
      <dgm:prSet/>
      <dgm:spPr/>
      <dgm:t>
        <a:bodyPr/>
        <a:lstStyle/>
        <a:p>
          <a:endParaRPr lang="it-IT"/>
        </a:p>
      </dgm:t>
    </dgm:pt>
    <dgm:pt modelId="{69B7B793-822D-41B5-9849-48AA6147B70D}">
      <dgm:prSet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endParaRPr lang="it-IT" sz="1400" dirty="0">
            <a:effectLst/>
            <a:latin typeface="Times New Roman"/>
            <a:ea typeface="Times New Roman"/>
          </a:endParaRPr>
        </a:p>
      </dgm:t>
    </dgm:pt>
    <dgm:pt modelId="{8D6F3590-5512-42CC-949E-267F2AA1BBD1}" type="parTrans" cxnId="{6BD291EF-54F4-4A3A-90A8-8135D6B2D25F}">
      <dgm:prSet/>
      <dgm:spPr/>
      <dgm:t>
        <a:bodyPr/>
        <a:lstStyle/>
        <a:p>
          <a:endParaRPr lang="it-IT"/>
        </a:p>
      </dgm:t>
    </dgm:pt>
    <dgm:pt modelId="{1CF9225B-E378-43EE-A1AF-5BF5589A6C78}" type="sibTrans" cxnId="{6BD291EF-54F4-4A3A-90A8-8135D6B2D25F}">
      <dgm:prSet/>
      <dgm:spPr/>
      <dgm:t>
        <a:bodyPr/>
        <a:lstStyle/>
        <a:p>
          <a:endParaRPr lang="it-IT"/>
        </a:p>
      </dgm:t>
    </dgm:pt>
    <dgm:pt modelId="{42A9FD59-5B5C-4764-B754-7F8FEB27D0A3}">
      <dgm:prSet custT="1"/>
      <dgm:spPr>
        <a:solidFill>
          <a:srgbClr val="4EECF0">
            <a:alpha val="50000"/>
          </a:srgbClr>
        </a:solidFill>
        <a:ln>
          <a:noFill/>
        </a:ln>
      </dgm:spPr>
      <dgm:t>
        <a:bodyPr/>
        <a:lstStyle/>
        <a:p>
          <a:r>
            <a:rPr lang="it-IT" sz="1400" dirty="0" smtClean="0"/>
            <a:t>Delibera 1245/2009 </a:t>
          </a:r>
          <a:endParaRPr lang="it-IT" sz="1400" dirty="0"/>
        </a:p>
      </dgm:t>
    </dgm:pt>
    <dgm:pt modelId="{71E0A533-85D9-4B6D-8395-5B8CDEEA1A9F}" type="parTrans" cxnId="{5521AE34-7DDB-48E1-9D9F-43B73AA93DC7}">
      <dgm:prSet/>
      <dgm:spPr/>
      <dgm:t>
        <a:bodyPr/>
        <a:lstStyle/>
        <a:p>
          <a:endParaRPr lang="it-IT"/>
        </a:p>
      </dgm:t>
    </dgm:pt>
    <dgm:pt modelId="{2C8D5C3C-613C-4FD4-BEC5-78ABD5AA24A2}" type="sibTrans" cxnId="{5521AE34-7DDB-48E1-9D9F-43B73AA93DC7}">
      <dgm:prSet/>
      <dgm:spPr/>
      <dgm:t>
        <a:bodyPr/>
        <a:lstStyle/>
        <a:p>
          <a:endParaRPr lang="it-IT"/>
        </a:p>
      </dgm:t>
    </dgm:pt>
    <dgm:pt modelId="{C378C0AA-F74C-41A2-887B-998FEB21BD47}" type="pres">
      <dgm:prSet presAssocID="{AB081EB7-65E9-4BBE-8252-8BB68AFB5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C57947D-3FAD-436D-89A7-FCD350535FBE}" type="pres">
      <dgm:prSet presAssocID="{F4565DCE-A9CA-412B-AA07-EFA686DA315D}" presName="composite" presStyleCnt="0"/>
      <dgm:spPr/>
    </dgm:pt>
    <dgm:pt modelId="{F0C2649D-35ED-449A-A1EC-C1D7AAABB68F}" type="pres">
      <dgm:prSet presAssocID="{F4565DCE-A9CA-412B-AA07-EFA686DA315D}" presName="parTx" presStyleLbl="alignNode1" presStyleIdx="0" presStyleCnt="3" custScaleX="107745" custScaleY="100000" custLinFactNeighborX="2402" custLinFactNeighborY="-4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21A64A-A6BB-4E8A-B5AE-8BE6F0D93444}" type="pres">
      <dgm:prSet presAssocID="{F4565DCE-A9CA-412B-AA07-EFA686DA315D}" presName="desTx" presStyleLbl="alignAccFollowNode1" presStyleIdx="0" presStyleCnt="3" custScaleX="109593" custLinFactNeighborX="1422" custLinFactNeighborY="-2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0885D0-61CE-4109-96A7-198B860F5000}" type="pres">
      <dgm:prSet presAssocID="{45DFA5C3-8355-47FB-AE80-7193CD708C11}" presName="space" presStyleCnt="0"/>
      <dgm:spPr/>
    </dgm:pt>
    <dgm:pt modelId="{57CBA186-BA5F-4CD2-93A9-656552EA4B62}" type="pres">
      <dgm:prSet presAssocID="{F638FCA0-CCD7-4294-94C5-0784EFC40366}" presName="composite" presStyleCnt="0"/>
      <dgm:spPr/>
    </dgm:pt>
    <dgm:pt modelId="{FF67D1DD-9640-41F7-8AD1-733D9C54E8C0}" type="pres">
      <dgm:prSet presAssocID="{F638FCA0-CCD7-4294-94C5-0784EFC40366}" presName="parTx" presStyleLbl="alignNode1" presStyleIdx="1" presStyleCnt="3" custScaleX="98478" custScaleY="100000" custLinFactNeighborX="-5550" custLinFactNeighborY="-7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819535-ADA8-4187-82A6-583EDB65967C}" type="pres">
      <dgm:prSet presAssocID="{F638FCA0-CCD7-4294-94C5-0784EFC40366}" presName="desTx" presStyleLbl="alignAccFollowNode1" presStyleIdx="1" presStyleCnt="3" custLinFactNeighborX="-6942" custLinFactNeighborY="-2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DE9818-FB23-4C65-98B6-978C3B46CD35}" type="pres">
      <dgm:prSet presAssocID="{2A574354-5D4B-476B-9AA0-FEAD6ED0B3D1}" presName="space" presStyleCnt="0"/>
      <dgm:spPr/>
    </dgm:pt>
    <dgm:pt modelId="{C69FED56-20D2-4145-A7E6-AA75D6277AB4}" type="pres">
      <dgm:prSet presAssocID="{70815C56-35AA-49ED-912A-937B9EBE17CB}" presName="composite" presStyleCnt="0"/>
      <dgm:spPr/>
    </dgm:pt>
    <dgm:pt modelId="{D6919DB3-5589-4C92-872E-2B37D6AF2388}" type="pres">
      <dgm:prSet presAssocID="{70815C56-35AA-49ED-912A-937B9EBE17CB}" presName="parTx" presStyleLbl="alignNode1" presStyleIdx="2" presStyleCnt="3" custScaleX="102182" custScaleY="100000" custLinFactNeighborX="-13695" custLinFactNeighborY="-7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609EE-7346-4AD6-970B-8E87917DDFE0}" type="pres">
      <dgm:prSet presAssocID="{70815C56-35AA-49ED-912A-937B9EBE17CB}" presName="desTx" presStyleLbl="alignAccFollowNode1" presStyleIdx="2" presStyleCnt="3" custScaleX="104547" custLinFactNeighborX="-12260" custLinFactNeighborY="-2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7A6ADD-72C3-4E8B-8C4E-6C15F8397D7C}" srcId="{70815C56-35AA-49ED-912A-937B9EBE17CB}" destId="{C13C8EB0-ADFD-4374-BF75-6B9097985381}" srcOrd="0" destOrd="0" parTransId="{7EE3E8C6-5B0F-4650-ABA0-87ADD7CD66A3}" sibTransId="{E5572187-B3FE-423F-B2F2-746077507F13}"/>
    <dgm:cxn modelId="{587BF1D3-A07F-4ED5-BEDA-F47A26CDB120}" type="presOf" srcId="{AB081EB7-65E9-4BBE-8252-8BB68AFB5706}" destId="{C378C0AA-F74C-41A2-887B-998FEB21BD47}" srcOrd="0" destOrd="0" presId="urn:microsoft.com/office/officeart/2005/8/layout/hList1"/>
    <dgm:cxn modelId="{6A754583-3172-4CF6-9290-B4941B4D9140}" type="presOf" srcId="{B9587950-8F44-4E1E-9B16-B73D61056FF4}" destId="{5A21A64A-A6BB-4E8A-B5AE-8BE6F0D93444}" srcOrd="0" destOrd="1" presId="urn:microsoft.com/office/officeart/2005/8/layout/hList1"/>
    <dgm:cxn modelId="{99B211D9-1EE7-469D-B4C1-5D53F8A2807A}" type="presOf" srcId="{67B3F3BF-2542-4D4B-BF44-9B68D76A45A6}" destId="{5A21A64A-A6BB-4E8A-B5AE-8BE6F0D93444}" srcOrd="0" destOrd="2" presId="urn:microsoft.com/office/officeart/2005/8/layout/hList1"/>
    <dgm:cxn modelId="{0066A8D1-4324-47A6-BF30-F3DD38F55136}" type="presOf" srcId="{F4565DCE-A9CA-412B-AA07-EFA686DA315D}" destId="{F0C2649D-35ED-449A-A1EC-C1D7AAABB68F}" srcOrd="0" destOrd="0" presId="urn:microsoft.com/office/officeart/2005/8/layout/hList1"/>
    <dgm:cxn modelId="{8C76276D-791B-4D1F-84DF-4698D482F080}" type="presOf" srcId="{43043EC4-6213-4073-9620-D4072605F9BE}" destId="{5A21A64A-A6BB-4E8A-B5AE-8BE6F0D93444}" srcOrd="0" destOrd="0" presId="urn:microsoft.com/office/officeart/2005/8/layout/hList1"/>
    <dgm:cxn modelId="{D671D2AF-37E3-48E6-AC95-F9D5E01643BC}" srcId="{70815C56-35AA-49ED-912A-937B9EBE17CB}" destId="{441E4F49-85FB-4A09-B4E5-5D7810233897}" srcOrd="1" destOrd="0" parTransId="{532ADBF2-66BD-43F6-8611-1550A0EED367}" sibTransId="{0C4BF27C-F20F-4204-A3F7-659257BA180C}"/>
    <dgm:cxn modelId="{895D2A71-B57C-4781-9FBD-6D9022D42F09}" srcId="{F4565DCE-A9CA-412B-AA07-EFA686DA315D}" destId="{67B3F3BF-2542-4D4B-BF44-9B68D76A45A6}" srcOrd="2" destOrd="0" parTransId="{75005B3D-EC58-48DA-9480-6F1B627BFC36}" sibTransId="{A9D37E68-C029-484C-B2F5-A2BC6407DC86}"/>
    <dgm:cxn modelId="{7D1E7785-3AA1-480A-937D-1B0B0B625E74}" type="presOf" srcId="{C13C8EB0-ADFD-4374-BF75-6B9097985381}" destId="{560609EE-7346-4AD6-970B-8E87917DDFE0}" srcOrd="0" destOrd="0" presId="urn:microsoft.com/office/officeart/2005/8/layout/hList1"/>
    <dgm:cxn modelId="{5521AE34-7DDB-48E1-9D9F-43B73AA93DC7}" srcId="{F4565DCE-A9CA-412B-AA07-EFA686DA315D}" destId="{42A9FD59-5B5C-4764-B754-7F8FEB27D0A3}" srcOrd="3" destOrd="0" parTransId="{71E0A533-85D9-4B6D-8395-5B8CDEEA1A9F}" sibTransId="{2C8D5C3C-613C-4FD4-BEC5-78ABD5AA24A2}"/>
    <dgm:cxn modelId="{12285879-768A-42AA-8575-EB5DE9C97CE5}" type="presOf" srcId="{69B7B793-822D-41B5-9849-48AA6147B70D}" destId="{560609EE-7346-4AD6-970B-8E87917DDFE0}" srcOrd="0" destOrd="3" presId="urn:microsoft.com/office/officeart/2005/8/layout/hList1"/>
    <dgm:cxn modelId="{E07491A5-516A-4973-A61F-62EC10723AE7}" srcId="{AB081EB7-65E9-4BBE-8252-8BB68AFB5706}" destId="{F4565DCE-A9CA-412B-AA07-EFA686DA315D}" srcOrd="0" destOrd="0" parTransId="{C5EB6CD5-AF09-4E08-B19C-420E4C4DFC4B}" sibTransId="{45DFA5C3-8355-47FB-AE80-7193CD708C11}"/>
    <dgm:cxn modelId="{2A7B7845-EBA2-4025-B329-40F556DFFA6E}" srcId="{F638FCA0-CCD7-4294-94C5-0784EFC40366}" destId="{C884206E-9CC9-44A2-A2E3-483C0A93DA95}" srcOrd="0" destOrd="0" parTransId="{0070190A-7A18-4B1E-9871-B4BDB8B816ED}" sibTransId="{43A480B9-192F-479D-B152-550E0871B76C}"/>
    <dgm:cxn modelId="{8E6C6B1A-78BD-44DD-B88D-0B3E12404466}" type="presOf" srcId="{F638FCA0-CCD7-4294-94C5-0784EFC40366}" destId="{FF67D1DD-9640-41F7-8AD1-733D9C54E8C0}" srcOrd="0" destOrd="0" presId="urn:microsoft.com/office/officeart/2005/8/layout/hList1"/>
    <dgm:cxn modelId="{5327F0FF-86AA-4D84-82A2-F3BB165045E2}" srcId="{F638FCA0-CCD7-4294-94C5-0784EFC40366}" destId="{2AB85311-E912-4DF8-A644-A68CFE0FE7D7}" srcOrd="1" destOrd="0" parTransId="{9B651668-C22F-4E73-9EE6-23D0AC107CFA}" sibTransId="{6A1BBA46-1FE0-474F-93B8-226CF717E56E}"/>
    <dgm:cxn modelId="{8754183F-EF70-400E-AE76-90DFC2AF5EC9}" srcId="{F638FCA0-CCD7-4294-94C5-0784EFC40366}" destId="{6E7F8B55-CF3F-4E2E-977A-B59A028AD388}" srcOrd="2" destOrd="0" parTransId="{987520DE-DFC6-4B78-93DC-D3F5E7D706C8}" sibTransId="{4DDE34CB-C89C-4F6D-A799-F14CBD3A3DED}"/>
    <dgm:cxn modelId="{55E85C18-704E-415B-A6DB-C290560AF0A3}" type="presOf" srcId="{55AA005B-3EEB-4C52-996B-65AED30635FA}" destId="{560609EE-7346-4AD6-970B-8E87917DDFE0}" srcOrd="0" destOrd="2" presId="urn:microsoft.com/office/officeart/2005/8/layout/hList1"/>
    <dgm:cxn modelId="{6BD291EF-54F4-4A3A-90A8-8135D6B2D25F}" srcId="{70815C56-35AA-49ED-912A-937B9EBE17CB}" destId="{69B7B793-822D-41B5-9849-48AA6147B70D}" srcOrd="3" destOrd="0" parTransId="{8D6F3590-5512-42CC-949E-267F2AA1BBD1}" sibTransId="{1CF9225B-E378-43EE-A1AF-5BF5589A6C78}"/>
    <dgm:cxn modelId="{EA372944-E1A0-4A1C-81A1-C8D5956241E4}" type="presOf" srcId="{C884206E-9CC9-44A2-A2E3-483C0A93DA95}" destId="{1A819535-ADA8-4187-82A6-583EDB65967C}" srcOrd="0" destOrd="0" presId="urn:microsoft.com/office/officeart/2005/8/layout/hList1"/>
    <dgm:cxn modelId="{B90FD308-D910-41B6-B865-6CC03D98C6EF}" type="presOf" srcId="{77423B15-A75D-456E-8892-3AE04304B4E2}" destId="{560609EE-7346-4AD6-970B-8E87917DDFE0}" srcOrd="0" destOrd="4" presId="urn:microsoft.com/office/officeart/2005/8/layout/hList1"/>
    <dgm:cxn modelId="{E8B2715F-42F3-43D3-9441-51BC5DA7332E}" type="presOf" srcId="{42A9FD59-5B5C-4764-B754-7F8FEB27D0A3}" destId="{5A21A64A-A6BB-4E8A-B5AE-8BE6F0D93444}" srcOrd="0" destOrd="3" presId="urn:microsoft.com/office/officeart/2005/8/layout/hList1"/>
    <dgm:cxn modelId="{26FEA81B-1CC6-474B-96FD-574F1621AD6A}" srcId="{F4565DCE-A9CA-412B-AA07-EFA686DA315D}" destId="{43043EC4-6213-4073-9620-D4072605F9BE}" srcOrd="0" destOrd="0" parTransId="{DDDD7CB7-9B2D-4533-AD2C-0E9B7E00FD06}" sibTransId="{3C797026-7C9E-494A-BB29-BDD0DBA693F9}"/>
    <dgm:cxn modelId="{042830A5-8880-4BD8-AF85-C25427640FC9}" type="presOf" srcId="{70815C56-35AA-49ED-912A-937B9EBE17CB}" destId="{D6919DB3-5589-4C92-872E-2B37D6AF2388}" srcOrd="0" destOrd="0" presId="urn:microsoft.com/office/officeart/2005/8/layout/hList1"/>
    <dgm:cxn modelId="{8AA6B5F3-7629-410B-BEC1-31BCB4F8349D}" type="presOf" srcId="{6E7F8B55-CF3F-4E2E-977A-B59A028AD388}" destId="{1A819535-ADA8-4187-82A6-583EDB65967C}" srcOrd="0" destOrd="2" presId="urn:microsoft.com/office/officeart/2005/8/layout/hList1"/>
    <dgm:cxn modelId="{4C010BF3-EA5E-4D57-A72A-030ADFB3CFE6}" srcId="{AB081EB7-65E9-4BBE-8252-8BB68AFB5706}" destId="{F638FCA0-CCD7-4294-94C5-0784EFC40366}" srcOrd="1" destOrd="0" parTransId="{19348A98-9CEF-42D1-82F1-2E0636FCCA00}" sibTransId="{2A574354-5D4B-476B-9AA0-FEAD6ED0B3D1}"/>
    <dgm:cxn modelId="{DFA66CE2-F976-4C70-91C0-984211828396}" srcId="{F4565DCE-A9CA-412B-AA07-EFA686DA315D}" destId="{B9587950-8F44-4E1E-9B16-B73D61056FF4}" srcOrd="1" destOrd="0" parTransId="{6629448E-2C41-4565-8D3E-2643C6941146}" sibTransId="{972B26B2-F88E-4C0B-B169-D5A7E1F58C15}"/>
    <dgm:cxn modelId="{DCC38856-FB5A-4984-B456-B5E468251081}" srcId="{70815C56-35AA-49ED-912A-937B9EBE17CB}" destId="{55AA005B-3EEB-4C52-996B-65AED30635FA}" srcOrd="2" destOrd="0" parTransId="{83B5D9EF-3A59-4531-9D61-94B18510E5F2}" sibTransId="{9F06FF9F-5418-431A-B0E0-C3B095988D1F}"/>
    <dgm:cxn modelId="{0341650B-4862-45D3-AE6A-2791952508DC}" srcId="{70815C56-35AA-49ED-912A-937B9EBE17CB}" destId="{77423B15-A75D-456E-8892-3AE04304B4E2}" srcOrd="4" destOrd="0" parTransId="{25FC87A6-B630-4D1A-9E47-0116D9AC7BE7}" sibTransId="{5C826003-DB5C-4F54-9FF1-FD4E58D6FC14}"/>
    <dgm:cxn modelId="{44C2B1E6-B83F-458C-BBAE-3C0688CEC15E}" type="presOf" srcId="{441E4F49-85FB-4A09-B4E5-5D7810233897}" destId="{560609EE-7346-4AD6-970B-8E87917DDFE0}" srcOrd="0" destOrd="1" presId="urn:microsoft.com/office/officeart/2005/8/layout/hList1"/>
    <dgm:cxn modelId="{EFF97EF9-7A49-41E4-B82F-7395DAEA70ED}" srcId="{AB081EB7-65E9-4BBE-8252-8BB68AFB5706}" destId="{70815C56-35AA-49ED-912A-937B9EBE17CB}" srcOrd="2" destOrd="0" parTransId="{BF769601-489C-4290-850C-4743FC7AC9F2}" sibTransId="{D25CA378-2B29-491C-A6F4-70E488367B06}"/>
    <dgm:cxn modelId="{E093BB99-FB36-4BD5-97CE-C2A3788B73CA}" type="presOf" srcId="{2AB85311-E912-4DF8-A644-A68CFE0FE7D7}" destId="{1A819535-ADA8-4187-82A6-583EDB65967C}" srcOrd="0" destOrd="1" presId="urn:microsoft.com/office/officeart/2005/8/layout/hList1"/>
    <dgm:cxn modelId="{4AADE155-64F8-4CE2-A7E0-AD16F6ADB939}" type="presParOf" srcId="{C378C0AA-F74C-41A2-887B-998FEB21BD47}" destId="{CC57947D-3FAD-436D-89A7-FCD350535FBE}" srcOrd="0" destOrd="0" presId="urn:microsoft.com/office/officeart/2005/8/layout/hList1"/>
    <dgm:cxn modelId="{948FEA20-B450-4940-9B66-F6D27790E6D4}" type="presParOf" srcId="{CC57947D-3FAD-436D-89A7-FCD350535FBE}" destId="{F0C2649D-35ED-449A-A1EC-C1D7AAABB68F}" srcOrd="0" destOrd="0" presId="urn:microsoft.com/office/officeart/2005/8/layout/hList1"/>
    <dgm:cxn modelId="{2A79C6E3-C0D1-49C7-A3BC-054C737A8DAC}" type="presParOf" srcId="{CC57947D-3FAD-436D-89A7-FCD350535FBE}" destId="{5A21A64A-A6BB-4E8A-B5AE-8BE6F0D93444}" srcOrd="1" destOrd="0" presId="urn:microsoft.com/office/officeart/2005/8/layout/hList1"/>
    <dgm:cxn modelId="{B78C2863-5421-43BA-B8B8-E1435EDC48A3}" type="presParOf" srcId="{C378C0AA-F74C-41A2-887B-998FEB21BD47}" destId="{E60885D0-61CE-4109-96A7-198B860F5000}" srcOrd="1" destOrd="0" presId="urn:microsoft.com/office/officeart/2005/8/layout/hList1"/>
    <dgm:cxn modelId="{43699F9F-1A0A-4A1E-9DF7-96A3410B86B6}" type="presParOf" srcId="{C378C0AA-F74C-41A2-887B-998FEB21BD47}" destId="{57CBA186-BA5F-4CD2-93A9-656552EA4B62}" srcOrd="2" destOrd="0" presId="urn:microsoft.com/office/officeart/2005/8/layout/hList1"/>
    <dgm:cxn modelId="{6E9DDF25-1FE4-4F35-BA8B-A6886C392785}" type="presParOf" srcId="{57CBA186-BA5F-4CD2-93A9-656552EA4B62}" destId="{FF67D1DD-9640-41F7-8AD1-733D9C54E8C0}" srcOrd="0" destOrd="0" presId="urn:microsoft.com/office/officeart/2005/8/layout/hList1"/>
    <dgm:cxn modelId="{11B6DA33-5D1A-4C12-8A0C-BD29FA4E00AC}" type="presParOf" srcId="{57CBA186-BA5F-4CD2-93A9-656552EA4B62}" destId="{1A819535-ADA8-4187-82A6-583EDB65967C}" srcOrd="1" destOrd="0" presId="urn:microsoft.com/office/officeart/2005/8/layout/hList1"/>
    <dgm:cxn modelId="{853EB04C-3E22-4DE4-A307-8D11817DEF86}" type="presParOf" srcId="{C378C0AA-F74C-41A2-887B-998FEB21BD47}" destId="{DBDE9818-FB23-4C65-98B6-978C3B46CD35}" srcOrd="3" destOrd="0" presId="urn:microsoft.com/office/officeart/2005/8/layout/hList1"/>
    <dgm:cxn modelId="{CC059084-6E89-45C1-AF88-D6EBBB9F8D39}" type="presParOf" srcId="{C378C0AA-F74C-41A2-887B-998FEB21BD47}" destId="{C69FED56-20D2-4145-A7E6-AA75D6277AB4}" srcOrd="4" destOrd="0" presId="urn:microsoft.com/office/officeart/2005/8/layout/hList1"/>
    <dgm:cxn modelId="{B3125B27-7093-488B-B8F0-5C8AD837BC99}" type="presParOf" srcId="{C69FED56-20D2-4145-A7E6-AA75D6277AB4}" destId="{D6919DB3-5589-4C92-872E-2B37D6AF2388}" srcOrd="0" destOrd="0" presId="urn:microsoft.com/office/officeart/2005/8/layout/hList1"/>
    <dgm:cxn modelId="{A2FD8FB2-FDE0-4E45-AC80-B1A6A95132AE}" type="presParOf" srcId="{C69FED56-20D2-4145-A7E6-AA75D6277AB4}" destId="{560609EE-7346-4AD6-970B-8E87917DDF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570DF1-EC33-404E-8432-53EF5BCC3EAE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C0B9AE-60DC-49EC-A6BA-3B5A918F0D8D}">
      <dgm:prSet phldrT="[Testo]" custT="1"/>
      <dgm:spPr>
        <a:xfrm>
          <a:off x="4453233" y="2291"/>
          <a:ext cx="1574775" cy="1331959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POLITICA AMBIENTALE</a:t>
          </a:r>
        </a:p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Giugno 2012</a:t>
          </a:r>
        </a:p>
      </dgm:t>
    </dgm:pt>
    <dgm:pt modelId="{16FCC450-9807-422E-8AD3-B073F98E331C}" type="parTrans" cxnId="{06DCC422-66DD-4C20-9F0C-9599A7B87AF6}">
      <dgm:prSet/>
      <dgm:spPr/>
      <dgm:t>
        <a:bodyPr/>
        <a:lstStyle/>
        <a:p>
          <a:endParaRPr lang="it-IT"/>
        </a:p>
      </dgm:t>
    </dgm:pt>
    <dgm:pt modelId="{AAD6D863-3E71-402C-83DC-385812158666}" type="sibTrans" cxnId="{06DCC422-66DD-4C20-9F0C-9599A7B87AF6}">
      <dgm:prSet/>
      <dgm:spPr>
        <a:xfrm>
          <a:off x="2788772" y="620320"/>
          <a:ext cx="4903697" cy="4903697"/>
        </a:xfrm>
        <a:gradFill flip="none" rotWithShape="1">
          <a:gsLst>
            <a:gs pos="0">
              <a:srgbClr val="43BDBA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it-IT"/>
        </a:p>
      </dgm:t>
    </dgm:pt>
    <dgm:pt modelId="{12404B23-F4E2-495E-A68C-15E2F5A7106C}">
      <dgm:prSet phldrT="[Testo]" custT="1"/>
      <dgm:spPr>
        <a:xfrm>
          <a:off x="5395223" y="4572026"/>
          <a:ext cx="1776820" cy="1331959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RELAZIONE GESTIONALE ANNUALE "RGA"</a:t>
          </a:r>
        </a:p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 corso</a:t>
          </a:r>
        </a:p>
      </dgm:t>
    </dgm:pt>
    <dgm:pt modelId="{1E6DF156-760E-4017-9BF7-658545D5A8D1}" type="parTrans" cxnId="{F2DAD5BE-3FBE-4C61-8613-860F0CC0601D}">
      <dgm:prSet/>
      <dgm:spPr/>
      <dgm:t>
        <a:bodyPr/>
        <a:lstStyle/>
        <a:p>
          <a:endParaRPr lang="it-IT"/>
        </a:p>
      </dgm:t>
    </dgm:pt>
    <dgm:pt modelId="{6053607F-C6A5-4B17-9584-DA509A29F842}" type="sibTrans" cxnId="{F2DAD5BE-3FBE-4C61-8613-860F0CC0601D}">
      <dgm:prSet/>
      <dgm:spPr>
        <a:xfrm>
          <a:off x="2622962" y="708304"/>
          <a:ext cx="4903697" cy="4903697"/>
        </a:xfr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it-IT"/>
        </a:p>
      </dgm:t>
    </dgm:pt>
    <dgm:pt modelId="{A6DB822D-DF83-4163-AE5A-2C987B4168AD}">
      <dgm:prSet phldrT="[Testo]" custT="1"/>
      <dgm:spPr>
        <a:xfrm>
          <a:off x="2035845" y="2941106"/>
          <a:ext cx="1648352" cy="1331959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DISCIPLINARE DI AREA</a:t>
          </a:r>
        </a:p>
      </dgm:t>
    </dgm:pt>
    <dgm:pt modelId="{324FB4D6-B23F-4542-918A-44F0ABE6DF19}" type="parTrans" cxnId="{CFF0C3D9-D27D-4396-949C-45DB3512D344}">
      <dgm:prSet/>
      <dgm:spPr/>
      <dgm:t>
        <a:bodyPr/>
        <a:lstStyle/>
        <a:p>
          <a:endParaRPr lang="it-IT"/>
        </a:p>
      </dgm:t>
    </dgm:pt>
    <dgm:pt modelId="{D33056C4-A8C1-415A-9CAE-E9EBF1E11407}" type="sibTrans" cxnId="{CFF0C3D9-D27D-4396-949C-45DB3512D344}">
      <dgm:prSet/>
      <dgm:spPr>
        <a:xfrm>
          <a:off x="2450452" y="656092"/>
          <a:ext cx="5522151" cy="4903697"/>
        </a:xfr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it-IT"/>
        </a:p>
      </dgm:t>
    </dgm:pt>
    <dgm:pt modelId="{7950C432-767A-4914-8A8C-032312D90BFE}">
      <dgm:prSet phldrT="[Testo]" custT="1"/>
      <dgm:spPr>
        <a:xfrm>
          <a:off x="2468745" y="907383"/>
          <a:ext cx="1784865" cy="1331959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ANALISI AMBIENTALE</a:t>
          </a:r>
        </a:p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Aprile 2012</a:t>
          </a:r>
        </a:p>
      </dgm:t>
    </dgm:pt>
    <dgm:pt modelId="{3B3C6101-BA3F-4D96-8EFA-94CD9E3E28E0}" type="parTrans" cxnId="{E161DD46-912A-4514-BE6F-4709C0B1E86C}">
      <dgm:prSet/>
      <dgm:spPr/>
      <dgm:t>
        <a:bodyPr/>
        <a:lstStyle/>
        <a:p>
          <a:endParaRPr lang="it-IT"/>
        </a:p>
      </dgm:t>
    </dgm:pt>
    <dgm:pt modelId="{EB905C2C-BBDC-4FBC-87D7-65426114A613}" type="sibTrans" cxnId="{E161DD46-912A-4514-BE6F-4709C0B1E86C}">
      <dgm:prSet/>
      <dgm:spPr>
        <a:xfrm>
          <a:off x="2310417" y="329776"/>
          <a:ext cx="5860408" cy="5484785"/>
        </a:xfr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it-IT"/>
        </a:p>
      </dgm:t>
    </dgm:pt>
    <dgm:pt modelId="{EAD0E1E3-AB50-4FCF-88C2-55D8742C36D5}">
      <dgm:prSet phldrT="[Testo]"/>
      <dgm:spPr/>
      <dgm:t>
        <a:bodyPr/>
        <a:lstStyle/>
        <a:p>
          <a:endParaRPr lang="it-IT"/>
        </a:p>
      </dgm:t>
    </dgm:pt>
    <dgm:pt modelId="{E258457D-36D4-40B7-B9FE-49D47E20CFAE}" type="parTrans" cxnId="{6F61FE2A-8806-49B9-8F92-CABB93A1610B}">
      <dgm:prSet/>
      <dgm:spPr/>
      <dgm:t>
        <a:bodyPr/>
        <a:lstStyle/>
        <a:p>
          <a:endParaRPr lang="it-IT"/>
        </a:p>
      </dgm:t>
    </dgm:pt>
    <dgm:pt modelId="{B43C2FF6-2B73-4D1E-854E-3DA59E4548B1}" type="sibTrans" cxnId="{6F61FE2A-8806-49B9-8F92-CABB93A1610B}">
      <dgm:prSet/>
      <dgm:spPr/>
      <dgm:t>
        <a:bodyPr/>
        <a:lstStyle/>
        <a:p>
          <a:endParaRPr lang="it-IT"/>
        </a:p>
      </dgm:t>
    </dgm:pt>
    <dgm:pt modelId="{8363D52A-7F00-4246-9F63-814ED4EED8D7}">
      <dgm:prSet phldrT="[Testo]" custT="1"/>
      <dgm:spPr>
        <a:xfrm>
          <a:off x="6264047" y="907383"/>
          <a:ext cx="1712033" cy="1331959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it-IT" sz="13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PROGRAMMA DI MIGLIORAMENTO AMBIENTALE</a:t>
          </a:r>
        </a:p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Novembre 2012</a:t>
          </a:r>
        </a:p>
      </dgm:t>
    </dgm:pt>
    <dgm:pt modelId="{1D57755A-086B-4A43-8D01-93D61B7A4BE2}" type="parTrans" cxnId="{0DCD7EED-8FB3-49D3-A1AD-2CC617C3506C}">
      <dgm:prSet/>
      <dgm:spPr/>
      <dgm:t>
        <a:bodyPr/>
        <a:lstStyle/>
        <a:p>
          <a:endParaRPr lang="it-IT"/>
        </a:p>
      </dgm:t>
    </dgm:pt>
    <dgm:pt modelId="{0E73C8FD-BDE8-4EA9-915D-9298BFCDB865}" type="sibTrans" cxnId="{0DCD7EED-8FB3-49D3-A1AD-2CC617C3506C}">
      <dgm:prSet/>
      <dgm:spPr>
        <a:xfrm>
          <a:off x="2788772" y="620320"/>
          <a:ext cx="4903697" cy="4903697"/>
        </a:xfr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it-IT"/>
        </a:p>
      </dgm:t>
    </dgm:pt>
    <dgm:pt modelId="{77CD0763-B6C5-4FA8-B49D-22BBA565E13C}">
      <dgm:prSet phldrT="[Testo]" custT="1"/>
      <dgm:spPr>
        <a:xfrm>
          <a:off x="6737455" y="2941106"/>
          <a:ext cx="1693585" cy="1331959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SISTEMA MONITORAGGIO AMBIENTALE</a:t>
          </a:r>
        </a:p>
        <a:p>
          <a:r>
            <a:rPr lang="it-IT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Febbraio del 2014</a:t>
          </a:r>
        </a:p>
      </dgm:t>
    </dgm:pt>
    <dgm:pt modelId="{9C2DBDFA-DAC9-4795-B819-DBB62948097C}" type="parTrans" cxnId="{BDC3885A-4BE2-4D0E-97C4-9D24E2B2EF90}">
      <dgm:prSet/>
      <dgm:spPr/>
      <dgm:t>
        <a:bodyPr/>
        <a:lstStyle/>
        <a:p>
          <a:endParaRPr lang="it-IT"/>
        </a:p>
      </dgm:t>
    </dgm:pt>
    <dgm:pt modelId="{B976A553-10AA-454C-A0B1-1AC1785A249B}" type="sibTrans" cxnId="{BDC3885A-4BE2-4D0E-97C4-9D24E2B2EF90}">
      <dgm:prSet/>
      <dgm:spPr>
        <a:xfrm>
          <a:off x="2788772" y="620320"/>
          <a:ext cx="4903697" cy="4903697"/>
        </a:xfrm>
        <a:gradFill flip="none" rotWithShape="1">
          <a:gsLst>
            <a:gs pos="0">
              <a:srgbClr val="43BDBA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it-IT"/>
        </a:p>
      </dgm:t>
    </dgm:pt>
    <dgm:pt modelId="{82446F6D-9B80-4D8C-B4A1-B42DC9B8803A}">
      <dgm:prSet phldrT="[Testo]"/>
      <dgm:spPr>
        <a:xfrm>
          <a:off x="4319991" y="1982256"/>
          <a:ext cx="1902798" cy="1902798"/>
        </a:xfr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it-IT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C8D6ECD-5CFD-481C-8999-E84E840EFCE4}" type="sibTrans" cxnId="{9C16DC6D-C9CB-456E-B7B7-EB55A4417685}">
      <dgm:prSet/>
      <dgm:spPr/>
      <dgm:t>
        <a:bodyPr/>
        <a:lstStyle/>
        <a:p>
          <a:endParaRPr lang="it-IT"/>
        </a:p>
      </dgm:t>
    </dgm:pt>
    <dgm:pt modelId="{A04E2D89-38A6-4246-A5FB-701CD1BF4C9E}" type="parTrans" cxnId="{9C16DC6D-C9CB-456E-B7B7-EB55A4417685}">
      <dgm:prSet/>
      <dgm:spPr/>
      <dgm:t>
        <a:bodyPr/>
        <a:lstStyle/>
        <a:p>
          <a:endParaRPr lang="it-IT"/>
        </a:p>
      </dgm:t>
    </dgm:pt>
    <dgm:pt modelId="{3C4C0B0E-A842-4E05-A553-6643DF04D5CD}" type="pres">
      <dgm:prSet presAssocID="{11570DF1-EC33-404E-8432-53EF5BCC3E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429896-4248-4478-85D8-350BF5DB81C7}" type="pres">
      <dgm:prSet presAssocID="{82446F6D-9B80-4D8C-B4A1-B42DC9B8803A}" presName="centerShape" presStyleLbl="node0" presStyleIdx="0" presStyleCnt="1" custScaleX="106542" custScaleY="77018" custLinFactNeighborX="235" custLinFactNeighborY="208"/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E0E332F9-AC40-4691-B5CA-129490D8EF09}" type="pres">
      <dgm:prSet presAssocID="{92C0B9AE-60DC-49EC-A6BA-3B5A918F0D8D}" presName="node" presStyleLbl="node1" presStyleIdx="0" presStyleCnt="6" custScaleX="144289" custScaleY="9099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522B2D22-F1BD-49B0-B0DE-213126D0FC6F}" type="pres">
      <dgm:prSet presAssocID="{92C0B9AE-60DC-49EC-A6BA-3B5A918F0D8D}" presName="dummy" presStyleCnt="0"/>
      <dgm:spPr/>
      <dgm:t>
        <a:bodyPr/>
        <a:lstStyle/>
        <a:p>
          <a:endParaRPr lang="it-IT"/>
        </a:p>
      </dgm:t>
    </dgm:pt>
    <dgm:pt modelId="{503AAE15-E5F9-49C2-A24F-485D7AB2CF18}" type="pres">
      <dgm:prSet presAssocID="{AAD6D863-3E71-402C-83DC-385812158666}" presName="sibTrans" presStyleLbl="sibTrans2D1" presStyleIdx="0" presStyleCnt="6"/>
      <dgm:spPr>
        <a:prstGeom prst="blockArc">
          <a:avLst>
            <a:gd name="adj1" fmla="val 16200000"/>
            <a:gd name="adj2" fmla="val 19285714"/>
            <a:gd name="adj3" fmla="val 3911"/>
          </a:avLst>
        </a:prstGeom>
      </dgm:spPr>
      <dgm:t>
        <a:bodyPr/>
        <a:lstStyle/>
        <a:p>
          <a:endParaRPr lang="it-IT"/>
        </a:p>
      </dgm:t>
    </dgm:pt>
    <dgm:pt modelId="{29BB7687-A3CA-4693-99E2-C9BE275A3BA4}" type="pres">
      <dgm:prSet presAssocID="{8363D52A-7F00-4246-9F63-814ED4EED8D7}" presName="node" presStyleLbl="node1" presStyleIdx="1" presStyleCnt="6" custScaleX="155631" custScaleY="106847" custRadScaleRad="105565" custRadScaleInc="3252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32297390-8C48-46F5-94DC-AC633BA986C4}" type="pres">
      <dgm:prSet presAssocID="{8363D52A-7F00-4246-9F63-814ED4EED8D7}" presName="dummy" presStyleCnt="0"/>
      <dgm:spPr/>
      <dgm:t>
        <a:bodyPr/>
        <a:lstStyle/>
        <a:p>
          <a:endParaRPr lang="it-IT"/>
        </a:p>
      </dgm:t>
    </dgm:pt>
    <dgm:pt modelId="{FC4CFF0A-2A0F-4401-B549-E20E946BC186}" type="pres">
      <dgm:prSet presAssocID="{0E73C8FD-BDE8-4EA9-915D-9298BFCDB865}" presName="sibTrans" presStyleLbl="sibTrans2D1" presStyleIdx="1" presStyleCnt="6" custLinFactNeighborX="566" custLinFactNeighborY="1312"/>
      <dgm:spPr>
        <a:prstGeom prst="blockArc">
          <a:avLst>
            <a:gd name="adj1" fmla="val 19285714"/>
            <a:gd name="adj2" fmla="val 771429"/>
            <a:gd name="adj3" fmla="val 3911"/>
          </a:avLst>
        </a:prstGeom>
      </dgm:spPr>
      <dgm:t>
        <a:bodyPr/>
        <a:lstStyle/>
        <a:p>
          <a:endParaRPr lang="it-IT"/>
        </a:p>
      </dgm:t>
    </dgm:pt>
    <dgm:pt modelId="{30FA1CB8-AB3F-4A4A-84C2-65E87A436D2C}" type="pres">
      <dgm:prSet presAssocID="{77CD0763-B6C5-4FA8-B49D-22BBA565E13C}" presName="node" presStyleLbl="node1" presStyleIdx="2" presStyleCnt="6" custScaleX="145054" custRadScaleRad="111341" custRadScaleInc="-639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B4FBC21C-5ABC-459C-8224-08FBAB049D28}" type="pres">
      <dgm:prSet presAssocID="{77CD0763-B6C5-4FA8-B49D-22BBA565E13C}" presName="dummy" presStyleCnt="0"/>
      <dgm:spPr/>
      <dgm:t>
        <a:bodyPr/>
        <a:lstStyle/>
        <a:p>
          <a:endParaRPr lang="it-IT"/>
        </a:p>
      </dgm:t>
    </dgm:pt>
    <dgm:pt modelId="{66143F27-7F0D-45A8-9570-5F421128A849}" type="pres">
      <dgm:prSet presAssocID="{B976A553-10AA-454C-A0B1-1AC1785A249B}" presName="sibTrans" presStyleLbl="sibTrans2D1" presStyleIdx="2" presStyleCnt="6" custAng="647737" custScaleX="99916" custLinFactNeighborX="-1770" custLinFactNeighborY="4445"/>
      <dgm:spPr>
        <a:prstGeom prst="blockArc">
          <a:avLst>
            <a:gd name="adj1" fmla="val 771429"/>
            <a:gd name="adj2" fmla="val 3857143"/>
            <a:gd name="adj3" fmla="val 3911"/>
          </a:avLst>
        </a:prstGeom>
      </dgm:spPr>
      <dgm:t>
        <a:bodyPr/>
        <a:lstStyle/>
        <a:p>
          <a:endParaRPr lang="it-IT"/>
        </a:p>
      </dgm:t>
    </dgm:pt>
    <dgm:pt modelId="{50198EA7-80A9-4015-896C-532E39FAE13E}" type="pres">
      <dgm:prSet presAssocID="{12404B23-F4E2-495E-A68C-15E2F5A7106C}" presName="node" presStyleLbl="node1" presStyleIdx="3" presStyleCnt="6" custScaleX="133399" custRadScaleRad="107837" custRadScaleInc="12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62F28B22-8F02-4A66-BF51-420D55F43C63}" type="pres">
      <dgm:prSet presAssocID="{12404B23-F4E2-495E-A68C-15E2F5A7106C}" presName="dummy" presStyleCnt="0"/>
      <dgm:spPr/>
      <dgm:t>
        <a:bodyPr/>
        <a:lstStyle/>
        <a:p>
          <a:endParaRPr lang="it-IT"/>
        </a:p>
      </dgm:t>
    </dgm:pt>
    <dgm:pt modelId="{A05E74AB-4D53-42A0-84E8-4C7E5F04DF26}" type="pres">
      <dgm:prSet presAssocID="{6053607F-C6A5-4B17-9584-DA509A29F842}" presName="sibTrans" presStyleLbl="sibTrans2D1" presStyleIdx="3" presStyleCnt="6" custScaleX="64649" custLinFactNeighborX="-842" custLinFactNeighborY="10121"/>
      <dgm:spPr>
        <a:prstGeom prst="blockArc">
          <a:avLst>
            <a:gd name="adj1" fmla="val 3588639"/>
            <a:gd name="adj2" fmla="val 7231261"/>
            <a:gd name="adj3" fmla="val 3911"/>
          </a:avLst>
        </a:prstGeom>
      </dgm:spPr>
      <dgm:t>
        <a:bodyPr/>
        <a:lstStyle/>
        <a:p>
          <a:endParaRPr lang="it-IT"/>
        </a:p>
      </dgm:t>
    </dgm:pt>
    <dgm:pt modelId="{70E2A0FD-5B2F-440D-88E1-03BCC8DB657A}" type="pres">
      <dgm:prSet presAssocID="{A6DB822D-DF83-4163-AE5A-2C987B4168AD}" presName="node" presStyleLbl="node1" presStyleIdx="4" presStyleCnt="6" custScaleX="129080" custScaleY="98997" custRadScaleRad="109763" custRadScaleInc="50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81D3EFCC-291F-42F0-998F-8B1370A3ADE9}" type="pres">
      <dgm:prSet presAssocID="{A6DB822D-DF83-4163-AE5A-2C987B4168AD}" presName="dummy" presStyleCnt="0"/>
      <dgm:spPr/>
      <dgm:t>
        <a:bodyPr/>
        <a:lstStyle/>
        <a:p>
          <a:endParaRPr lang="it-IT"/>
        </a:p>
      </dgm:t>
    </dgm:pt>
    <dgm:pt modelId="{6446E95D-AACB-4DB5-B1E6-2DC4303EE80F}" type="pres">
      <dgm:prSet presAssocID="{D33056C4-A8C1-415A-9CAE-E9EBF1E11407}" presName="sibTrans" presStyleLbl="sibTrans2D1" presStyleIdx="4" presStyleCnt="6" custScaleX="112612"/>
      <dgm:spPr>
        <a:prstGeom prst="blockArc">
          <a:avLst>
            <a:gd name="adj1" fmla="val 10080956"/>
            <a:gd name="adj2" fmla="val 13180226"/>
            <a:gd name="adj3" fmla="val 3911"/>
          </a:avLst>
        </a:prstGeom>
      </dgm:spPr>
      <dgm:t>
        <a:bodyPr/>
        <a:lstStyle/>
        <a:p>
          <a:endParaRPr lang="it-IT"/>
        </a:p>
      </dgm:t>
    </dgm:pt>
    <dgm:pt modelId="{968BF5DD-5181-41F7-82CD-A53E29F1E76B}" type="pres">
      <dgm:prSet presAssocID="{7950C432-767A-4914-8A8C-032312D90BFE}" presName="node" presStyleLbl="node1" presStyleIdx="5" presStyleCnt="6" custScaleX="132402" custRadScaleRad="101343" custRadScaleInc="-204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t-IT"/>
        </a:p>
      </dgm:t>
    </dgm:pt>
    <dgm:pt modelId="{65AD5DDD-5B99-4327-89AD-29D0FEE6DD7D}" type="pres">
      <dgm:prSet presAssocID="{7950C432-767A-4914-8A8C-032312D90BFE}" presName="dummy" presStyleCnt="0"/>
      <dgm:spPr/>
      <dgm:t>
        <a:bodyPr/>
        <a:lstStyle/>
        <a:p>
          <a:endParaRPr lang="it-IT"/>
        </a:p>
      </dgm:t>
    </dgm:pt>
    <dgm:pt modelId="{5CF195AD-C4AE-46AC-9A9A-587A26C18EAB}" type="pres">
      <dgm:prSet presAssocID="{EB905C2C-BBDC-4FBC-87D7-65426114A613}" presName="sibTrans" presStyleLbl="sibTrans2D1" presStyleIdx="5" presStyleCnt="6" custScaleX="119510" custScaleY="111850" custLinFactNeighborX="-2694" custLinFactNeighborY="4830"/>
      <dgm:spPr>
        <a:prstGeom prst="blockArc">
          <a:avLst>
            <a:gd name="adj1" fmla="val 13114286"/>
            <a:gd name="adj2" fmla="val 16200000"/>
            <a:gd name="adj3" fmla="val 3911"/>
          </a:avLst>
        </a:prstGeom>
      </dgm:spPr>
      <dgm:t>
        <a:bodyPr/>
        <a:lstStyle/>
        <a:p>
          <a:endParaRPr lang="it-IT"/>
        </a:p>
      </dgm:t>
    </dgm:pt>
  </dgm:ptLst>
  <dgm:cxnLst>
    <dgm:cxn modelId="{131B2F37-D628-494A-A6A6-F380094F7005}" type="presOf" srcId="{92C0B9AE-60DC-49EC-A6BA-3B5A918F0D8D}" destId="{E0E332F9-AC40-4691-B5CA-129490D8EF09}" srcOrd="0" destOrd="0" presId="urn:microsoft.com/office/officeart/2005/8/layout/radial6"/>
    <dgm:cxn modelId="{BF518A2E-E711-4FBF-89A1-2FB5297728E3}" type="presOf" srcId="{11570DF1-EC33-404E-8432-53EF5BCC3EAE}" destId="{3C4C0B0E-A842-4E05-A553-6643DF04D5CD}" srcOrd="0" destOrd="0" presId="urn:microsoft.com/office/officeart/2005/8/layout/radial6"/>
    <dgm:cxn modelId="{9C16DC6D-C9CB-456E-B7B7-EB55A4417685}" srcId="{11570DF1-EC33-404E-8432-53EF5BCC3EAE}" destId="{82446F6D-9B80-4D8C-B4A1-B42DC9B8803A}" srcOrd="0" destOrd="0" parTransId="{A04E2D89-38A6-4246-A5FB-701CD1BF4C9E}" sibTransId="{EC8D6ECD-5CFD-481C-8999-E84E840EFCE4}"/>
    <dgm:cxn modelId="{497798DD-0BF1-4C37-908A-FC1B2EBC99ED}" type="presOf" srcId="{12404B23-F4E2-495E-A68C-15E2F5A7106C}" destId="{50198EA7-80A9-4015-896C-532E39FAE13E}" srcOrd="0" destOrd="0" presId="urn:microsoft.com/office/officeart/2005/8/layout/radial6"/>
    <dgm:cxn modelId="{6F61FE2A-8806-49B9-8F92-CABB93A1610B}" srcId="{11570DF1-EC33-404E-8432-53EF5BCC3EAE}" destId="{EAD0E1E3-AB50-4FCF-88C2-55D8742C36D5}" srcOrd="1" destOrd="0" parTransId="{E258457D-36D4-40B7-B9FE-49D47E20CFAE}" sibTransId="{B43C2FF6-2B73-4D1E-854E-3DA59E4548B1}"/>
    <dgm:cxn modelId="{F49275B4-C5F0-46DD-9A24-D03578F36711}" type="presOf" srcId="{A6DB822D-DF83-4163-AE5A-2C987B4168AD}" destId="{70E2A0FD-5B2F-440D-88E1-03BCC8DB657A}" srcOrd="0" destOrd="0" presId="urn:microsoft.com/office/officeart/2005/8/layout/radial6"/>
    <dgm:cxn modelId="{E161DD46-912A-4514-BE6F-4709C0B1E86C}" srcId="{82446F6D-9B80-4D8C-B4A1-B42DC9B8803A}" destId="{7950C432-767A-4914-8A8C-032312D90BFE}" srcOrd="5" destOrd="0" parTransId="{3B3C6101-BA3F-4D96-8EFA-94CD9E3E28E0}" sibTransId="{EB905C2C-BBDC-4FBC-87D7-65426114A613}"/>
    <dgm:cxn modelId="{5909BCE1-CC2F-4B91-9490-7C394F2D87D7}" type="presOf" srcId="{B976A553-10AA-454C-A0B1-1AC1785A249B}" destId="{66143F27-7F0D-45A8-9570-5F421128A849}" srcOrd="0" destOrd="0" presId="urn:microsoft.com/office/officeart/2005/8/layout/radial6"/>
    <dgm:cxn modelId="{BDC3885A-4BE2-4D0E-97C4-9D24E2B2EF90}" srcId="{82446F6D-9B80-4D8C-B4A1-B42DC9B8803A}" destId="{77CD0763-B6C5-4FA8-B49D-22BBA565E13C}" srcOrd="2" destOrd="0" parTransId="{9C2DBDFA-DAC9-4795-B819-DBB62948097C}" sibTransId="{B976A553-10AA-454C-A0B1-1AC1785A249B}"/>
    <dgm:cxn modelId="{4F8AAC26-7513-4536-ABB3-63BE7551311F}" type="presOf" srcId="{77CD0763-B6C5-4FA8-B49D-22BBA565E13C}" destId="{30FA1CB8-AB3F-4A4A-84C2-65E87A436D2C}" srcOrd="0" destOrd="0" presId="urn:microsoft.com/office/officeart/2005/8/layout/radial6"/>
    <dgm:cxn modelId="{16337299-8BF5-4112-B40B-C1E4136E581E}" type="presOf" srcId="{0E73C8FD-BDE8-4EA9-915D-9298BFCDB865}" destId="{FC4CFF0A-2A0F-4401-B549-E20E946BC186}" srcOrd="0" destOrd="0" presId="urn:microsoft.com/office/officeart/2005/8/layout/radial6"/>
    <dgm:cxn modelId="{EFC9782A-4121-4715-B3BA-5A38375E9CDC}" type="presOf" srcId="{EB905C2C-BBDC-4FBC-87D7-65426114A613}" destId="{5CF195AD-C4AE-46AC-9A9A-587A26C18EAB}" srcOrd="0" destOrd="0" presId="urn:microsoft.com/office/officeart/2005/8/layout/radial6"/>
    <dgm:cxn modelId="{6D1648F5-475E-49E2-8C3C-75813748F6F3}" type="presOf" srcId="{82446F6D-9B80-4D8C-B4A1-B42DC9B8803A}" destId="{F8429896-4248-4478-85D8-350BF5DB81C7}" srcOrd="0" destOrd="0" presId="urn:microsoft.com/office/officeart/2005/8/layout/radial6"/>
    <dgm:cxn modelId="{CFF0C3D9-D27D-4396-949C-45DB3512D344}" srcId="{82446F6D-9B80-4D8C-B4A1-B42DC9B8803A}" destId="{A6DB822D-DF83-4163-AE5A-2C987B4168AD}" srcOrd="4" destOrd="0" parTransId="{324FB4D6-B23F-4542-918A-44F0ABE6DF19}" sibTransId="{D33056C4-A8C1-415A-9CAE-E9EBF1E11407}"/>
    <dgm:cxn modelId="{ACAE186A-FDAA-4120-8913-6D118EA4C2D1}" type="presOf" srcId="{8363D52A-7F00-4246-9F63-814ED4EED8D7}" destId="{29BB7687-A3CA-4693-99E2-C9BE275A3BA4}" srcOrd="0" destOrd="0" presId="urn:microsoft.com/office/officeart/2005/8/layout/radial6"/>
    <dgm:cxn modelId="{0DCD7EED-8FB3-49D3-A1AD-2CC617C3506C}" srcId="{82446F6D-9B80-4D8C-B4A1-B42DC9B8803A}" destId="{8363D52A-7F00-4246-9F63-814ED4EED8D7}" srcOrd="1" destOrd="0" parTransId="{1D57755A-086B-4A43-8D01-93D61B7A4BE2}" sibTransId="{0E73C8FD-BDE8-4EA9-915D-9298BFCDB865}"/>
    <dgm:cxn modelId="{06DCC422-66DD-4C20-9F0C-9599A7B87AF6}" srcId="{82446F6D-9B80-4D8C-B4A1-B42DC9B8803A}" destId="{92C0B9AE-60DC-49EC-A6BA-3B5A918F0D8D}" srcOrd="0" destOrd="0" parTransId="{16FCC450-9807-422E-8AD3-B073F98E331C}" sibTransId="{AAD6D863-3E71-402C-83DC-385812158666}"/>
    <dgm:cxn modelId="{5D8AEF12-6BAB-4B28-B0EE-3D29148A2C5B}" type="presOf" srcId="{6053607F-C6A5-4B17-9584-DA509A29F842}" destId="{A05E74AB-4D53-42A0-84E8-4C7E5F04DF26}" srcOrd="0" destOrd="0" presId="urn:microsoft.com/office/officeart/2005/8/layout/radial6"/>
    <dgm:cxn modelId="{C0C9E745-63DE-4FD1-AC38-5756A220E03C}" type="presOf" srcId="{AAD6D863-3E71-402C-83DC-385812158666}" destId="{503AAE15-E5F9-49C2-A24F-485D7AB2CF18}" srcOrd="0" destOrd="0" presId="urn:microsoft.com/office/officeart/2005/8/layout/radial6"/>
    <dgm:cxn modelId="{F2DAD5BE-3FBE-4C61-8613-860F0CC0601D}" srcId="{82446F6D-9B80-4D8C-B4A1-B42DC9B8803A}" destId="{12404B23-F4E2-495E-A68C-15E2F5A7106C}" srcOrd="3" destOrd="0" parTransId="{1E6DF156-760E-4017-9BF7-658545D5A8D1}" sibTransId="{6053607F-C6A5-4B17-9584-DA509A29F842}"/>
    <dgm:cxn modelId="{60775CF2-9FBF-4795-8852-B14EB4D77A65}" type="presOf" srcId="{7950C432-767A-4914-8A8C-032312D90BFE}" destId="{968BF5DD-5181-41F7-82CD-A53E29F1E76B}" srcOrd="0" destOrd="0" presId="urn:microsoft.com/office/officeart/2005/8/layout/radial6"/>
    <dgm:cxn modelId="{54C66000-3EE3-4609-A496-507C2D09BF1C}" type="presOf" srcId="{D33056C4-A8C1-415A-9CAE-E9EBF1E11407}" destId="{6446E95D-AACB-4DB5-B1E6-2DC4303EE80F}" srcOrd="0" destOrd="0" presId="urn:microsoft.com/office/officeart/2005/8/layout/radial6"/>
    <dgm:cxn modelId="{AB920C64-AB38-47ED-8739-59754CA223D7}" type="presParOf" srcId="{3C4C0B0E-A842-4E05-A553-6643DF04D5CD}" destId="{F8429896-4248-4478-85D8-350BF5DB81C7}" srcOrd="0" destOrd="0" presId="urn:microsoft.com/office/officeart/2005/8/layout/radial6"/>
    <dgm:cxn modelId="{87B42171-6079-4B85-BF3F-021CF5D6CA52}" type="presParOf" srcId="{3C4C0B0E-A842-4E05-A553-6643DF04D5CD}" destId="{E0E332F9-AC40-4691-B5CA-129490D8EF09}" srcOrd="1" destOrd="0" presId="urn:microsoft.com/office/officeart/2005/8/layout/radial6"/>
    <dgm:cxn modelId="{8F1C3B65-0CDB-43B3-B9B8-CA5AD590A9DC}" type="presParOf" srcId="{3C4C0B0E-A842-4E05-A553-6643DF04D5CD}" destId="{522B2D22-F1BD-49B0-B0DE-213126D0FC6F}" srcOrd="2" destOrd="0" presId="urn:microsoft.com/office/officeart/2005/8/layout/radial6"/>
    <dgm:cxn modelId="{32641280-518D-4796-8983-2B0309687DE4}" type="presParOf" srcId="{3C4C0B0E-A842-4E05-A553-6643DF04D5CD}" destId="{503AAE15-E5F9-49C2-A24F-485D7AB2CF18}" srcOrd="3" destOrd="0" presId="urn:microsoft.com/office/officeart/2005/8/layout/radial6"/>
    <dgm:cxn modelId="{CFE850F2-B416-4A35-B551-472923EA516D}" type="presParOf" srcId="{3C4C0B0E-A842-4E05-A553-6643DF04D5CD}" destId="{29BB7687-A3CA-4693-99E2-C9BE275A3BA4}" srcOrd="4" destOrd="0" presId="urn:microsoft.com/office/officeart/2005/8/layout/radial6"/>
    <dgm:cxn modelId="{1CE99134-750F-4468-9333-9CD90E76113E}" type="presParOf" srcId="{3C4C0B0E-A842-4E05-A553-6643DF04D5CD}" destId="{32297390-8C48-46F5-94DC-AC633BA986C4}" srcOrd="5" destOrd="0" presId="urn:microsoft.com/office/officeart/2005/8/layout/radial6"/>
    <dgm:cxn modelId="{681A36CE-153F-43DC-AFC7-B4AB83B21A2D}" type="presParOf" srcId="{3C4C0B0E-A842-4E05-A553-6643DF04D5CD}" destId="{FC4CFF0A-2A0F-4401-B549-E20E946BC186}" srcOrd="6" destOrd="0" presId="urn:microsoft.com/office/officeart/2005/8/layout/radial6"/>
    <dgm:cxn modelId="{9993852A-EF29-420B-B27E-933FF9B0E104}" type="presParOf" srcId="{3C4C0B0E-A842-4E05-A553-6643DF04D5CD}" destId="{30FA1CB8-AB3F-4A4A-84C2-65E87A436D2C}" srcOrd="7" destOrd="0" presId="urn:microsoft.com/office/officeart/2005/8/layout/radial6"/>
    <dgm:cxn modelId="{6E8445B4-876A-4525-BAA4-BF0867E5F99D}" type="presParOf" srcId="{3C4C0B0E-A842-4E05-A553-6643DF04D5CD}" destId="{B4FBC21C-5ABC-459C-8224-08FBAB049D28}" srcOrd="8" destOrd="0" presId="urn:microsoft.com/office/officeart/2005/8/layout/radial6"/>
    <dgm:cxn modelId="{24D2E9DE-9217-4155-82A3-C05E56AEC4AE}" type="presParOf" srcId="{3C4C0B0E-A842-4E05-A553-6643DF04D5CD}" destId="{66143F27-7F0D-45A8-9570-5F421128A849}" srcOrd="9" destOrd="0" presId="urn:microsoft.com/office/officeart/2005/8/layout/radial6"/>
    <dgm:cxn modelId="{412DE7C8-9B1A-40B0-8B22-840C9D1B53CB}" type="presParOf" srcId="{3C4C0B0E-A842-4E05-A553-6643DF04D5CD}" destId="{50198EA7-80A9-4015-896C-532E39FAE13E}" srcOrd="10" destOrd="0" presId="urn:microsoft.com/office/officeart/2005/8/layout/radial6"/>
    <dgm:cxn modelId="{6AD93664-1A71-4853-8E80-831EB97B4C90}" type="presParOf" srcId="{3C4C0B0E-A842-4E05-A553-6643DF04D5CD}" destId="{62F28B22-8F02-4A66-BF51-420D55F43C63}" srcOrd="11" destOrd="0" presId="urn:microsoft.com/office/officeart/2005/8/layout/radial6"/>
    <dgm:cxn modelId="{6CA1238B-EC7B-4C82-919F-F1E06767E0A8}" type="presParOf" srcId="{3C4C0B0E-A842-4E05-A553-6643DF04D5CD}" destId="{A05E74AB-4D53-42A0-84E8-4C7E5F04DF26}" srcOrd="12" destOrd="0" presId="urn:microsoft.com/office/officeart/2005/8/layout/radial6"/>
    <dgm:cxn modelId="{1FA9415F-E4DE-414B-9297-96F3A8C245E2}" type="presParOf" srcId="{3C4C0B0E-A842-4E05-A553-6643DF04D5CD}" destId="{70E2A0FD-5B2F-440D-88E1-03BCC8DB657A}" srcOrd="13" destOrd="0" presId="urn:microsoft.com/office/officeart/2005/8/layout/radial6"/>
    <dgm:cxn modelId="{4C395468-F125-48AB-8D99-6BEDAAACEC74}" type="presParOf" srcId="{3C4C0B0E-A842-4E05-A553-6643DF04D5CD}" destId="{81D3EFCC-291F-42F0-998F-8B1370A3ADE9}" srcOrd="14" destOrd="0" presId="urn:microsoft.com/office/officeart/2005/8/layout/radial6"/>
    <dgm:cxn modelId="{FD82B3B5-2C56-4EC7-A4C8-204F1EC5155B}" type="presParOf" srcId="{3C4C0B0E-A842-4E05-A553-6643DF04D5CD}" destId="{6446E95D-AACB-4DB5-B1E6-2DC4303EE80F}" srcOrd="15" destOrd="0" presId="urn:microsoft.com/office/officeart/2005/8/layout/radial6"/>
    <dgm:cxn modelId="{7941B6FE-2610-4289-AD08-F7DA2270F614}" type="presParOf" srcId="{3C4C0B0E-A842-4E05-A553-6643DF04D5CD}" destId="{968BF5DD-5181-41F7-82CD-A53E29F1E76B}" srcOrd="16" destOrd="0" presId="urn:microsoft.com/office/officeart/2005/8/layout/radial6"/>
    <dgm:cxn modelId="{ECCCBAE9-1467-4CC4-9EC0-27D069D5EE24}" type="presParOf" srcId="{3C4C0B0E-A842-4E05-A553-6643DF04D5CD}" destId="{65AD5DDD-5B99-4327-89AD-29D0FEE6DD7D}" srcOrd="17" destOrd="0" presId="urn:microsoft.com/office/officeart/2005/8/layout/radial6"/>
    <dgm:cxn modelId="{458C1E3F-54D3-4D29-A8FB-70D43D8B7D7B}" type="presParOf" srcId="{3C4C0B0E-A842-4E05-A553-6643DF04D5CD}" destId="{5CF195AD-C4AE-46AC-9A9A-587A26C18EA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FC605-B02E-4777-8424-3AB2FF000F9A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DC8E44-DBF1-45EE-94B7-4F6E16E1B173}">
      <dgm:prSet phldrT="[Testo]" custT="1"/>
      <dgm:spPr>
        <a:xfrm>
          <a:off x="674376" y="2194836"/>
          <a:ext cx="1932133" cy="1255886"/>
        </a:xfr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it-IT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DELIBERA NOMINA DEL SG </a:t>
          </a:r>
        </a:p>
        <a:p>
          <a:r>
            <a:rPr lang="it-IT" sz="13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25 Novembre 2013</a:t>
          </a:r>
          <a:endParaRPr lang="it-IT" sz="13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C1B403-BAA5-4ECD-8ACF-7866F8A08650}" type="parTrans" cxnId="{3C37F849-39FD-4008-9192-671A35E4F4DD}">
      <dgm:prSet/>
      <dgm:spPr/>
      <dgm:t>
        <a:bodyPr/>
        <a:lstStyle/>
        <a:p>
          <a:endParaRPr lang="it-IT"/>
        </a:p>
      </dgm:t>
    </dgm:pt>
    <dgm:pt modelId="{480AA466-1F93-4ED0-8CCC-B6526B403098}" type="sibTrans" cxnId="{3C37F849-39FD-4008-9192-671A35E4F4DD}">
      <dgm:prSet/>
      <dgm:spPr>
        <a:xfrm>
          <a:off x="1474182" y="868516"/>
          <a:ext cx="5022214" cy="5022214"/>
        </a:xfr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>
          <a:softEdge rad="0"/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it-IT"/>
        </a:p>
      </dgm:t>
    </dgm:pt>
    <dgm:pt modelId="{144E13F5-6012-44AD-8A5B-290365BE6ACD}">
      <dgm:prSet phldrT="[Testo]" custT="1"/>
      <dgm:spPr>
        <a:xfrm>
          <a:off x="3596798" y="751"/>
          <a:ext cx="1932133" cy="1255886"/>
        </a:xfr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it-IT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CONVENZIONE APEA </a:t>
          </a:r>
          <a:r>
            <a:rPr lang="it-IT" sz="13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 il Comune di Pisa</a:t>
          </a:r>
        </a:p>
        <a:p>
          <a:r>
            <a:rPr lang="it-IT" sz="13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25 Novembre 2013</a:t>
          </a:r>
          <a:endParaRPr lang="it-IT" sz="13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0C40F7F-AA9B-4C01-BA97-A86C40C3C3F7}" type="parTrans" cxnId="{E2C5FB83-9D35-4CC8-AF4C-6569A50D6C32}">
      <dgm:prSet/>
      <dgm:spPr/>
      <dgm:t>
        <a:bodyPr/>
        <a:lstStyle/>
        <a:p>
          <a:endParaRPr lang="it-IT"/>
        </a:p>
      </dgm:t>
    </dgm:pt>
    <dgm:pt modelId="{8F900D76-CE53-416A-8A38-05C61ED203DA}" type="sibTrans" cxnId="{E2C5FB83-9D35-4CC8-AF4C-6569A50D6C32}">
      <dgm:prSet/>
      <dgm:spPr>
        <a:xfrm>
          <a:off x="2380152" y="664994"/>
          <a:ext cx="5022214" cy="5022214"/>
        </a:xfrm>
        <a:solidFill>
          <a:srgbClr val="43BDBA"/>
        </a:solidFill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it-IT"/>
        </a:p>
      </dgm:t>
    </dgm:pt>
    <dgm:pt modelId="{1E7F3988-56A5-43AC-88A4-4CEAF73718C5}">
      <dgm:prSet phldrT="[Testo]" custT="1"/>
      <dgm:spPr>
        <a:xfrm>
          <a:off x="6399518" y="2235802"/>
          <a:ext cx="1932133" cy="1255886"/>
        </a:xfr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it-IT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PROTOCOLLO D’INTESA </a:t>
          </a:r>
          <a:r>
            <a:rPr lang="it-IT" sz="13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Provincia e Comune Pisa; Soggetto Gestore</a:t>
          </a:r>
        </a:p>
        <a:p>
          <a:r>
            <a:rPr lang="it-IT" sz="13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 corso</a:t>
          </a:r>
          <a:endParaRPr lang="it-IT" sz="13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FA1B9F1-E56B-4E76-80C8-3AC61D9C27BD}" type="parTrans" cxnId="{FB9BCA40-258A-49EC-89EB-32B16DFE8C65}">
      <dgm:prSet/>
      <dgm:spPr/>
      <dgm:t>
        <a:bodyPr/>
        <a:lstStyle/>
        <a:p>
          <a:endParaRPr lang="it-IT"/>
        </a:p>
      </dgm:t>
    </dgm:pt>
    <dgm:pt modelId="{9748B2F0-FC22-477B-A218-A895F0373770}" type="sibTrans" cxnId="{FB9BCA40-258A-49EC-89EB-32B16DFE8C65}">
      <dgm:prSet/>
      <dgm:spPr>
        <a:xfrm>
          <a:off x="2544306" y="-23639"/>
          <a:ext cx="5022214" cy="5022214"/>
        </a:xfrm>
        <a:noFill/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it-IT"/>
        </a:p>
      </dgm:t>
    </dgm:pt>
    <dgm:pt modelId="{5A1242F9-6DA4-4307-AEE2-52E597C40B69}">
      <dgm:prSet phldrT="[Testo]" custT="1"/>
      <dgm:spPr>
        <a:xfrm>
          <a:off x="3602790" y="4481562"/>
          <a:ext cx="1932133" cy="1255886"/>
        </a:xfr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it-IT" sz="14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DOMANDA INSERIMENTO BANCA DATI </a:t>
          </a:r>
        </a:p>
        <a:p>
          <a:r>
            <a:rPr lang="it-IT" sz="13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alla Provincia di Pisa</a:t>
          </a:r>
          <a:endParaRPr lang="it-IT" sz="13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A3F1C1F-1703-48B0-A938-D4BD96B74D92}" type="parTrans" cxnId="{B8B03B2D-E5D6-45AC-8E23-DE4ACE2B1DE1}">
      <dgm:prSet/>
      <dgm:spPr/>
      <dgm:t>
        <a:bodyPr/>
        <a:lstStyle/>
        <a:p>
          <a:endParaRPr lang="it-IT"/>
        </a:p>
      </dgm:t>
    </dgm:pt>
    <dgm:pt modelId="{975CE0E5-DF1E-498E-A8B2-8AD571C5C3C0}" type="sibTrans" cxnId="{B8B03B2D-E5D6-45AC-8E23-DE4ACE2B1DE1}">
      <dgm:prSet/>
      <dgm:spPr>
        <a:xfrm>
          <a:off x="4503266" y="1434015"/>
          <a:ext cx="5022214" cy="5022214"/>
        </a:xfrm>
        <a:noFill/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it-IT"/>
        </a:p>
      </dgm:t>
    </dgm:pt>
    <dgm:pt modelId="{32F4A4FF-65CF-4382-A7B7-94471CB1230D}">
      <dgm:prSet phldrT="[Testo]"/>
      <dgm:spPr>
        <a:xfrm>
          <a:off x="3575244" y="2212509"/>
          <a:ext cx="1932133" cy="1255886"/>
        </a:xfr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it-IT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REGIONE TOSCANA </a:t>
          </a:r>
        </a:p>
        <a:p>
          <a:r>
            <a:rPr lang="it-IT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R. 74/2009</a:t>
          </a:r>
        </a:p>
        <a:p>
          <a:r>
            <a:rPr lang="it-IT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Disposizioni, indirizzo e Controllo delle APEA</a:t>
          </a:r>
          <a:endParaRPr lang="it-IT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004698F-0538-4A2B-AA3C-5FB254B99EC9}" type="parTrans" cxnId="{BF7F1E1B-C013-4DC6-9CEC-621467E0F2C4}">
      <dgm:prSet/>
      <dgm:spPr/>
      <dgm:t>
        <a:bodyPr/>
        <a:lstStyle/>
        <a:p>
          <a:endParaRPr lang="it-IT"/>
        </a:p>
      </dgm:t>
    </dgm:pt>
    <dgm:pt modelId="{34802C55-41CD-4F27-B221-0D0229089CDC}" type="sibTrans" cxnId="{BF7F1E1B-C013-4DC6-9CEC-621467E0F2C4}">
      <dgm:prSet/>
      <dgm:spPr>
        <a:xfrm>
          <a:off x="594780" y="-2143393"/>
          <a:ext cx="5022214" cy="5022214"/>
        </a:xfrm>
        <a:noFill/>
        <a:ln w="6350" cap="flat" cmpd="sng" algn="ctr">
          <a:solidFill>
            <a:sysClr val="window" lastClr="FFFFFF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it-IT"/>
        </a:p>
      </dgm:t>
    </dgm:pt>
    <dgm:pt modelId="{8F05B631-7E5D-4A1F-94B2-EDF909A08719}" type="pres">
      <dgm:prSet presAssocID="{20DFC605-B02E-4777-8424-3AB2FF000F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CCF2F4-026D-41CD-A111-90077802DFD6}" type="pres">
      <dgm:prSet presAssocID="{80DC8E44-DBF1-45EE-94B7-4F6E16E1B173}" presName="node" presStyleLbl="node1" presStyleIdx="0" presStyleCnt="5" custRadScaleRad="124269" custRadScaleInc="-3505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F8AD7054-3DB2-45BC-A66D-0E4514ED5363}" type="pres">
      <dgm:prSet presAssocID="{80DC8E44-DBF1-45EE-94B7-4F6E16E1B173}" presName="spNode" presStyleCnt="0"/>
      <dgm:spPr/>
    </dgm:pt>
    <dgm:pt modelId="{C66D895B-FCC5-49BD-8D37-30BB70AA89FA}" type="pres">
      <dgm:prSet presAssocID="{480AA466-1F93-4ED0-8CCC-B6526B403098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542329" y="952398"/>
              </a:moveTo>
              <a:arcTo wR="2511107" hR="2511107" stAng="13102149" swAng="1950851"/>
            </a:path>
          </a:pathLst>
        </a:custGeom>
      </dgm:spPr>
      <dgm:t>
        <a:bodyPr/>
        <a:lstStyle/>
        <a:p>
          <a:endParaRPr lang="it-IT"/>
        </a:p>
      </dgm:t>
    </dgm:pt>
    <dgm:pt modelId="{3F32C3AB-DE2D-40D3-B87A-30C3D49F12A9}" type="pres">
      <dgm:prSet presAssocID="{144E13F5-6012-44AD-8A5B-290365BE6ACD}" presName="node" presStyleLbl="node1" presStyleIdx="1" presStyleCnt="5" custRadScaleRad="100343" custRadScaleInc="-3172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4BA4D9D2-1423-4223-8D93-A40215EBE116}" type="pres">
      <dgm:prSet presAssocID="{144E13F5-6012-44AD-8A5B-290365BE6ACD}" presName="spNode" presStyleCnt="0"/>
      <dgm:spPr/>
    </dgm:pt>
    <dgm:pt modelId="{D432A1FE-C75F-498B-9B09-0412BDDF4DC4}" type="pres">
      <dgm:prSet presAssocID="{8F900D76-CE53-416A-8A38-05C61ED203DA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571962" y="235091"/>
              </a:moveTo>
              <a:arcTo wR="2511107" hR="2511107" stAng="17699418" swAng="1964371"/>
            </a:path>
          </a:pathLst>
        </a:custGeom>
      </dgm:spPr>
      <dgm:t>
        <a:bodyPr/>
        <a:lstStyle/>
        <a:p>
          <a:endParaRPr lang="it-IT"/>
        </a:p>
      </dgm:t>
    </dgm:pt>
    <dgm:pt modelId="{55AD6CC0-ED69-490E-9D5F-3949CF5FDA6F}" type="pres">
      <dgm:prSet presAssocID="{1E7F3988-56A5-43AC-88A4-4CEAF73718C5}" presName="node" presStyleLbl="node1" presStyleIdx="2" presStyleCnt="5" custScaleX="112880" custScaleY="117945" custRadScaleRad="104961" custRadScaleInc="-2502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148DCA70-7229-47BD-91AC-E3A93DDBB2DF}" type="pres">
      <dgm:prSet presAssocID="{1E7F3988-56A5-43AC-88A4-4CEAF73718C5}" presName="spNode" presStyleCnt="0"/>
      <dgm:spPr/>
    </dgm:pt>
    <dgm:pt modelId="{EAD82DC3-FF91-4128-A0E8-40D660ABFAE2}" type="pres">
      <dgm:prSet presAssocID="{9748B2F0-FC22-477B-A218-A895F0373770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87271" y="3923624"/>
              </a:moveTo>
              <a:arcTo wR="2511107" hR="2511107" stAng="2053763" swAng="2046320"/>
            </a:path>
          </a:pathLst>
        </a:custGeom>
      </dgm:spPr>
      <dgm:t>
        <a:bodyPr/>
        <a:lstStyle/>
        <a:p>
          <a:endParaRPr lang="it-IT"/>
        </a:p>
      </dgm:t>
    </dgm:pt>
    <dgm:pt modelId="{845BA835-6DED-4E1B-932A-2B6318D4DF73}" type="pres">
      <dgm:prSet presAssocID="{5A1242F9-6DA4-4307-AEE2-52E597C40B69}" presName="node" presStyleLbl="node1" presStyleIdx="3" presStyleCnt="5" custRadScaleRad="78670" custRadScaleInc="-1287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E95DD1D9-03F7-4691-BD45-B9CEAC365316}" type="pres">
      <dgm:prSet presAssocID="{5A1242F9-6DA4-4307-AEE2-52E597C40B69}" presName="spNode" presStyleCnt="0"/>
      <dgm:spPr/>
    </dgm:pt>
    <dgm:pt modelId="{ABF52D75-4F62-44A0-8355-8A53655D3E1D}" type="pres">
      <dgm:prSet presAssocID="{975CE0E5-DF1E-498E-A8B2-8AD571C5C3C0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2707" y="2848045"/>
              </a:moveTo>
              <a:arcTo wR="2511107" hR="2511107" stAng="10337331" swAng="841874"/>
            </a:path>
          </a:pathLst>
        </a:custGeom>
      </dgm:spPr>
      <dgm:t>
        <a:bodyPr/>
        <a:lstStyle/>
        <a:p>
          <a:endParaRPr lang="it-IT"/>
        </a:p>
      </dgm:t>
    </dgm:pt>
    <dgm:pt modelId="{367F0D10-C938-497F-8522-AC799F75BF29}" type="pres">
      <dgm:prSet presAssocID="{32F4A4FF-65CF-4382-A7B7-94471CB1230D}" presName="node" presStyleLbl="node1" presStyleIdx="4" presStyleCnt="5" custScaleX="102781" custScaleY="120173" custRadScaleRad="14478" custRadScaleInc="1583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51C2092E-3D56-4351-8DE5-0D20338748EE}" type="pres">
      <dgm:prSet presAssocID="{32F4A4FF-65CF-4382-A7B7-94471CB1230D}" presName="spNode" presStyleCnt="0"/>
      <dgm:spPr/>
    </dgm:pt>
    <dgm:pt modelId="{9BBD0D7B-D3CD-4E9F-9DA1-A3C9913CDCDC}" type="pres">
      <dgm:prSet presAssocID="{34802C55-41CD-4F27-B221-0D0229089CDC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788920" y="5006799"/>
              </a:moveTo>
              <a:arcTo wR="2511107" hR="2511107" stAng="5018889" swAng="804108"/>
            </a:path>
          </a:pathLst>
        </a:custGeom>
      </dgm:spPr>
      <dgm:t>
        <a:bodyPr/>
        <a:lstStyle/>
        <a:p>
          <a:endParaRPr lang="it-IT"/>
        </a:p>
      </dgm:t>
    </dgm:pt>
  </dgm:ptLst>
  <dgm:cxnLst>
    <dgm:cxn modelId="{720A38D3-4D8A-4D06-9918-8738AD6C268B}" type="presOf" srcId="{975CE0E5-DF1E-498E-A8B2-8AD571C5C3C0}" destId="{ABF52D75-4F62-44A0-8355-8A53655D3E1D}" srcOrd="0" destOrd="0" presId="urn:microsoft.com/office/officeart/2005/8/layout/cycle5"/>
    <dgm:cxn modelId="{B82FDADB-D31B-4CA5-8317-B3BF064E8B52}" type="presOf" srcId="{480AA466-1F93-4ED0-8CCC-B6526B403098}" destId="{C66D895B-FCC5-49BD-8D37-30BB70AA89FA}" srcOrd="0" destOrd="0" presId="urn:microsoft.com/office/officeart/2005/8/layout/cycle5"/>
    <dgm:cxn modelId="{3C37F849-39FD-4008-9192-671A35E4F4DD}" srcId="{20DFC605-B02E-4777-8424-3AB2FF000F9A}" destId="{80DC8E44-DBF1-45EE-94B7-4F6E16E1B173}" srcOrd="0" destOrd="0" parTransId="{37C1B403-BAA5-4ECD-8ACF-7866F8A08650}" sibTransId="{480AA466-1F93-4ED0-8CCC-B6526B403098}"/>
    <dgm:cxn modelId="{22A54B4A-85D6-41C4-B049-456DBEA294B6}" type="presOf" srcId="{1E7F3988-56A5-43AC-88A4-4CEAF73718C5}" destId="{55AD6CC0-ED69-490E-9D5F-3949CF5FDA6F}" srcOrd="0" destOrd="0" presId="urn:microsoft.com/office/officeart/2005/8/layout/cycle5"/>
    <dgm:cxn modelId="{B56570A6-B2D9-4A3D-A5E6-EE4A0F421E32}" type="presOf" srcId="{80DC8E44-DBF1-45EE-94B7-4F6E16E1B173}" destId="{1CCCF2F4-026D-41CD-A111-90077802DFD6}" srcOrd="0" destOrd="0" presId="urn:microsoft.com/office/officeart/2005/8/layout/cycle5"/>
    <dgm:cxn modelId="{7ABF3C04-DD27-4549-A9A1-0EA693F187FC}" type="presOf" srcId="{20DFC605-B02E-4777-8424-3AB2FF000F9A}" destId="{8F05B631-7E5D-4A1F-94B2-EDF909A08719}" srcOrd="0" destOrd="0" presId="urn:microsoft.com/office/officeart/2005/8/layout/cycle5"/>
    <dgm:cxn modelId="{F2C21CF4-0819-40E8-9253-3EEBBD8CD48D}" type="presOf" srcId="{9748B2F0-FC22-477B-A218-A895F0373770}" destId="{EAD82DC3-FF91-4128-A0E8-40D660ABFAE2}" srcOrd="0" destOrd="0" presId="urn:microsoft.com/office/officeart/2005/8/layout/cycle5"/>
    <dgm:cxn modelId="{B8B03B2D-E5D6-45AC-8E23-DE4ACE2B1DE1}" srcId="{20DFC605-B02E-4777-8424-3AB2FF000F9A}" destId="{5A1242F9-6DA4-4307-AEE2-52E597C40B69}" srcOrd="3" destOrd="0" parTransId="{6A3F1C1F-1703-48B0-A938-D4BD96B74D92}" sibTransId="{975CE0E5-DF1E-498E-A8B2-8AD571C5C3C0}"/>
    <dgm:cxn modelId="{37BD6C33-A431-4C4B-BDC4-42EC0B387A31}" type="presOf" srcId="{34802C55-41CD-4F27-B221-0D0229089CDC}" destId="{9BBD0D7B-D3CD-4E9F-9DA1-A3C9913CDCDC}" srcOrd="0" destOrd="0" presId="urn:microsoft.com/office/officeart/2005/8/layout/cycle5"/>
    <dgm:cxn modelId="{BF7F1E1B-C013-4DC6-9CEC-621467E0F2C4}" srcId="{20DFC605-B02E-4777-8424-3AB2FF000F9A}" destId="{32F4A4FF-65CF-4382-A7B7-94471CB1230D}" srcOrd="4" destOrd="0" parTransId="{C004698F-0538-4A2B-AA3C-5FB254B99EC9}" sibTransId="{34802C55-41CD-4F27-B221-0D0229089CDC}"/>
    <dgm:cxn modelId="{794CA51E-9C30-4DCB-A6B1-F90E29E102EF}" type="presOf" srcId="{5A1242F9-6DA4-4307-AEE2-52E597C40B69}" destId="{845BA835-6DED-4E1B-932A-2B6318D4DF73}" srcOrd="0" destOrd="0" presId="urn:microsoft.com/office/officeart/2005/8/layout/cycle5"/>
    <dgm:cxn modelId="{E2C5FB83-9D35-4CC8-AF4C-6569A50D6C32}" srcId="{20DFC605-B02E-4777-8424-3AB2FF000F9A}" destId="{144E13F5-6012-44AD-8A5B-290365BE6ACD}" srcOrd="1" destOrd="0" parTransId="{A0C40F7F-AA9B-4C01-BA97-A86C40C3C3F7}" sibTransId="{8F900D76-CE53-416A-8A38-05C61ED203DA}"/>
    <dgm:cxn modelId="{02597DF0-F1AD-40C3-A907-A14C70FB1392}" type="presOf" srcId="{32F4A4FF-65CF-4382-A7B7-94471CB1230D}" destId="{367F0D10-C938-497F-8522-AC799F75BF29}" srcOrd="0" destOrd="0" presId="urn:microsoft.com/office/officeart/2005/8/layout/cycle5"/>
    <dgm:cxn modelId="{BDC063C6-CDB7-487E-AED6-A2483DF9F5D2}" type="presOf" srcId="{8F900D76-CE53-416A-8A38-05C61ED203DA}" destId="{D432A1FE-C75F-498B-9B09-0412BDDF4DC4}" srcOrd="0" destOrd="0" presId="urn:microsoft.com/office/officeart/2005/8/layout/cycle5"/>
    <dgm:cxn modelId="{FB9BCA40-258A-49EC-89EB-32B16DFE8C65}" srcId="{20DFC605-B02E-4777-8424-3AB2FF000F9A}" destId="{1E7F3988-56A5-43AC-88A4-4CEAF73718C5}" srcOrd="2" destOrd="0" parTransId="{0FA1B9F1-E56B-4E76-80C8-3AC61D9C27BD}" sibTransId="{9748B2F0-FC22-477B-A218-A895F0373770}"/>
    <dgm:cxn modelId="{10206925-AB3F-4336-B02B-38E420C9F083}" type="presOf" srcId="{144E13F5-6012-44AD-8A5B-290365BE6ACD}" destId="{3F32C3AB-DE2D-40D3-B87A-30C3D49F12A9}" srcOrd="0" destOrd="0" presId="urn:microsoft.com/office/officeart/2005/8/layout/cycle5"/>
    <dgm:cxn modelId="{8EED97F2-FFCE-4815-B578-93A4184DF94F}" type="presParOf" srcId="{8F05B631-7E5D-4A1F-94B2-EDF909A08719}" destId="{1CCCF2F4-026D-41CD-A111-90077802DFD6}" srcOrd="0" destOrd="0" presId="urn:microsoft.com/office/officeart/2005/8/layout/cycle5"/>
    <dgm:cxn modelId="{26376F4F-3FDD-436A-AD2E-1C99847F5A8E}" type="presParOf" srcId="{8F05B631-7E5D-4A1F-94B2-EDF909A08719}" destId="{F8AD7054-3DB2-45BC-A66D-0E4514ED5363}" srcOrd="1" destOrd="0" presId="urn:microsoft.com/office/officeart/2005/8/layout/cycle5"/>
    <dgm:cxn modelId="{138F3E59-2F0A-4A21-9BB4-453AA84D52EF}" type="presParOf" srcId="{8F05B631-7E5D-4A1F-94B2-EDF909A08719}" destId="{C66D895B-FCC5-49BD-8D37-30BB70AA89FA}" srcOrd="2" destOrd="0" presId="urn:microsoft.com/office/officeart/2005/8/layout/cycle5"/>
    <dgm:cxn modelId="{22A5904C-F000-4C04-B9CC-3E6D6889E87D}" type="presParOf" srcId="{8F05B631-7E5D-4A1F-94B2-EDF909A08719}" destId="{3F32C3AB-DE2D-40D3-B87A-30C3D49F12A9}" srcOrd="3" destOrd="0" presId="urn:microsoft.com/office/officeart/2005/8/layout/cycle5"/>
    <dgm:cxn modelId="{292CFBC7-1B9B-4F8D-8395-4ABE2125C33F}" type="presParOf" srcId="{8F05B631-7E5D-4A1F-94B2-EDF909A08719}" destId="{4BA4D9D2-1423-4223-8D93-A40215EBE116}" srcOrd="4" destOrd="0" presId="urn:microsoft.com/office/officeart/2005/8/layout/cycle5"/>
    <dgm:cxn modelId="{89F3476C-51C9-4F6E-8EC7-F8BEE17A1AD2}" type="presParOf" srcId="{8F05B631-7E5D-4A1F-94B2-EDF909A08719}" destId="{D432A1FE-C75F-498B-9B09-0412BDDF4DC4}" srcOrd="5" destOrd="0" presId="urn:microsoft.com/office/officeart/2005/8/layout/cycle5"/>
    <dgm:cxn modelId="{2025F84E-3265-4949-AEDD-833806C7E31C}" type="presParOf" srcId="{8F05B631-7E5D-4A1F-94B2-EDF909A08719}" destId="{55AD6CC0-ED69-490E-9D5F-3949CF5FDA6F}" srcOrd="6" destOrd="0" presId="urn:microsoft.com/office/officeart/2005/8/layout/cycle5"/>
    <dgm:cxn modelId="{0D0C2190-3B5C-4097-B212-75254CF53E22}" type="presParOf" srcId="{8F05B631-7E5D-4A1F-94B2-EDF909A08719}" destId="{148DCA70-7229-47BD-91AC-E3A93DDBB2DF}" srcOrd="7" destOrd="0" presId="urn:microsoft.com/office/officeart/2005/8/layout/cycle5"/>
    <dgm:cxn modelId="{5AECCC10-6B84-4557-8125-B74A07D3C862}" type="presParOf" srcId="{8F05B631-7E5D-4A1F-94B2-EDF909A08719}" destId="{EAD82DC3-FF91-4128-A0E8-40D660ABFAE2}" srcOrd="8" destOrd="0" presId="urn:microsoft.com/office/officeart/2005/8/layout/cycle5"/>
    <dgm:cxn modelId="{F14A8633-E8A9-477D-A2C5-99BB3B2EC63A}" type="presParOf" srcId="{8F05B631-7E5D-4A1F-94B2-EDF909A08719}" destId="{845BA835-6DED-4E1B-932A-2B6318D4DF73}" srcOrd="9" destOrd="0" presId="urn:microsoft.com/office/officeart/2005/8/layout/cycle5"/>
    <dgm:cxn modelId="{6A2A9462-FFAD-4382-B076-4F30A43A22E4}" type="presParOf" srcId="{8F05B631-7E5D-4A1F-94B2-EDF909A08719}" destId="{E95DD1D9-03F7-4691-BD45-B9CEAC365316}" srcOrd="10" destOrd="0" presId="urn:microsoft.com/office/officeart/2005/8/layout/cycle5"/>
    <dgm:cxn modelId="{F25551F2-3C73-4B4B-9EEC-E714C08312E0}" type="presParOf" srcId="{8F05B631-7E5D-4A1F-94B2-EDF909A08719}" destId="{ABF52D75-4F62-44A0-8355-8A53655D3E1D}" srcOrd="11" destOrd="0" presId="urn:microsoft.com/office/officeart/2005/8/layout/cycle5"/>
    <dgm:cxn modelId="{C46D9136-D0D7-4D3F-8DCF-36C798194743}" type="presParOf" srcId="{8F05B631-7E5D-4A1F-94B2-EDF909A08719}" destId="{367F0D10-C938-497F-8522-AC799F75BF29}" srcOrd="12" destOrd="0" presId="urn:microsoft.com/office/officeart/2005/8/layout/cycle5"/>
    <dgm:cxn modelId="{DAA85816-EE8C-4BDC-80F9-46ED829C433A}" type="presParOf" srcId="{8F05B631-7E5D-4A1F-94B2-EDF909A08719}" destId="{51C2092E-3D56-4351-8DE5-0D20338748EE}" srcOrd="13" destOrd="0" presId="urn:microsoft.com/office/officeart/2005/8/layout/cycle5"/>
    <dgm:cxn modelId="{131CA056-0472-45B7-8AC8-D7847C8302E7}" type="presParOf" srcId="{8F05B631-7E5D-4A1F-94B2-EDF909A08719}" destId="{9BBD0D7B-D3CD-4E9F-9DA1-A3C9913CDCD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F372D-FE3C-4F34-B9D7-CDA99AED651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15E8AA0F-D501-43CA-B958-8B9F67A95A03}">
      <dgm:prSet custT="1"/>
      <dgm:spPr>
        <a:solidFill>
          <a:srgbClr val="6BBFBD">
            <a:alpha val="91000"/>
          </a:srgbClr>
        </a:solidFill>
      </dgm:spPr>
      <dgm:t>
        <a:bodyPr/>
        <a:lstStyle/>
        <a:p>
          <a:r>
            <a:rPr lang="it-IT" sz="1400" b="1" dirty="0" smtClean="0"/>
            <a:t>ARIA,              SUOLO e SOTTOSUOLO, RUMORE, ELETTROMAGNETISMO</a:t>
          </a:r>
          <a:endParaRPr lang="it-IT" sz="1400" i="1" dirty="0"/>
        </a:p>
      </dgm:t>
    </dgm:pt>
    <dgm:pt modelId="{88C459C4-AD78-46A7-9CCE-A644FF9C2E4F}" type="parTrans" cxnId="{55D86E86-6386-4832-A2ED-767853C93EEC}">
      <dgm:prSet/>
      <dgm:spPr/>
      <dgm:t>
        <a:bodyPr/>
        <a:lstStyle/>
        <a:p>
          <a:endParaRPr lang="it-IT"/>
        </a:p>
      </dgm:t>
    </dgm:pt>
    <dgm:pt modelId="{4FA6B906-DDDA-4F00-AC13-A471F4705DBB}" type="sibTrans" cxnId="{55D86E86-6386-4832-A2ED-767853C93EEC}">
      <dgm:prSet/>
      <dgm:spPr/>
      <dgm:t>
        <a:bodyPr/>
        <a:lstStyle/>
        <a:p>
          <a:endParaRPr lang="it-IT"/>
        </a:p>
      </dgm:t>
    </dgm:pt>
    <dgm:pt modelId="{ED49764C-C934-405E-A384-D017DC5890C6}">
      <dgm:prSet custT="1"/>
      <dgm:spPr>
        <a:solidFill>
          <a:srgbClr val="7DB0B5"/>
        </a:solidFill>
        <a:ln>
          <a:solidFill>
            <a:schemeClr val="lt1">
              <a:hueOff val="0"/>
              <a:satOff val="0"/>
              <a:lumOff val="0"/>
              <a:alpha val="75000"/>
            </a:schemeClr>
          </a:solidFill>
        </a:ln>
      </dgm:spPr>
      <dgm:t>
        <a:bodyPr/>
        <a:lstStyle/>
        <a:p>
          <a:r>
            <a:rPr lang="it-IT" sz="1400" b="1" dirty="0" smtClean="0"/>
            <a:t>GESTIONE DEI</a:t>
          </a:r>
          <a:r>
            <a:rPr lang="it-IT" sz="1400" dirty="0" smtClean="0"/>
            <a:t> </a:t>
          </a:r>
          <a:r>
            <a:rPr lang="it-IT" sz="1400" b="1" dirty="0" smtClean="0"/>
            <a:t>FANGHI DI DRAGAGGIO del canale dei Navicelli </a:t>
          </a:r>
          <a:endParaRPr lang="it-IT" sz="1400" i="1" dirty="0"/>
        </a:p>
      </dgm:t>
    </dgm:pt>
    <dgm:pt modelId="{8CF85AE5-A0FA-4C3C-84A4-15540896426B}" type="parTrans" cxnId="{A90A72BC-C01E-4E14-BCD4-39E9CE8291D2}">
      <dgm:prSet/>
      <dgm:spPr/>
      <dgm:t>
        <a:bodyPr/>
        <a:lstStyle/>
        <a:p>
          <a:endParaRPr lang="it-IT"/>
        </a:p>
      </dgm:t>
    </dgm:pt>
    <dgm:pt modelId="{C4771157-BC2F-4607-B152-ABABD444DA20}" type="sibTrans" cxnId="{A90A72BC-C01E-4E14-BCD4-39E9CE8291D2}">
      <dgm:prSet/>
      <dgm:spPr/>
      <dgm:t>
        <a:bodyPr/>
        <a:lstStyle/>
        <a:p>
          <a:endParaRPr lang="it-IT"/>
        </a:p>
      </dgm:t>
    </dgm:pt>
    <dgm:pt modelId="{2DCA161D-A452-40CF-8DBF-6E2650261630}">
      <dgm:prSet custT="1"/>
      <dgm:spPr>
        <a:solidFill>
          <a:srgbClr val="538D93">
            <a:alpha val="80000"/>
          </a:srgb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it-IT" sz="1400" b="1" dirty="0" smtClean="0"/>
            <a:t>MOBILITA’ FLUVIALE e QUALITA’ DELLE ACQUE del Canale dei Navicelli. </a:t>
          </a:r>
          <a:endParaRPr lang="it-IT" sz="1400" i="1" dirty="0"/>
        </a:p>
      </dgm:t>
    </dgm:pt>
    <dgm:pt modelId="{0300AA1A-1AE8-4210-86E4-1FA708CEC5C8}" type="parTrans" cxnId="{49DBF459-6702-48AB-B314-CA96B8780F91}">
      <dgm:prSet/>
      <dgm:spPr/>
      <dgm:t>
        <a:bodyPr/>
        <a:lstStyle/>
        <a:p>
          <a:endParaRPr lang="it-IT"/>
        </a:p>
      </dgm:t>
    </dgm:pt>
    <dgm:pt modelId="{AF67A1F9-5A77-4669-B0CF-F413B86AEDAC}" type="sibTrans" cxnId="{49DBF459-6702-48AB-B314-CA96B8780F91}">
      <dgm:prSet/>
      <dgm:spPr/>
      <dgm:t>
        <a:bodyPr/>
        <a:lstStyle/>
        <a:p>
          <a:endParaRPr lang="it-IT"/>
        </a:p>
      </dgm:t>
    </dgm:pt>
    <dgm:pt modelId="{7308584A-63BC-412A-B25E-4C11831ABE93}">
      <dgm:prSet custT="1"/>
      <dgm:spPr>
        <a:solidFill>
          <a:srgbClr val="538D93"/>
        </a:solidFill>
      </dgm:spPr>
      <dgm:t>
        <a:bodyPr/>
        <a:lstStyle/>
        <a:p>
          <a:r>
            <a:rPr lang="it-IT" sz="1600" b="1" dirty="0" smtClean="0"/>
            <a:t>SICUREZZA DELL’AREA</a:t>
          </a:r>
        </a:p>
      </dgm:t>
    </dgm:pt>
    <dgm:pt modelId="{5951E11B-0160-4365-B018-8958175A446F}" type="parTrans" cxnId="{2D22D9CC-E34C-4048-8C41-BB91E826F436}">
      <dgm:prSet/>
      <dgm:spPr/>
      <dgm:t>
        <a:bodyPr/>
        <a:lstStyle/>
        <a:p>
          <a:endParaRPr lang="it-IT"/>
        </a:p>
      </dgm:t>
    </dgm:pt>
    <dgm:pt modelId="{261935EE-E9B5-4A90-9C4A-CA755D6C86CA}" type="sibTrans" cxnId="{2D22D9CC-E34C-4048-8C41-BB91E826F436}">
      <dgm:prSet/>
      <dgm:spPr/>
      <dgm:t>
        <a:bodyPr/>
        <a:lstStyle/>
        <a:p>
          <a:endParaRPr lang="it-IT"/>
        </a:p>
      </dgm:t>
    </dgm:pt>
    <dgm:pt modelId="{CDA9E738-4278-429D-AB1D-07817BAEAC87}">
      <dgm:prSet custT="1"/>
      <dgm:spPr>
        <a:solidFill>
          <a:srgbClr val="538D93">
            <a:alpha val="61000"/>
          </a:srgbClr>
        </a:solidFill>
      </dgm:spPr>
      <dgm:t>
        <a:bodyPr/>
        <a:lstStyle/>
        <a:p>
          <a:r>
            <a:rPr lang="it-IT" sz="1800" b="1" dirty="0" smtClean="0"/>
            <a:t>ENERGIA ACQUA RIFIUTI</a:t>
          </a:r>
          <a:r>
            <a:rPr lang="it-IT" sz="1100" dirty="0" smtClean="0"/>
            <a:t> </a:t>
          </a:r>
        </a:p>
      </dgm:t>
    </dgm:pt>
    <dgm:pt modelId="{891A5ED1-1274-4F6C-BBFD-FE9DC2DCC8F9}" type="sibTrans" cxnId="{091DC234-CA94-4718-8026-486368BDDAF5}">
      <dgm:prSet/>
      <dgm:spPr/>
      <dgm:t>
        <a:bodyPr/>
        <a:lstStyle/>
        <a:p>
          <a:endParaRPr lang="it-IT"/>
        </a:p>
      </dgm:t>
    </dgm:pt>
    <dgm:pt modelId="{5F4B72EC-1DAB-4D46-AE41-7C4D7CC81CFE}" type="parTrans" cxnId="{091DC234-CA94-4718-8026-486368BDDAF5}">
      <dgm:prSet/>
      <dgm:spPr/>
      <dgm:t>
        <a:bodyPr/>
        <a:lstStyle/>
        <a:p>
          <a:endParaRPr lang="it-IT"/>
        </a:p>
      </dgm:t>
    </dgm:pt>
    <dgm:pt modelId="{0AE1B7B1-4543-4275-A4ED-15121ED0E9BF}" type="pres">
      <dgm:prSet presAssocID="{9ADF372D-FE3C-4F34-B9D7-CDA99AED651F}" presName="compositeShape" presStyleCnt="0">
        <dgm:presLayoutVars>
          <dgm:chMax val="7"/>
          <dgm:dir/>
          <dgm:resizeHandles val="exact"/>
        </dgm:presLayoutVars>
      </dgm:prSet>
      <dgm:spPr/>
    </dgm:pt>
    <dgm:pt modelId="{18329B9B-CA67-471B-A59F-EBDC7925519B}" type="pres">
      <dgm:prSet presAssocID="{9ADF372D-FE3C-4F34-B9D7-CDA99AED651F}" presName="wedge1" presStyleLbl="node1" presStyleIdx="0" presStyleCnt="5"/>
      <dgm:spPr/>
      <dgm:t>
        <a:bodyPr/>
        <a:lstStyle/>
        <a:p>
          <a:endParaRPr lang="it-IT"/>
        </a:p>
      </dgm:t>
    </dgm:pt>
    <dgm:pt modelId="{00081DAD-816F-43D3-A679-F7DA32C3B0A8}" type="pres">
      <dgm:prSet presAssocID="{9ADF372D-FE3C-4F34-B9D7-CDA99AED651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9DA409-FA98-408B-B03B-DB23173BC002}" type="pres">
      <dgm:prSet presAssocID="{9ADF372D-FE3C-4F34-B9D7-CDA99AED651F}" presName="wedge2" presStyleLbl="node1" presStyleIdx="1" presStyleCnt="5"/>
      <dgm:spPr/>
      <dgm:t>
        <a:bodyPr/>
        <a:lstStyle/>
        <a:p>
          <a:endParaRPr lang="it-IT"/>
        </a:p>
      </dgm:t>
    </dgm:pt>
    <dgm:pt modelId="{F710ED7D-AFDC-4A86-8F45-5140AC2A7B46}" type="pres">
      <dgm:prSet presAssocID="{9ADF372D-FE3C-4F34-B9D7-CDA99AED651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D9C334-37EC-4974-96FF-BE927F49DA00}" type="pres">
      <dgm:prSet presAssocID="{9ADF372D-FE3C-4F34-B9D7-CDA99AED651F}" presName="wedge3" presStyleLbl="node1" presStyleIdx="2" presStyleCnt="5" custLinFactNeighborX="-490" custLinFactNeighborY="473"/>
      <dgm:spPr/>
      <dgm:t>
        <a:bodyPr/>
        <a:lstStyle/>
        <a:p>
          <a:endParaRPr lang="it-IT"/>
        </a:p>
      </dgm:t>
    </dgm:pt>
    <dgm:pt modelId="{BE8F7AAA-891B-4F54-9C58-6ABFFF92DBB8}" type="pres">
      <dgm:prSet presAssocID="{9ADF372D-FE3C-4F34-B9D7-CDA99AED651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7DA979-F814-4A11-A5F4-F7871F1F2011}" type="pres">
      <dgm:prSet presAssocID="{9ADF372D-FE3C-4F34-B9D7-CDA99AED651F}" presName="wedge4" presStyleLbl="node1" presStyleIdx="3" presStyleCnt="5"/>
      <dgm:spPr/>
      <dgm:t>
        <a:bodyPr/>
        <a:lstStyle/>
        <a:p>
          <a:endParaRPr lang="it-IT"/>
        </a:p>
      </dgm:t>
    </dgm:pt>
    <dgm:pt modelId="{130A2BF1-7E30-493D-8D0B-56F7FB5C641D}" type="pres">
      <dgm:prSet presAssocID="{9ADF372D-FE3C-4F34-B9D7-CDA99AED651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CDD892-19D5-406A-8077-F0796A3A8256}" type="pres">
      <dgm:prSet presAssocID="{9ADF372D-FE3C-4F34-B9D7-CDA99AED651F}" presName="wedge5" presStyleLbl="node1" presStyleIdx="4" presStyleCnt="5" custScaleX="100215" custScaleY="100791"/>
      <dgm:spPr/>
      <dgm:t>
        <a:bodyPr/>
        <a:lstStyle/>
        <a:p>
          <a:endParaRPr lang="it-IT"/>
        </a:p>
      </dgm:t>
    </dgm:pt>
    <dgm:pt modelId="{ABF8427B-2109-4ABF-8EEB-2BE435D3CB34}" type="pres">
      <dgm:prSet presAssocID="{9ADF372D-FE3C-4F34-B9D7-CDA99AED651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977F1F7-053C-4E48-AD02-FBA15EB8FA57}" type="presOf" srcId="{ED49764C-C934-405E-A384-D017DC5890C6}" destId="{719DA409-FA98-408B-B03B-DB23173BC002}" srcOrd="0" destOrd="0" presId="urn:microsoft.com/office/officeart/2005/8/layout/chart3"/>
    <dgm:cxn modelId="{A52C8249-95EE-41AC-B696-5460F08F1053}" type="presOf" srcId="{2DCA161D-A452-40CF-8DBF-6E2650261630}" destId="{130A2BF1-7E30-493D-8D0B-56F7FB5C641D}" srcOrd="1" destOrd="0" presId="urn:microsoft.com/office/officeart/2005/8/layout/chart3"/>
    <dgm:cxn modelId="{42294F63-7B02-4E9E-A9CB-CEE89864FF29}" type="presOf" srcId="{CDA9E738-4278-429D-AB1D-07817BAEAC87}" destId="{63D9C334-37EC-4974-96FF-BE927F49DA00}" srcOrd="0" destOrd="0" presId="urn:microsoft.com/office/officeart/2005/8/layout/chart3"/>
    <dgm:cxn modelId="{67F4923F-1540-45A5-BB52-8DAEDEAEEE69}" type="presOf" srcId="{2DCA161D-A452-40CF-8DBF-6E2650261630}" destId="{D27DA979-F814-4A11-A5F4-F7871F1F2011}" srcOrd="0" destOrd="0" presId="urn:microsoft.com/office/officeart/2005/8/layout/chart3"/>
    <dgm:cxn modelId="{091DC234-CA94-4718-8026-486368BDDAF5}" srcId="{9ADF372D-FE3C-4F34-B9D7-CDA99AED651F}" destId="{CDA9E738-4278-429D-AB1D-07817BAEAC87}" srcOrd="2" destOrd="0" parTransId="{5F4B72EC-1DAB-4D46-AE41-7C4D7CC81CFE}" sibTransId="{891A5ED1-1274-4F6C-BBFD-FE9DC2DCC8F9}"/>
    <dgm:cxn modelId="{55D86E86-6386-4832-A2ED-767853C93EEC}" srcId="{9ADF372D-FE3C-4F34-B9D7-CDA99AED651F}" destId="{15E8AA0F-D501-43CA-B958-8B9F67A95A03}" srcOrd="0" destOrd="0" parTransId="{88C459C4-AD78-46A7-9CCE-A644FF9C2E4F}" sibTransId="{4FA6B906-DDDA-4F00-AC13-A471F4705DBB}"/>
    <dgm:cxn modelId="{A33A3524-C8A4-4998-BB91-5D4D0740E684}" type="presOf" srcId="{ED49764C-C934-405E-A384-D017DC5890C6}" destId="{F710ED7D-AFDC-4A86-8F45-5140AC2A7B46}" srcOrd="1" destOrd="0" presId="urn:microsoft.com/office/officeart/2005/8/layout/chart3"/>
    <dgm:cxn modelId="{2D22D9CC-E34C-4048-8C41-BB91E826F436}" srcId="{9ADF372D-FE3C-4F34-B9D7-CDA99AED651F}" destId="{7308584A-63BC-412A-B25E-4C11831ABE93}" srcOrd="4" destOrd="0" parTransId="{5951E11B-0160-4365-B018-8958175A446F}" sibTransId="{261935EE-E9B5-4A90-9C4A-CA755D6C86CA}"/>
    <dgm:cxn modelId="{49DBF459-6702-48AB-B314-CA96B8780F91}" srcId="{9ADF372D-FE3C-4F34-B9D7-CDA99AED651F}" destId="{2DCA161D-A452-40CF-8DBF-6E2650261630}" srcOrd="3" destOrd="0" parTransId="{0300AA1A-1AE8-4210-86E4-1FA708CEC5C8}" sibTransId="{AF67A1F9-5A77-4669-B0CF-F413B86AEDAC}"/>
    <dgm:cxn modelId="{A90A72BC-C01E-4E14-BCD4-39E9CE8291D2}" srcId="{9ADF372D-FE3C-4F34-B9D7-CDA99AED651F}" destId="{ED49764C-C934-405E-A384-D017DC5890C6}" srcOrd="1" destOrd="0" parTransId="{8CF85AE5-A0FA-4C3C-84A4-15540896426B}" sibTransId="{C4771157-BC2F-4607-B152-ABABD444DA20}"/>
    <dgm:cxn modelId="{22507C36-DDA1-44E2-A341-49A8CFDCC364}" type="presOf" srcId="{7308584A-63BC-412A-B25E-4C11831ABE93}" destId="{05CDD892-19D5-406A-8077-F0796A3A8256}" srcOrd="0" destOrd="0" presId="urn:microsoft.com/office/officeart/2005/8/layout/chart3"/>
    <dgm:cxn modelId="{76CC492C-5091-43C4-94EB-E89C456FB4C9}" type="presOf" srcId="{CDA9E738-4278-429D-AB1D-07817BAEAC87}" destId="{BE8F7AAA-891B-4F54-9C58-6ABFFF92DBB8}" srcOrd="1" destOrd="0" presId="urn:microsoft.com/office/officeart/2005/8/layout/chart3"/>
    <dgm:cxn modelId="{41857CB4-6717-4FD4-ABAF-3CFF3803A044}" type="presOf" srcId="{15E8AA0F-D501-43CA-B958-8B9F67A95A03}" destId="{18329B9B-CA67-471B-A59F-EBDC7925519B}" srcOrd="0" destOrd="0" presId="urn:microsoft.com/office/officeart/2005/8/layout/chart3"/>
    <dgm:cxn modelId="{7D8B54D4-EF22-4860-A7E6-9F5D76CB3EED}" type="presOf" srcId="{9ADF372D-FE3C-4F34-B9D7-CDA99AED651F}" destId="{0AE1B7B1-4543-4275-A4ED-15121ED0E9BF}" srcOrd="0" destOrd="0" presId="urn:microsoft.com/office/officeart/2005/8/layout/chart3"/>
    <dgm:cxn modelId="{A1B00F81-493F-41BF-9784-9CA803D64935}" type="presOf" srcId="{15E8AA0F-D501-43CA-B958-8B9F67A95A03}" destId="{00081DAD-816F-43D3-A679-F7DA32C3B0A8}" srcOrd="1" destOrd="0" presId="urn:microsoft.com/office/officeart/2005/8/layout/chart3"/>
    <dgm:cxn modelId="{73A32D62-E032-40FA-8338-9FDBFB57551E}" type="presOf" srcId="{7308584A-63BC-412A-B25E-4C11831ABE93}" destId="{ABF8427B-2109-4ABF-8EEB-2BE435D3CB34}" srcOrd="1" destOrd="0" presId="urn:microsoft.com/office/officeart/2005/8/layout/chart3"/>
    <dgm:cxn modelId="{8E9072D5-DF9F-43DA-BD0D-069A4C7C52D3}" type="presParOf" srcId="{0AE1B7B1-4543-4275-A4ED-15121ED0E9BF}" destId="{18329B9B-CA67-471B-A59F-EBDC7925519B}" srcOrd="0" destOrd="0" presId="urn:microsoft.com/office/officeart/2005/8/layout/chart3"/>
    <dgm:cxn modelId="{2E823B4F-8965-43DB-9843-50642E8F632E}" type="presParOf" srcId="{0AE1B7B1-4543-4275-A4ED-15121ED0E9BF}" destId="{00081DAD-816F-43D3-A679-F7DA32C3B0A8}" srcOrd="1" destOrd="0" presId="urn:microsoft.com/office/officeart/2005/8/layout/chart3"/>
    <dgm:cxn modelId="{C2FC7E50-C7C8-4CAD-BE39-51DF02CEFA93}" type="presParOf" srcId="{0AE1B7B1-4543-4275-A4ED-15121ED0E9BF}" destId="{719DA409-FA98-408B-B03B-DB23173BC002}" srcOrd="2" destOrd="0" presId="urn:microsoft.com/office/officeart/2005/8/layout/chart3"/>
    <dgm:cxn modelId="{FC0ACA1D-4743-4174-B019-D0CAA27178B7}" type="presParOf" srcId="{0AE1B7B1-4543-4275-A4ED-15121ED0E9BF}" destId="{F710ED7D-AFDC-4A86-8F45-5140AC2A7B46}" srcOrd="3" destOrd="0" presId="urn:microsoft.com/office/officeart/2005/8/layout/chart3"/>
    <dgm:cxn modelId="{E9002428-8716-4F23-9E64-9E5BF4FE3D1F}" type="presParOf" srcId="{0AE1B7B1-4543-4275-A4ED-15121ED0E9BF}" destId="{63D9C334-37EC-4974-96FF-BE927F49DA00}" srcOrd="4" destOrd="0" presId="urn:microsoft.com/office/officeart/2005/8/layout/chart3"/>
    <dgm:cxn modelId="{C84CD70E-092A-4DBD-A993-AAD1F051FA43}" type="presParOf" srcId="{0AE1B7B1-4543-4275-A4ED-15121ED0E9BF}" destId="{BE8F7AAA-891B-4F54-9C58-6ABFFF92DBB8}" srcOrd="5" destOrd="0" presId="urn:microsoft.com/office/officeart/2005/8/layout/chart3"/>
    <dgm:cxn modelId="{978266AB-5B38-4254-9863-65159E7DF4F2}" type="presParOf" srcId="{0AE1B7B1-4543-4275-A4ED-15121ED0E9BF}" destId="{D27DA979-F814-4A11-A5F4-F7871F1F2011}" srcOrd="6" destOrd="0" presId="urn:microsoft.com/office/officeart/2005/8/layout/chart3"/>
    <dgm:cxn modelId="{7E090255-B07B-4029-BA4C-BA9CA5D6051B}" type="presParOf" srcId="{0AE1B7B1-4543-4275-A4ED-15121ED0E9BF}" destId="{130A2BF1-7E30-493D-8D0B-56F7FB5C641D}" srcOrd="7" destOrd="0" presId="urn:microsoft.com/office/officeart/2005/8/layout/chart3"/>
    <dgm:cxn modelId="{99DC628B-EA31-4FF8-9511-B30B1B2D6960}" type="presParOf" srcId="{0AE1B7B1-4543-4275-A4ED-15121ED0E9BF}" destId="{05CDD892-19D5-406A-8077-F0796A3A8256}" srcOrd="8" destOrd="0" presId="urn:microsoft.com/office/officeart/2005/8/layout/chart3"/>
    <dgm:cxn modelId="{6B493BD4-91D2-4DB2-B5CD-A868D2F8189B}" type="presParOf" srcId="{0AE1B7B1-4543-4275-A4ED-15121ED0E9BF}" destId="{ABF8427B-2109-4ABF-8EEB-2BE435D3CB34}" srcOrd="9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2649D-35ED-449A-A1EC-C1D7AAABB68F}">
      <dsp:nvSpPr>
        <dsp:cNvPr id="0" name=""/>
        <dsp:cNvSpPr/>
      </dsp:nvSpPr>
      <dsp:spPr>
        <a:xfrm>
          <a:off x="62183" y="213985"/>
          <a:ext cx="1917844" cy="711993"/>
        </a:xfrm>
        <a:prstGeom prst="rect">
          <a:avLst/>
        </a:prstGeom>
        <a:solidFill>
          <a:srgbClr val="0682BA"/>
        </a:solidFill>
        <a:ln w="25400" cap="flat" cmpd="sng" algn="ctr">
          <a:solidFill>
            <a:srgbClr val="0682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REGIONE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sp:txBody>
      <dsp:txXfrm>
        <a:off x="62183" y="213985"/>
        <a:ext cx="1917844" cy="711993"/>
      </dsp:txXfrm>
    </dsp:sp>
    <dsp:sp modelId="{5A21A64A-A6BB-4E8A-B5AE-8BE6F0D93444}">
      <dsp:nvSpPr>
        <dsp:cNvPr id="0" name=""/>
        <dsp:cNvSpPr/>
      </dsp:nvSpPr>
      <dsp:spPr>
        <a:xfrm>
          <a:off x="28292" y="888370"/>
          <a:ext cx="1950738" cy="2854800"/>
        </a:xfrm>
        <a:prstGeom prst="rect">
          <a:avLst/>
        </a:prstGeom>
        <a:solidFill>
          <a:srgbClr val="4EECF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Emana la normativa e disposizioni per la realizzazione e valutazione delle APEA</a:t>
          </a:r>
          <a:r>
            <a:rPr lang="it-IT" sz="1400" kern="1200" dirty="0" smtClean="0"/>
            <a:t>. R 74/2009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Definizione e controllo dei criteri prestazionali delle APEA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Delibera 1245/2009 </a:t>
          </a:r>
          <a:endParaRPr lang="it-IT" sz="1400" kern="1200" dirty="0"/>
        </a:p>
      </dsp:txBody>
      <dsp:txXfrm>
        <a:off x="28292" y="888370"/>
        <a:ext cx="1950738" cy="2854800"/>
      </dsp:txXfrm>
    </dsp:sp>
    <dsp:sp modelId="{FF67D1DD-9640-41F7-8AD1-733D9C54E8C0}">
      <dsp:nvSpPr>
        <dsp:cNvPr id="0" name=""/>
        <dsp:cNvSpPr/>
      </dsp:nvSpPr>
      <dsp:spPr>
        <a:xfrm>
          <a:off x="2104127" y="202794"/>
          <a:ext cx="1752893" cy="701157"/>
        </a:xfrm>
        <a:prstGeom prst="rect">
          <a:avLst/>
        </a:prstGeom>
        <a:solidFill>
          <a:srgbClr val="0682BA"/>
        </a:solidFill>
        <a:ln w="25400" cap="flat" cmpd="sng" algn="ctr">
          <a:solidFill>
            <a:srgbClr val="0682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PROVINCIA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sp:txBody>
      <dsp:txXfrm>
        <a:off x="2104127" y="202794"/>
        <a:ext cx="1752893" cy="701157"/>
      </dsp:txXfrm>
    </dsp:sp>
    <dsp:sp modelId="{1A819535-ADA8-4187-82A6-583EDB65967C}">
      <dsp:nvSpPr>
        <dsp:cNvPr id="0" name=""/>
        <dsp:cNvSpPr/>
      </dsp:nvSpPr>
      <dsp:spPr>
        <a:xfrm>
          <a:off x="2079350" y="882952"/>
          <a:ext cx="1779984" cy="2854800"/>
        </a:xfrm>
        <a:prstGeom prst="rect">
          <a:avLst/>
        </a:prstGeom>
        <a:solidFill>
          <a:srgbClr val="4EECF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Individua gli ambiti territoriali per le </a:t>
          </a: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APEA 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Gestisce la Banca dati APEA</a:t>
          </a:r>
          <a:endParaRPr lang="it-IT" sz="1400" kern="1200" dirty="0">
            <a:effectLst/>
            <a:latin typeface="Times New Roman"/>
            <a:ea typeface="Times New Roman"/>
          </a:endParaRPr>
        </a:p>
      </dsp:txBody>
      <dsp:txXfrm>
        <a:off x="2079350" y="882952"/>
        <a:ext cx="1779984" cy="2854800"/>
      </dsp:txXfrm>
    </dsp:sp>
    <dsp:sp modelId="{D6919DB3-5589-4C92-872E-2B37D6AF2388}">
      <dsp:nvSpPr>
        <dsp:cNvPr id="0" name=""/>
        <dsp:cNvSpPr/>
      </dsp:nvSpPr>
      <dsp:spPr>
        <a:xfrm>
          <a:off x="4009378" y="197603"/>
          <a:ext cx="1818823" cy="711993"/>
        </a:xfrm>
        <a:prstGeom prst="rect">
          <a:avLst/>
        </a:prstGeom>
        <a:solidFill>
          <a:srgbClr val="0682BA"/>
        </a:solidFill>
        <a:ln w="25400" cap="flat" cmpd="sng" algn="ctr">
          <a:solidFill>
            <a:srgbClr val="0682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COMUNE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sp:txBody>
      <dsp:txXfrm>
        <a:off x="4009378" y="197603"/>
        <a:ext cx="1818823" cy="711993"/>
      </dsp:txXfrm>
    </dsp:sp>
    <dsp:sp modelId="{560609EE-7346-4AD6-970B-8E87917DDFE0}">
      <dsp:nvSpPr>
        <dsp:cNvPr id="0" name=""/>
        <dsp:cNvSpPr/>
      </dsp:nvSpPr>
      <dsp:spPr>
        <a:xfrm>
          <a:off x="4013872" y="888370"/>
          <a:ext cx="1860920" cy="2854800"/>
        </a:xfrm>
        <a:prstGeom prst="rect">
          <a:avLst/>
        </a:prstGeom>
        <a:solidFill>
          <a:srgbClr val="4EECF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Localizzazione delle aree da qualificare APEA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Nomina il </a:t>
          </a:r>
          <a:r>
            <a:rPr lang="it-IT" sz="1400" kern="1200" dirty="0" err="1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Sg</a:t>
          </a: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 dell’area </a:t>
          </a: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APEA NAVICELLI (</a:t>
          </a:r>
          <a:r>
            <a:rPr lang="it-IT" sz="1400" kern="1200" dirty="0" smtClean="0">
              <a:effectLst/>
              <a:latin typeface="Times New Roman"/>
              <a:ea typeface="Times New Roman"/>
            </a:rPr>
            <a:t>25/11/13)</a:t>
          </a:r>
          <a:endParaRPr lang="it-IT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>
            <a:effectLst/>
            <a:latin typeface="Times New Roman"/>
            <a:ea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0000"/>
              </a:solidFill>
              <a:effectLst/>
              <a:latin typeface="Arial"/>
              <a:ea typeface="Arial Unicode MS"/>
              <a:cs typeface="Arial Unicode MS"/>
            </a:rPr>
            <a:t>Valutazione delle prestazioni per la qualifica APEA</a:t>
          </a:r>
          <a:endParaRPr lang="it-IT" sz="1400" kern="1200" dirty="0">
            <a:effectLst/>
            <a:latin typeface="Times New Roman"/>
            <a:ea typeface="Times New Roman"/>
          </a:endParaRPr>
        </a:p>
      </dsp:txBody>
      <dsp:txXfrm>
        <a:off x="4013872" y="888370"/>
        <a:ext cx="186092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195AD-C4AE-46AC-9A9A-587A26C18EAB}">
      <dsp:nvSpPr>
        <dsp:cNvPr id="0" name=""/>
        <dsp:cNvSpPr/>
      </dsp:nvSpPr>
      <dsp:spPr>
        <a:xfrm>
          <a:off x="1976502" y="521418"/>
          <a:ext cx="4861926" cy="4550301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6E95D-AACB-4DB5-B1E6-2DC4303EE80F}">
      <dsp:nvSpPr>
        <dsp:cNvPr id="0" name=""/>
        <dsp:cNvSpPr/>
      </dsp:nvSpPr>
      <dsp:spPr>
        <a:xfrm>
          <a:off x="2128642" y="741098"/>
          <a:ext cx="4581301" cy="4068217"/>
        </a:xfrm>
        <a:prstGeom prst="blockArc">
          <a:avLst>
            <a:gd name="adj1" fmla="val 10080956"/>
            <a:gd name="adj2" fmla="val 13180226"/>
            <a:gd name="adj3" fmla="val 3911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E74AB-4D53-42A0-84E8-4C7E5F04DF26}">
      <dsp:nvSpPr>
        <dsp:cNvPr id="0" name=""/>
        <dsp:cNvSpPr/>
      </dsp:nvSpPr>
      <dsp:spPr>
        <a:xfrm>
          <a:off x="2996256" y="1017417"/>
          <a:ext cx="2630062" cy="4068217"/>
        </a:xfrm>
        <a:prstGeom prst="blockArc">
          <a:avLst>
            <a:gd name="adj1" fmla="val 3588639"/>
            <a:gd name="adj2" fmla="val 7231261"/>
            <a:gd name="adj3" fmla="val 3911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43F27-7F0D-45A8-9570-5F421128A849}">
      <dsp:nvSpPr>
        <dsp:cNvPr id="0" name=""/>
        <dsp:cNvSpPr/>
      </dsp:nvSpPr>
      <dsp:spPr>
        <a:xfrm rot="647737">
          <a:off x="2676191" y="792107"/>
          <a:ext cx="4064800" cy="4068217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gradFill flip="none" rotWithShape="1">
          <a:gsLst>
            <a:gs pos="0">
              <a:srgbClr val="43BDBA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4CFF0A-2A0F-4401-B549-E20E946BC186}">
      <dsp:nvSpPr>
        <dsp:cNvPr id="0" name=""/>
        <dsp:cNvSpPr/>
      </dsp:nvSpPr>
      <dsp:spPr>
        <a:xfrm>
          <a:off x="2722352" y="748219"/>
          <a:ext cx="4068217" cy="4068217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AAE15-E5F9-49C2-A24F-485D7AB2CF18}">
      <dsp:nvSpPr>
        <dsp:cNvPr id="0" name=""/>
        <dsp:cNvSpPr/>
      </dsp:nvSpPr>
      <dsp:spPr>
        <a:xfrm>
          <a:off x="2632189" y="562584"/>
          <a:ext cx="4068217" cy="4068217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gradFill flip="none" rotWithShape="1">
          <a:gsLst>
            <a:gs pos="0">
              <a:srgbClr val="43BDBA"/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29896-4248-4478-85D8-350BF5DB81C7}">
      <dsp:nvSpPr>
        <dsp:cNvPr id="0" name=""/>
        <dsp:cNvSpPr/>
      </dsp:nvSpPr>
      <dsp:spPr>
        <a:xfrm>
          <a:off x="3582431" y="1904761"/>
          <a:ext cx="1947198" cy="1407607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67592" y="2110900"/>
        <a:ext cx="1376876" cy="995329"/>
      </dsp:txXfrm>
    </dsp:sp>
    <dsp:sp modelId="{E0E332F9-AC40-4691-B5CA-129490D8EF09}">
      <dsp:nvSpPr>
        <dsp:cNvPr id="0" name=""/>
        <dsp:cNvSpPr/>
      </dsp:nvSpPr>
      <dsp:spPr>
        <a:xfrm>
          <a:off x="3623710" y="30185"/>
          <a:ext cx="1845952" cy="1164113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POLITICA AMBIENTALE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Giugno 2012</a:t>
          </a:r>
        </a:p>
      </dsp:txBody>
      <dsp:txXfrm>
        <a:off x="3894043" y="200665"/>
        <a:ext cx="1305286" cy="823153"/>
      </dsp:txXfrm>
    </dsp:sp>
    <dsp:sp modelId="{29BB7687-A3CA-4693-99E2-C9BE275A3BA4}">
      <dsp:nvSpPr>
        <dsp:cNvPr id="0" name=""/>
        <dsp:cNvSpPr/>
      </dsp:nvSpPr>
      <dsp:spPr>
        <a:xfrm>
          <a:off x="5475845" y="1080122"/>
          <a:ext cx="1991055" cy="1366940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PROGRAMMA DI MIGLIORAMENTO AMBIENTALE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Novembre 2012</a:t>
          </a:r>
        </a:p>
      </dsp:txBody>
      <dsp:txXfrm>
        <a:off x="5767428" y="1280306"/>
        <a:ext cx="1407889" cy="966572"/>
      </dsp:txXfrm>
    </dsp:sp>
    <dsp:sp modelId="{30FA1CB8-AB3F-4A4A-84C2-65E87A436D2C}">
      <dsp:nvSpPr>
        <dsp:cNvPr id="0" name=""/>
        <dsp:cNvSpPr/>
      </dsp:nvSpPr>
      <dsp:spPr>
        <a:xfrm>
          <a:off x="5559994" y="3024337"/>
          <a:ext cx="1855739" cy="1279343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SISTEMA MONITORAGGIO AMBIENTALE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Febbraio del 2014</a:t>
          </a:r>
        </a:p>
      </dsp:txBody>
      <dsp:txXfrm>
        <a:off x="5831761" y="3211692"/>
        <a:ext cx="1312205" cy="904633"/>
      </dsp:txXfrm>
    </dsp:sp>
    <dsp:sp modelId="{50198EA7-80A9-4015-896C-532E39FAE13E}">
      <dsp:nvSpPr>
        <dsp:cNvPr id="0" name=""/>
        <dsp:cNvSpPr/>
      </dsp:nvSpPr>
      <dsp:spPr>
        <a:xfrm>
          <a:off x="3684308" y="3978861"/>
          <a:ext cx="1706632" cy="1279343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RELAZIONE GESTIONALE ANNUALE "RGA"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 corso</a:t>
          </a:r>
        </a:p>
      </dsp:txBody>
      <dsp:txXfrm>
        <a:off x="3934238" y="4166216"/>
        <a:ext cx="1206772" cy="904633"/>
      </dsp:txXfrm>
    </dsp:sp>
    <dsp:sp modelId="{70E2A0FD-5B2F-440D-88E1-03BCC8DB657A}">
      <dsp:nvSpPr>
        <dsp:cNvPr id="0" name=""/>
        <dsp:cNvSpPr/>
      </dsp:nvSpPr>
      <dsp:spPr>
        <a:xfrm>
          <a:off x="1812103" y="3024337"/>
          <a:ext cx="1651377" cy="1266512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DISCIPLINARE DI AREA</a:t>
          </a:r>
        </a:p>
      </dsp:txBody>
      <dsp:txXfrm>
        <a:off x="2053942" y="3209813"/>
        <a:ext cx="1167699" cy="895560"/>
      </dsp:txXfrm>
    </dsp:sp>
    <dsp:sp modelId="{968BF5DD-5181-41F7-82CD-A53E29F1E76B}">
      <dsp:nvSpPr>
        <dsp:cNvPr id="0" name=""/>
        <dsp:cNvSpPr/>
      </dsp:nvSpPr>
      <dsp:spPr>
        <a:xfrm>
          <a:off x="1887583" y="1080120"/>
          <a:ext cx="1693877" cy="1279343"/>
        </a:xfrm>
        <a:prstGeom prst="ellipse">
          <a:avLst/>
        </a:prstGeom>
        <a:solidFill>
          <a:srgbClr val="43BDB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ANALISI AMBIENTALE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Aprile 2012</a:t>
          </a:r>
        </a:p>
      </dsp:txBody>
      <dsp:txXfrm>
        <a:off x="2135646" y="1267475"/>
        <a:ext cx="1197751" cy="904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CF2F4-026D-41CD-A111-90077802DFD6}">
      <dsp:nvSpPr>
        <dsp:cNvPr id="0" name=""/>
        <dsp:cNvSpPr/>
      </dsp:nvSpPr>
      <dsp:spPr>
        <a:xfrm>
          <a:off x="647435" y="2046609"/>
          <a:ext cx="1814839" cy="1179645"/>
        </a:xfrm>
        <a:prstGeom prst="roundRect">
          <a:avLst/>
        </a:prstGeo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DELIBERA NOMINA DEL SG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25 Novembre 2013</a:t>
          </a:r>
          <a:endParaRPr lang="it-IT" sz="13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05021" y="2104195"/>
        <a:ext cx="1699667" cy="1064473"/>
      </dsp:txXfrm>
    </dsp:sp>
    <dsp:sp modelId="{C66D895B-FCC5-49BD-8D37-30BB70AA89FA}">
      <dsp:nvSpPr>
        <dsp:cNvPr id="0" name=""/>
        <dsp:cNvSpPr/>
      </dsp:nvSpPr>
      <dsp:spPr>
        <a:xfrm>
          <a:off x="1389809" y="818130"/>
          <a:ext cx="4715095" cy="4715095"/>
        </a:xfrm>
        <a:custGeom>
          <a:avLst/>
          <a:gdLst/>
          <a:ahLst/>
          <a:cxnLst/>
          <a:rect l="0" t="0" r="0" b="0"/>
          <a:pathLst>
            <a:path>
              <a:moveTo>
                <a:pt x="542329" y="952398"/>
              </a:moveTo>
              <a:arcTo wR="2511107" hR="2511107" stAng="13102149" swAng="1950851"/>
            </a:path>
          </a:pathLst>
        </a:custGeom>
        <a:noFill/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>
          <a:softEdge rad="0"/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2C3AB-DE2D-40D3-B87A-30C3D49F12A9}">
      <dsp:nvSpPr>
        <dsp:cNvPr id="0" name=""/>
        <dsp:cNvSpPr/>
      </dsp:nvSpPr>
      <dsp:spPr>
        <a:xfrm>
          <a:off x="3391145" y="0"/>
          <a:ext cx="1814839" cy="1179645"/>
        </a:xfrm>
        <a:prstGeom prst="roundRect">
          <a:avLst/>
        </a:prstGeo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CONVENZIONE APEA </a:t>
          </a:r>
          <a:r>
            <a:rPr lang="it-IT" sz="13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 il Comune di Pisa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25 Novembre 2013</a:t>
          </a:r>
          <a:endParaRPr lang="it-IT" sz="13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448731" y="57586"/>
        <a:ext cx="1699667" cy="1064473"/>
      </dsp:txXfrm>
    </dsp:sp>
    <dsp:sp modelId="{D432A1FE-C75F-498B-9B09-0412BDDF4DC4}">
      <dsp:nvSpPr>
        <dsp:cNvPr id="0" name=""/>
        <dsp:cNvSpPr/>
      </dsp:nvSpPr>
      <dsp:spPr>
        <a:xfrm>
          <a:off x="2261626" y="627789"/>
          <a:ext cx="4715095" cy="4715095"/>
        </a:xfrm>
        <a:custGeom>
          <a:avLst/>
          <a:gdLst/>
          <a:ahLst/>
          <a:cxnLst/>
          <a:rect l="0" t="0" r="0" b="0"/>
          <a:pathLst>
            <a:path>
              <a:moveTo>
                <a:pt x="3571962" y="235091"/>
              </a:moveTo>
              <a:arcTo wR="2511107" hR="2511107" stAng="17699418" swAng="1964371"/>
            </a:path>
          </a:pathLst>
        </a:custGeom>
        <a:noFill/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D6CC0-ED69-490E-9D5F-3949CF5FDA6F}">
      <dsp:nvSpPr>
        <dsp:cNvPr id="0" name=""/>
        <dsp:cNvSpPr/>
      </dsp:nvSpPr>
      <dsp:spPr>
        <a:xfrm>
          <a:off x="5905598" y="1979226"/>
          <a:ext cx="2048590" cy="1391332"/>
        </a:xfrm>
        <a:prstGeom prst="roundRect">
          <a:avLst/>
        </a:prstGeo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PROTOCOLLO D’INTESA </a:t>
          </a:r>
          <a:r>
            <a:rPr lang="it-IT" sz="13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Provincia e Comune Pisa; Soggetto Gestore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 corso</a:t>
          </a:r>
          <a:endParaRPr lang="it-IT" sz="13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73517" y="2047145"/>
        <a:ext cx="1912752" cy="1255494"/>
      </dsp:txXfrm>
    </dsp:sp>
    <dsp:sp modelId="{EAD82DC3-FF91-4128-A0E8-40D660ABFAE2}">
      <dsp:nvSpPr>
        <dsp:cNvPr id="0" name=""/>
        <dsp:cNvSpPr/>
      </dsp:nvSpPr>
      <dsp:spPr>
        <a:xfrm>
          <a:off x="2439794" y="-42809"/>
          <a:ext cx="4715095" cy="4715095"/>
        </a:xfrm>
        <a:custGeom>
          <a:avLst/>
          <a:gdLst/>
          <a:ahLst/>
          <a:cxnLst/>
          <a:rect l="0" t="0" r="0" b="0"/>
          <a:pathLst>
            <a:path>
              <a:moveTo>
                <a:pt x="4587271" y="3923624"/>
              </a:moveTo>
              <a:arcTo wR="2511107" hR="2511107" stAng="2053763" swAng="2046320"/>
            </a:path>
          </a:pathLst>
        </a:custGeom>
        <a:noFill/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BA835-6DED-4E1B-932A-2B6318D4DF73}">
      <dsp:nvSpPr>
        <dsp:cNvPr id="0" name=""/>
        <dsp:cNvSpPr/>
      </dsp:nvSpPr>
      <dsp:spPr>
        <a:xfrm>
          <a:off x="3396771" y="4193497"/>
          <a:ext cx="1814839" cy="1179645"/>
        </a:xfrm>
        <a:prstGeom prst="roundRect">
          <a:avLst/>
        </a:prstGeo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DOMANDA INSERIMENTO BANCA DATI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alla Provincia di Pisa</a:t>
          </a:r>
          <a:endParaRPr lang="it-IT" sz="13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454357" y="4251083"/>
        <a:ext cx="1699667" cy="1064473"/>
      </dsp:txXfrm>
    </dsp:sp>
    <dsp:sp modelId="{ABF52D75-4F62-44A0-8355-8A53655D3E1D}">
      <dsp:nvSpPr>
        <dsp:cNvPr id="0" name=""/>
        <dsp:cNvSpPr/>
      </dsp:nvSpPr>
      <dsp:spPr>
        <a:xfrm>
          <a:off x="4254843" y="1391946"/>
          <a:ext cx="4715095" cy="4715095"/>
        </a:xfrm>
        <a:custGeom>
          <a:avLst/>
          <a:gdLst/>
          <a:ahLst/>
          <a:cxnLst/>
          <a:rect l="0" t="0" r="0" b="0"/>
          <a:pathLst>
            <a:path>
              <a:moveTo>
                <a:pt x="22707" y="2848045"/>
              </a:moveTo>
              <a:arcTo wR="2511107" hR="2511107" stAng="10337331" swAng="841874"/>
            </a:path>
          </a:pathLst>
        </a:custGeom>
        <a:noFill/>
        <a:ln w="38100" cap="flat" cmpd="sng" algn="ctr">
          <a:solidFill>
            <a:srgbClr val="6BB8C7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F0D10-C938-497F-8522-AC799F75BF29}">
      <dsp:nvSpPr>
        <dsp:cNvPr id="0" name=""/>
        <dsp:cNvSpPr/>
      </dsp:nvSpPr>
      <dsp:spPr>
        <a:xfrm>
          <a:off x="3345674" y="1944216"/>
          <a:ext cx="1865309" cy="1417615"/>
        </a:xfrm>
        <a:prstGeom prst="roundRect">
          <a:avLst/>
        </a:prstGeom>
        <a:solidFill>
          <a:srgbClr val="6BB8C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REGIONE TOSCANA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R. 74/2009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Disposizioni, indirizzo e Controllo delle APEA</a:t>
          </a:r>
          <a:endParaRPr lang="it-IT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414876" y="2013418"/>
        <a:ext cx="1726905" cy="1279211"/>
      </dsp:txXfrm>
    </dsp:sp>
    <dsp:sp modelId="{9BBD0D7B-D3CD-4E9F-9DA1-A3C9913CDCDC}">
      <dsp:nvSpPr>
        <dsp:cNvPr id="0" name=""/>
        <dsp:cNvSpPr/>
      </dsp:nvSpPr>
      <dsp:spPr>
        <a:xfrm>
          <a:off x="560534" y="-2028652"/>
          <a:ext cx="4715095" cy="4715095"/>
        </a:xfrm>
        <a:custGeom>
          <a:avLst/>
          <a:gdLst/>
          <a:ahLst/>
          <a:cxnLst/>
          <a:rect l="0" t="0" r="0" b="0"/>
          <a:pathLst>
            <a:path>
              <a:moveTo>
                <a:pt x="2788920" y="5006799"/>
              </a:moveTo>
              <a:arcTo wR="2511107" hR="2511107" stAng="5018889" swAng="804108"/>
            </a:path>
          </a:pathLst>
        </a:custGeom>
        <a:noFill/>
        <a:ln w="6350" cap="flat" cmpd="sng" algn="ctr">
          <a:solidFill>
            <a:sysClr val="window" lastClr="FFFFFF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29B9B-CA67-471B-A59F-EBDC7925519B}">
      <dsp:nvSpPr>
        <dsp:cNvPr id="0" name=""/>
        <dsp:cNvSpPr/>
      </dsp:nvSpPr>
      <dsp:spPr>
        <a:xfrm>
          <a:off x="2070977" y="297971"/>
          <a:ext cx="4308843" cy="4308843"/>
        </a:xfrm>
        <a:prstGeom prst="pie">
          <a:avLst>
            <a:gd name="adj1" fmla="val 16200000"/>
            <a:gd name="adj2" fmla="val 20520000"/>
          </a:avLst>
        </a:prstGeom>
        <a:solidFill>
          <a:srgbClr val="6BBFBD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ARIA,              SUOLO e SOTTOSUOLO, RUMORE, ELETTROMAGNETISMO</a:t>
          </a:r>
          <a:endParaRPr lang="it-IT" sz="1400" i="1" kern="1200" dirty="0"/>
        </a:p>
      </dsp:txBody>
      <dsp:txXfrm>
        <a:off x="4279772" y="941733"/>
        <a:ext cx="1461928" cy="1000267"/>
      </dsp:txXfrm>
    </dsp:sp>
    <dsp:sp modelId="{719DA409-FA98-408B-B03B-DB23173BC002}">
      <dsp:nvSpPr>
        <dsp:cNvPr id="0" name=""/>
        <dsp:cNvSpPr/>
      </dsp:nvSpPr>
      <dsp:spPr>
        <a:xfrm>
          <a:off x="1920168" y="505719"/>
          <a:ext cx="4308843" cy="4308843"/>
        </a:xfrm>
        <a:prstGeom prst="pie">
          <a:avLst>
            <a:gd name="adj1" fmla="val 20520000"/>
            <a:gd name="adj2" fmla="val 3240000"/>
          </a:avLst>
        </a:prstGeom>
        <a:solidFill>
          <a:srgbClr val="7DB0B5"/>
        </a:solidFill>
        <a:ln w="25400" cap="flat" cmpd="sng" algn="ctr">
          <a:solidFill>
            <a:schemeClr val="lt1">
              <a:hueOff val="0"/>
              <a:satOff val="0"/>
              <a:lumOff val="0"/>
              <a:alpha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GESTIONE DEI</a:t>
          </a:r>
          <a:r>
            <a:rPr lang="it-IT" sz="1400" kern="1200" dirty="0" smtClean="0"/>
            <a:t> </a:t>
          </a:r>
          <a:r>
            <a:rPr lang="it-IT" sz="1400" b="1" kern="1200" dirty="0" smtClean="0"/>
            <a:t>FANGHI DI DRAGAGGIO del canale dei Navicelli </a:t>
          </a:r>
          <a:endParaRPr lang="it-IT" sz="1400" i="1" kern="1200" dirty="0"/>
        </a:p>
      </dsp:txBody>
      <dsp:txXfrm>
        <a:off x="4736304" y="2454957"/>
        <a:ext cx="1282393" cy="1082340"/>
      </dsp:txXfrm>
    </dsp:sp>
    <dsp:sp modelId="{63D9C334-37EC-4974-96FF-BE927F49DA00}">
      <dsp:nvSpPr>
        <dsp:cNvPr id="0" name=""/>
        <dsp:cNvSpPr/>
      </dsp:nvSpPr>
      <dsp:spPr>
        <a:xfrm>
          <a:off x="1899054" y="526099"/>
          <a:ext cx="4308843" cy="4308843"/>
        </a:xfrm>
        <a:prstGeom prst="pie">
          <a:avLst>
            <a:gd name="adj1" fmla="val 3240000"/>
            <a:gd name="adj2" fmla="val 7560000"/>
          </a:avLst>
        </a:prstGeom>
        <a:solidFill>
          <a:srgbClr val="538D93">
            <a:alpha val="6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ENERGIA ACQUA RIFIUTI</a:t>
          </a:r>
          <a:r>
            <a:rPr lang="it-IT" sz="1100" kern="1200" dirty="0" smtClean="0"/>
            <a:t> </a:t>
          </a:r>
        </a:p>
      </dsp:txBody>
      <dsp:txXfrm>
        <a:off x="3284040" y="3757732"/>
        <a:ext cx="1538872" cy="923323"/>
      </dsp:txXfrm>
    </dsp:sp>
    <dsp:sp modelId="{D27DA979-F814-4A11-A5F4-F7871F1F2011}">
      <dsp:nvSpPr>
        <dsp:cNvPr id="0" name=""/>
        <dsp:cNvSpPr/>
      </dsp:nvSpPr>
      <dsp:spPr>
        <a:xfrm>
          <a:off x="1920168" y="505719"/>
          <a:ext cx="4308843" cy="4308843"/>
        </a:xfrm>
        <a:prstGeom prst="pie">
          <a:avLst>
            <a:gd name="adj1" fmla="val 7560000"/>
            <a:gd name="adj2" fmla="val 11880000"/>
          </a:avLst>
        </a:prstGeom>
        <a:solidFill>
          <a:srgbClr val="538D93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MOBILITA’ FLUVIALE e QUALITA’ DELLE ACQUE del Canale dei Navicelli. </a:t>
          </a:r>
          <a:endParaRPr lang="it-IT" sz="1400" i="1" kern="1200" dirty="0"/>
        </a:p>
      </dsp:txBody>
      <dsp:txXfrm>
        <a:off x="2125351" y="2454957"/>
        <a:ext cx="1282393" cy="1082340"/>
      </dsp:txXfrm>
    </dsp:sp>
    <dsp:sp modelId="{05CDD892-19D5-406A-8077-F0796A3A8256}">
      <dsp:nvSpPr>
        <dsp:cNvPr id="0" name=""/>
        <dsp:cNvSpPr/>
      </dsp:nvSpPr>
      <dsp:spPr>
        <a:xfrm>
          <a:off x="1915536" y="488677"/>
          <a:ext cx="4318107" cy="4342925"/>
        </a:xfrm>
        <a:prstGeom prst="pie">
          <a:avLst>
            <a:gd name="adj1" fmla="val 11880000"/>
            <a:gd name="adj2" fmla="val 16200000"/>
          </a:avLst>
        </a:prstGeom>
        <a:solidFill>
          <a:srgbClr val="538D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SICUREZZA DELL’AREA</a:t>
          </a:r>
        </a:p>
      </dsp:txBody>
      <dsp:txXfrm>
        <a:off x="2545260" y="1150456"/>
        <a:ext cx="1465072" cy="1008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6138" y="882650"/>
            <a:ext cx="57975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9300" y="5513388"/>
            <a:ext cx="5992813" cy="522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12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0213" y="0"/>
            <a:ext cx="32512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1026775"/>
            <a:ext cx="32512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40213" y="11026775"/>
            <a:ext cx="32512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B9FAD73-A4E7-4757-A0E0-B4A053ADDF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7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3598924D-D882-47A3-AF4C-A989826B1CF0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1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65" tIns="47783" rIns="95565" bIns="4778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29250" cy="445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D5720F4-A3C0-4E46-9465-196786868F2D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523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9672F4BD-1F01-4817-8C01-7107088A93FE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1CAE9DC-C5C7-4A6C-B9F3-99702297EC76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16D29BD-5AA4-4D62-B63A-4B1D77635490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FBB5F07-E082-46A9-A34F-84F6E410865B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933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DE470D5D-5EE9-4025-8A7E-177A5F405BB2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16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9332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DE470D5D-5EE9-4025-8A7E-177A5F405BB2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17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84CC3B53-7EA1-44DA-B7AA-FCF06B97B517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18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06E2E85-FA92-4022-808D-F9A211E6E5C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72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2D1C99F7-34AF-48A8-94B1-DE827B8A5690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23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73435BBB-9E0B-49C5-B0DA-7075DC7D201B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38600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AFC2BCA-13FD-435C-B6F3-872025AE58EE}" type="slidenum">
              <a:rPr lang="it-IT" altLang="it-IT" smtClean="0">
                <a:solidFill>
                  <a:srgbClr val="000000"/>
                </a:solidFill>
              </a:rPr>
              <a:pPr/>
              <a:t>27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6D789C53-C2F1-4DC1-BD99-A36AE53F2657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4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0D1B7903-F70E-42C2-A8C4-F5DA41CABB18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5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700692F-0236-41D2-AE5E-356541EDCE55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0838" cy="445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138" algn="l"/>
                <a:tab pos="935038" algn="l"/>
                <a:tab pos="1404938" algn="l"/>
                <a:tab pos="1874838" algn="l"/>
                <a:tab pos="2344738" algn="l"/>
                <a:tab pos="2814638" algn="l"/>
                <a:tab pos="3284538" algn="l"/>
                <a:tab pos="3754438" algn="l"/>
                <a:tab pos="4221163" algn="l"/>
                <a:tab pos="4691063" algn="l"/>
                <a:tab pos="5160963" algn="l"/>
                <a:tab pos="5630863" algn="l"/>
                <a:tab pos="6100763" algn="l"/>
                <a:tab pos="6570663" algn="l"/>
                <a:tab pos="7040563" algn="l"/>
                <a:tab pos="7510463" algn="l"/>
                <a:tab pos="7978775" algn="l"/>
                <a:tab pos="8448675" algn="l"/>
                <a:tab pos="8916988" algn="l"/>
                <a:tab pos="938688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hangingPunct="1"/>
            <a:fld id="{4C2C35AD-3B22-45BA-84B2-DCF5E404AB7A}" type="slidenum">
              <a:rPr lang="it-IT" altLang="it-IT" sz="1300" smtClean="0">
                <a:solidFill>
                  <a:srgbClr val="000000"/>
                </a:solidFill>
              </a:rPr>
              <a:pPr hangingPunct="1"/>
              <a:t>7</a:t>
            </a:fld>
            <a:endParaRPr lang="it-IT" altLang="it-IT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FED3AE3-A2DE-4A9E-B9F3-ED3B539E6F95}" type="slidenum">
              <a:rPr lang="it-IT" altLang="it-IT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it-IT" altLang="it-IT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216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5AE07BE-B8C7-4832-99D0-4496680CCA4D}" type="slidenum">
              <a:rPr lang="it-IT" altLang="it-IT" smtClean="0">
                <a:solidFill>
                  <a:srgbClr val="FFFFFF"/>
                </a:solidFill>
                <a:latin typeface="Times New Roman" pitchFamily="18" charset="0"/>
              </a:rPr>
              <a:pPr/>
              <a:t>9</a:t>
            </a:fld>
            <a:endParaRPr lang="it-IT" altLang="it-IT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BD9B2E3-94E5-4466-94B9-5528FBF5C948}" type="slidenum">
              <a:rPr lang="it-IT" altLang="it-IT" smtClean="0">
                <a:solidFill>
                  <a:srgbClr val="FFFFFF"/>
                </a:solidFill>
                <a:latin typeface="Times New Roman" pitchFamily="18" charset="0"/>
              </a:rPr>
              <a:pPr/>
              <a:t>10</a:t>
            </a:fld>
            <a:endParaRPr lang="it-IT" altLang="it-IT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FACB-CBC6-4C3C-92B0-F432736285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687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82F5-B8D4-41CD-B88C-E38845E899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77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3CDF-128E-4ABB-AC9B-84FDFF7ABE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173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0075" cy="1133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9645-2F5A-45B2-B0A0-D74AFE5A06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146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9BA0D57A-8F37-4927-A9A2-EC37779925F4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A08FC021-8FD6-4DCF-AA21-E8711C54E7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882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BD96D41C-E8BD-4A4C-A4E1-582485DFF9CC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78C9C011-1A54-4B11-9F9D-6672E6653A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73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82A1CB37-C1DE-4761-8F7C-9D0A7005DCBB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71994C76-AD42-4057-A42B-1E2AFBC359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32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71ABD78E-B0CC-468F-961C-946325EB1D69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788EBF2-EC8B-4B46-BD32-83EEAEA8D5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7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821DBF25-B5F9-4DC6-BEED-B252B9DFC69E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1482C5F4-2F19-4EDA-B198-D3D1FDAA2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422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58633CC2-4F90-4B99-BDD9-2D12F9A0229F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4894EA8B-94BC-44EF-B47A-469400913A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28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8008AD82-773D-4769-99E7-1B1F2E96E05F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18F29D3-B250-42A6-9EA2-7107C60A09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45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98CF-32FC-4EA1-A06A-5EA96735A5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4059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281EC408-8766-4DC6-9DB4-D9A39BF7FE31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5425EE02-50D5-4A88-A4A5-CD7AAE71D2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512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DADF47D6-4224-46DD-B2AB-95D62757C127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8FBB72D7-F9EC-42F5-8A7F-BC7CEDAFE4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989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B337B792-AA60-4732-A502-0B8E5546C6F9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0C88F598-2B9C-42AF-92F3-38E6C81986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1705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82440BA6-36D3-43FE-93AD-6D979678384D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46CD9CD9-F2C2-46CC-BF20-0D779B3EFB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551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0075" cy="1133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19AF8DD3-169D-47A1-86CF-9C1C844CF7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74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042C3729-3508-4413-8373-3D753C544D10}" type="slidenum">
              <a:rPr lang="it-IT" altLang="it-IT"/>
              <a:pPr>
                <a:defRPr/>
              </a:pPr>
              <a:t>‹N›</a:t>
            </a:fld>
            <a:fld id="{197A9D96-3AA8-443E-86E7-3C289BA403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9241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FCA402B-D2B0-4F1E-AACD-FA1AA9BDEE53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55529AE4-0D54-44F6-8592-0110ECC7EA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482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1DEB54A6-A407-4DCC-9755-D1A334AB7FE7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8F59BFD3-C425-4E3C-A6FB-0559653F55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866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BA9EA81B-5AD0-4C0D-9667-F1EC9E3DBCB9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E07E9E7-DA84-4BD1-BE38-0C5D9512AD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3197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26C998B5-3925-4B91-BC48-BAAF3EC1D76F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A2F68F7-48A6-4401-ABA6-A97094D26E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3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0356-8308-4275-9CB9-5057111E23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8749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0C0CA31-1CA2-4A4A-8231-F148A68FD277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9801D606-1B38-4B00-BEFE-E098D4F32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809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3DC1ADC-8336-4E43-8AF6-94CF9A20C498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B001378C-7F96-45E5-88DA-B65C659A9C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9362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6AD8AD87-2634-4398-BF99-4D6C2BF3B881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2E318763-35BD-4302-A2F4-56308C0AA4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76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24D3A212-3C98-4499-9DEE-6810F0CB872B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04B9E5AF-A969-4EE3-A8DB-B5570BE2B7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0621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BEA312C1-8332-46CE-A13F-9B12DD2CC9FF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92564C4B-7915-44DA-8993-C420628F89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2932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72FC66BB-029B-4B51-A3A5-570B42B32A59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AD37F59B-2CA3-4FA7-B0F6-A0A43D6108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95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EEDE6434-936D-4427-9299-A90C771EF5BE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CAD8E4D7-E68C-402D-9F13-E51E878C23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41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hangingPunct="0">
              <a:lnSpc>
                <a:spcPct val="93000"/>
              </a:lnSpc>
              <a:defRPr/>
            </a:lvl1pPr>
          </a:lstStyle>
          <a:p>
            <a:pPr>
              <a:defRPr/>
            </a:pPr>
            <a:fld id="{3AC34A34-C7A1-4CB1-A1A4-4BC5E0435C2B}" type="slidenum">
              <a:rPr lang="it-IT" altLang="it-IT"/>
              <a:pPr>
                <a:defRPr/>
              </a:pPr>
              <a:t>‹N›</a:t>
            </a:fld>
            <a:fld id="{7D310BCA-8439-4E8B-95DF-3A1A7DDFF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259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466A-CA32-41CE-A137-5718AE8AE8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73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CC30-49C4-4D10-A3DC-E71B52B15F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351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E2E7-7720-42B3-B72A-15C58DC8E8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172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373C-3A5C-4D71-959A-6D05F471FD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843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CFF5-C84C-4339-9017-5147EEBF85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821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BABB-C864-475C-BB78-30D1EC9994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85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titoloFare clic per modificare lo stile del titolo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7C26F8-5432-4E95-998A-9254842A68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9" r:id="rId1"/>
    <p:sldLayoutId id="2147485800" r:id="rId2"/>
    <p:sldLayoutId id="2147485801" r:id="rId3"/>
    <p:sldLayoutId id="2147485802" r:id="rId4"/>
    <p:sldLayoutId id="2147485803" r:id="rId5"/>
    <p:sldLayoutId id="2147485804" r:id="rId6"/>
    <p:sldLayoutId id="2147485805" r:id="rId7"/>
    <p:sldLayoutId id="2147485806" r:id="rId8"/>
    <p:sldLayoutId id="2147485807" r:id="rId9"/>
    <p:sldLayoutId id="2147485808" r:id="rId10"/>
    <p:sldLayoutId id="2147485809" r:id="rId11"/>
    <p:sldLayoutId id="2147485810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3801958-7B9E-4B6E-9616-B29A1273CA20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ea typeface="MS Gothic" pitchFamily="49" charset="-128"/>
              </a:defRPr>
            </a:lvl1pPr>
          </a:lstStyle>
          <a:p>
            <a:pPr>
              <a:defRPr/>
            </a:pPr>
            <a:fld id="{0A6B5234-573C-4949-B85F-E0F0DF9A1C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1" r:id="rId1"/>
    <p:sldLayoutId id="2147485812" r:id="rId2"/>
    <p:sldLayoutId id="2147485813" r:id="rId3"/>
    <p:sldLayoutId id="2147485814" r:id="rId4"/>
    <p:sldLayoutId id="2147485815" r:id="rId5"/>
    <p:sldLayoutId id="2147485816" r:id="rId6"/>
    <p:sldLayoutId id="2147485817" r:id="rId7"/>
    <p:sldLayoutId id="2147485818" r:id="rId8"/>
    <p:sldLayoutId id="2147485819" r:id="rId9"/>
    <p:sldLayoutId id="2147485820" r:id="rId10"/>
    <p:sldLayoutId id="2147485821" r:id="rId11"/>
    <p:sldLayoutId id="2147485822" r:id="rId12"/>
    <p:sldLayoutId id="2147485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A3771774-7FF7-4D73-A07E-94C8F8B1AA61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ea typeface="MS Gothic" pitchFamily="49" charset="-128"/>
              </a:defRPr>
            </a:lvl1pPr>
          </a:lstStyle>
          <a:p>
            <a:pPr>
              <a:defRPr/>
            </a:pPr>
            <a:fld id="{CD7D6ED3-D553-48ED-89AF-5C563F5452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  <p:sldLayoutId id="21474858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3" Type="http://schemas.openxmlformats.org/officeDocument/2006/relationships/image" Target="../media/image3.jpeg"/><Relationship Id="rId21" Type="http://schemas.openxmlformats.org/officeDocument/2006/relationships/image" Target="../media/image57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Relationship Id="rId22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3.pn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4313" y="1214438"/>
            <a:ext cx="87852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3600" b="1">
              <a:solidFill>
                <a:srgbClr val="A50021"/>
              </a:solidFill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43011" name="Picture 8" descr="C:\Users\simone\Desktop\Navicelli SpA\Foto riservate\foto riservate36.jpg"/>
          <p:cNvPicPr>
            <a:picLocks noChangeAspect="1" noChangeArrowheads="1"/>
          </p:cNvPicPr>
          <p:nvPr/>
        </p:nvPicPr>
        <p:blipFill>
          <a:blip r:embed="rId3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3200" b="1" u="sng">
                <a:solidFill>
                  <a:srgbClr val="FFFFFF"/>
                </a:solidFill>
                <a:ea typeface="MS Gothic" pitchFamily="49" charset="-128"/>
                <a:cs typeface="Arial" pitchFamily="34" charset="0"/>
              </a:rPr>
              <a:t>SpA NAVICELLI DI PISA</a:t>
            </a: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4800" b="1" i="1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4800" b="1" i="1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4800" b="1" i="1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4800" b="1" i="1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43013" name="Picture 7" descr="F:\logonavice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5715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F:\logonavice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5715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0" y="1484313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12000" b="1" i="1">
                <a:solidFill>
                  <a:srgbClr val="FFFFFF"/>
                </a:solidFill>
                <a:ea typeface="MS Gothic" pitchFamily="49" charset="-128"/>
                <a:cs typeface="Arial" pitchFamily="34" charset="0"/>
              </a:rPr>
              <a:t>Navicelli</a:t>
            </a: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1400" b="1" i="1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1400" b="1" i="1">
              <a:solidFill>
                <a:srgbClr val="FFFFFF"/>
              </a:solidFill>
              <a:ea typeface="MS Gothic" pitchFamily="49" charset="-128"/>
              <a:cs typeface="Arial" pitchFamily="34" charset="0"/>
            </a:endParaRPr>
          </a:p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4000" b="1" i="1">
                <a:solidFill>
                  <a:srgbClr val="FFFFFF"/>
                </a:solidFill>
                <a:ea typeface="MS Gothic" pitchFamily="49" charset="-128"/>
                <a:cs typeface="Arial" pitchFamily="34" charset="0"/>
              </a:rPr>
              <a:t>AREA  PRODUTTIVA  ECOLOGICAMENTE ATTREZZATA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7788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815975" y="98425"/>
            <a:ext cx="5832475" cy="69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Interventi APEA 2020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7788"/>
            <a:ext cx="19732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ttangolo 19"/>
          <p:cNvSpPr>
            <a:spLocks noChangeArrowheads="1"/>
          </p:cNvSpPr>
          <p:nvPr/>
        </p:nvSpPr>
        <p:spPr bwMode="auto">
          <a:xfrm>
            <a:off x="179388" y="4724400"/>
            <a:ext cx="4752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Sistemazione rete fognaria  separazione delle  acque reflue bianche e nere. Serbatoio recupero acque meteoriche (16000mc)  utilizzo per le utenze degli edifici </a:t>
            </a:r>
          </a:p>
        </p:txBody>
      </p:sp>
      <p:pic>
        <p:nvPicPr>
          <p:cNvPr id="69638" name="Immagine 9" descr="solo strada.jpg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79389" y="1916113"/>
            <a:ext cx="4464620" cy="25923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9639" name="Immagine 11" descr="serbatoi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149725"/>
            <a:ext cx="2309813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9640" name="Immagine 13" descr="strada marciapied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2025" y="1700213"/>
            <a:ext cx="40322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7353" name="Rettangolo 17"/>
          <p:cNvSpPr>
            <a:spLocks noChangeArrowheads="1"/>
          </p:cNvSpPr>
          <p:nvPr/>
        </p:nvSpPr>
        <p:spPr bwMode="auto">
          <a:xfrm>
            <a:off x="179388" y="908050"/>
            <a:ext cx="85693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Rifacimento del manto stradale con asfalto Fonoassorbente  utilizzando Gomma riciclata. Pista ciclabile con marciapiede parallelo utilizzando materiale ecosostenibile  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b="1">
              <a:solidFill>
                <a:srgbClr val="00006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9642" name="Immagine 18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076825" y="4437063"/>
            <a:ext cx="1895475" cy="22717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tangolo 2"/>
          <p:cNvSpPr>
            <a:spLocks noChangeArrowheads="1"/>
          </p:cNvSpPr>
          <p:nvPr/>
        </p:nvSpPr>
        <p:spPr bwMode="auto">
          <a:xfrm>
            <a:off x="250825" y="1196975"/>
            <a:ext cx="53292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2060"/>
                </a:solidFill>
              </a:rPr>
              <a:t>Impianto di produzione di energia rinnovabile da microeolico: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2060"/>
                </a:solidFill>
              </a:rPr>
              <a:t>aerogeneratore ad asse verticale tecnologia VAWT (vertical Axis Wind turbines)  con pale lunghe 8,5 m ed una altezza complessiva di 14,250 m: fine lavori agosto 2012</a:t>
            </a:r>
          </a:p>
        </p:txBody>
      </p:sp>
      <p:pic>
        <p:nvPicPr>
          <p:cNvPr id="70659" name="Immagine 1"/>
          <p:cNvPicPr>
            <a:picLocks noChangeAspect="1"/>
          </p:cNvPicPr>
          <p:nvPr/>
        </p:nvPicPr>
        <p:blipFill>
          <a:blip r:embed="rId3" cstate="print">
            <a:lum bright="12000" contrast="-2000"/>
            <a:extLst/>
          </a:blip>
          <a:srcRect/>
          <a:stretch>
            <a:fillRect/>
          </a:stretch>
        </p:blipFill>
        <p:spPr bwMode="auto">
          <a:xfrm>
            <a:off x="5664200" y="1125538"/>
            <a:ext cx="3235325" cy="255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372" name="Picture 4" descr="http://talamonti_giocondo.ilcannocchiale.it/mediamanager/sys.user/153492/casonetti_raccolta_differenziata_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32400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284663" y="4365625"/>
            <a:ext cx="4535487" cy="1550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dirty="0">
                <a:solidFill>
                  <a:srgbClr val="002060"/>
                </a:solidFill>
                <a:latin typeface="Arial" charset="0"/>
              </a:rPr>
              <a:t>5 aree lungo l’area perimetrale della Darsena Pisana, allestite per la Raccolta differenziata </a:t>
            </a: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dirty="0">
              <a:solidFill>
                <a:srgbClr val="002060"/>
              </a:solidFill>
              <a:latin typeface="Arial" charset="0"/>
            </a:endParaRPr>
          </a:p>
          <a:p>
            <a:pPr marL="457200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b="1" dirty="0">
                <a:solidFill>
                  <a:srgbClr val="C00000"/>
                </a:solidFill>
                <a:cs typeface="Arial" pitchFamily="34" charset="0"/>
              </a:rPr>
              <a:t>          </a:t>
            </a:r>
            <a:endParaRPr lang="it-IT" sz="2400" b="1" u="sng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5975" y="98425"/>
            <a:ext cx="5832475" cy="69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Interventi APEA 2020</a:t>
            </a:r>
          </a:p>
        </p:txBody>
      </p:sp>
      <p:pic>
        <p:nvPicPr>
          <p:cNvPr id="58375" name="Picture 7" descr="F:\logonavicel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12725"/>
            <a:ext cx="17764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66688" y="1196975"/>
            <a:ext cx="8459787" cy="1223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3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9395" name="Rettangolo 2"/>
          <p:cNvSpPr>
            <a:spLocks noChangeArrowheads="1"/>
          </p:cNvSpPr>
          <p:nvPr/>
        </p:nvSpPr>
        <p:spPr bwMode="auto">
          <a:xfrm>
            <a:off x="80963" y="2378075"/>
            <a:ext cx="90360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2060"/>
                </a:solidFill>
              </a:rPr>
              <a:t>Proseguono gli interventi  APEA finalizzati al miglioramento progressivo delle dotazioni, delle prestazioni ambientali e riqualificazione della Darsena Pisana</a:t>
            </a:r>
          </a:p>
        </p:txBody>
      </p:sp>
      <p:pic>
        <p:nvPicPr>
          <p:cNvPr id="71684" name="Immagine 6"/>
          <p:cNvPicPr>
            <a:picLocks noChangeAspect="1"/>
          </p:cNvPicPr>
          <p:nvPr/>
        </p:nvPicPr>
        <p:blipFill>
          <a:blip r:embed="rId3"/>
          <a:srcRect t="6073" b="7378"/>
          <a:stretch>
            <a:fillRect/>
          </a:stretch>
        </p:blipFill>
        <p:spPr bwMode="auto">
          <a:xfrm>
            <a:off x="608013" y="3357563"/>
            <a:ext cx="7981950" cy="283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49225"/>
            <a:ext cx="19081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113" y="333375"/>
            <a:ext cx="5832475" cy="69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ERA 2012 NAVICELLI </a:t>
            </a:r>
          </a:p>
          <a:p>
            <a:pPr algn="ctr" eaLnBrk="1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i="1" dirty="0" err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Eco-sostenibilità</a:t>
            </a:r>
            <a:r>
              <a:rPr lang="it-IT" altLang="it-IT" b="1" i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e Riqualificazione Ambientale</a:t>
            </a:r>
          </a:p>
        </p:txBody>
      </p:sp>
      <p:pic>
        <p:nvPicPr>
          <p:cNvPr id="59399" name="Picture 7" descr="F:\logonavicel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1196975"/>
            <a:ext cx="903605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600" b="1" dirty="0">
                <a:solidFill>
                  <a:srgbClr val="002060"/>
                </a:solidFill>
                <a:latin typeface="Arial" charset="0"/>
                <a:ea typeface="MS Gothic" charset="-128"/>
                <a:cs typeface="+mn-cs"/>
              </a:rPr>
              <a:t>Finanziato nell’ambito del PRSE 2007–2010 – L. I.  3.3 “Infrastrutture per i settori produttivi” e PAR FAS 2007–2013 - P.I.R. 1.3 – L. A. 1 “Infrastrutture per i settori produttivi “</a:t>
            </a:r>
          </a:p>
          <a:p>
            <a:pPr algn="ctr" eaLnBrk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400" b="1" i="1" dirty="0">
                <a:solidFill>
                  <a:srgbClr val="114F14"/>
                </a:solidFill>
                <a:latin typeface="+mj-lt"/>
                <a:ea typeface="Arial Unicode MS"/>
                <a:cs typeface="Courier New"/>
              </a:rPr>
              <a:t>Costo complessivo : € 1.1031.610,64 ;    Finanziamento dalla Regione Toscana: € 617.934,80 </a:t>
            </a:r>
            <a:endParaRPr lang="it-IT" sz="1400" b="1" i="1" dirty="0">
              <a:solidFill>
                <a:srgbClr val="114F14"/>
              </a:solidFill>
              <a:latin typeface="+mj-lt"/>
              <a:ea typeface="MS Gothic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842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260350"/>
            <a:ext cx="8459788" cy="1223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3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0420" name="Rettangolo 7"/>
          <p:cNvSpPr>
            <a:spLocks noChangeArrowheads="1"/>
          </p:cNvSpPr>
          <p:nvPr/>
        </p:nvSpPr>
        <p:spPr bwMode="auto">
          <a:xfrm>
            <a:off x="179388" y="4941888"/>
            <a:ext cx="57959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ts val="1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Completamento dei tratti fognari mancanti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ts val="1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per lo  scarico delle acque reflue di tipo civile prodotte dagli insediamenti produttivi </a:t>
            </a:r>
          </a:p>
        </p:txBody>
      </p:sp>
      <p:sp>
        <p:nvSpPr>
          <p:cNvPr id="60421" name="Rettangolo 10"/>
          <p:cNvSpPr>
            <a:spLocks noChangeArrowheads="1"/>
          </p:cNvSpPr>
          <p:nvPr/>
        </p:nvSpPr>
        <p:spPr bwMode="auto">
          <a:xfrm>
            <a:off x="3059113" y="2997200"/>
            <a:ext cx="28813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2060"/>
                </a:solidFill>
              </a:rPr>
              <a:t>Pista ciclabile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2060"/>
                </a:solidFill>
              </a:rPr>
              <a:t>nel tratto mancante </a:t>
            </a:r>
          </a:p>
        </p:txBody>
      </p:sp>
      <p:sp>
        <p:nvSpPr>
          <p:cNvPr id="60422" name="Rettangolo 11"/>
          <p:cNvSpPr>
            <a:spLocks noChangeArrowheads="1"/>
          </p:cNvSpPr>
          <p:nvPr/>
        </p:nvSpPr>
        <p:spPr bwMode="auto">
          <a:xfrm>
            <a:off x="323850" y="1268413"/>
            <a:ext cx="8569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ts val="1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Ripristino del raccordo ferroviario -  Collegamento  Stazione Centrale  e rete ferroviaria nazionale ed internazionale di Pisa con il Sistema Portuale della Darsena Pisana</a:t>
            </a:r>
          </a:p>
        </p:txBody>
      </p:sp>
      <p:pic>
        <p:nvPicPr>
          <p:cNvPr id="72711" name="Picture 3" descr="C:\Users\compaq\Desktop\CARIDI\ferrovia3.jpg"/>
          <p:cNvPicPr>
            <a:picLocks noChangeAspect="1" noChangeArrowheads="1"/>
          </p:cNvPicPr>
          <p:nvPr/>
        </p:nvPicPr>
        <p:blipFill>
          <a:blip r:embed="rId4"/>
          <a:srcRect l="4950" t="459" r="3239" b="-459"/>
          <a:stretch>
            <a:fillRect/>
          </a:stretch>
        </p:blipFill>
        <p:spPr bwMode="auto">
          <a:xfrm>
            <a:off x="5940425" y="2060575"/>
            <a:ext cx="2952750" cy="366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03350" y="260350"/>
            <a:ext cx="5184775" cy="69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>
              <a:lnSpc>
                <a:spcPct val="93000"/>
              </a:lnSpc>
              <a:spcAft>
                <a:spcPts val="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Opere di urbanizzazione</a:t>
            </a:r>
          </a:p>
          <a:p>
            <a:pPr algn="ctr" eaLnBrk="1" fontAlgn="auto">
              <a:lnSpc>
                <a:spcPct val="93000"/>
              </a:lnSpc>
              <a:spcAft>
                <a:spcPts val="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ERA 2012 NAVICELLI</a:t>
            </a:r>
          </a:p>
        </p:txBody>
      </p:sp>
      <p:pic>
        <p:nvPicPr>
          <p:cNvPr id="604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9081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420938"/>
            <a:ext cx="26193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478EDDC-9C98-4DBC-8B43-694421AECA0A}" type="slidenum">
              <a:rPr lang="it-IT" altLang="it-IT" sz="2200" smtClean="0">
                <a:solidFill>
                  <a:srgbClr val="000000"/>
                </a:solidFill>
                <a:cs typeface="Arial" pitchFamily="34" charset="0"/>
              </a:rPr>
              <a:pPr/>
              <a:t>14</a:t>
            </a:fld>
            <a:endParaRPr lang="it-IT" altLang="it-IT" sz="2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43" name="Rettangolo 15"/>
          <p:cNvSpPr>
            <a:spLocks noChangeArrowheads="1"/>
          </p:cNvSpPr>
          <p:nvPr/>
        </p:nvSpPr>
        <p:spPr bwMode="auto">
          <a:xfrm>
            <a:off x="0" y="903288"/>
            <a:ext cx="8964613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4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Impianti tecnologici in banchina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Impianto idrico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impianti elettrici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Impianto antincendio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impianto recupero acque piovane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Impianto trattamento e smaltimento  delle acque di sentina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 trattate con disoleatori  )</a:t>
            </a:r>
          </a:p>
        </p:txBody>
      </p:sp>
      <p:pic>
        <p:nvPicPr>
          <p:cNvPr id="73732" name="Immagine 16"/>
          <p:cNvPicPr>
            <a:picLocks noChangeAspect="1"/>
          </p:cNvPicPr>
          <p:nvPr/>
        </p:nvPicPr>
        <p:blipFill>
          <a:blip r:embed="rId3"/>
          <a:srcRect l="2705" r="4672" b="9753"/>
          <a:stretch>
            <a:fillRect/>
          </a:stretch>
        </p:blipFill>
        <p:spPr bwMode="auto">
          <a:xfrm>
            <a:off x="609600" y="4071938"/>
            <a:ext cx="3497263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3733" name="Immagine 17"/>
          <p:cNvPicPr>
            <a:picLocks noChangeAspect="1"/>
          </p:cNvPicPr>
          <p:nvPr/>
        </p:nvPicPr>
        <p:blipFill>
          <a:blip r:embed="rId4"/>
          <a:srcRect l="-4018" t="1524"/>
          <a:stretch>
            <a:fillRect/>
          </a:stretch>
        </p:blipFill>
        <p:spPr bwMode="auto">
          <a:xfrm>
            <a:off x="4235450" y="4076700"/>
            <a:ext cx="3744913" cy="243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49225"/>
            <a:ext cx="19081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1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76375" y="0"/>
            <a:ext cx="5183188" cy="882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>
              <a:lnSpc>
                <a:spcPct val="93000"/>
              </a:lnSpc>
              <a:spcAft>
                <a:spcPts val="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Opere di urbanizzazione</a:t>
            </a:r>
          </a:p>
          <a:p>
            <a:pPr algn="ctr" eaLnBrk="1" fontAlgn="auto">
              <a:lnSpc>
                <a:spcPct val="93000"/>
              </a:lnSpc>
              <a:spcAft>
                <a:spcPts val="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ERA 2012 NAVICELLI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62467" name="Rettangolo 8"/>
          <p:cNvSpPr>
            <a:spLocks noChangeArrowheads="1"/>
          </p:cNvSpPr>
          <p:nvPr/>
        </p:nvSpPr>
        <p:spPr bwMode="auto">
          <a:xfrm>
            <a:off x="0" y="1268413"/>
            <a:ext cx="838993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3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Allestimento  Area stoccaggio e logistica</a:t>
            </a:r>
            <a:endParaRPr lang="it-IT" altLang="it-IT" sz="2200" b="1">
              <a:solidFill>
                <a:srgbClr val="00006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rifacimento del manto stradale con asfalto bituminoso mediante  la tecnica di riciclaggio a freddo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dotata di impianti e servizi : portineria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 impianto solare per i servizi sanitari,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impianto antincendio, illuminazione a led,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serbatoi per la raccolta di acque piovane,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videosorveglianza per la sicurezza</a:t>
            </a:r>
          </a:p>
        </p:txBody>
      </p:sp>
      <p:sp>
        <p:nvSpPr>
          <p:cNvPr id="62468" name="Rettangolo 9"/>
          <p:cNvSpPr>
            <a:spLocks noChangeArrowheads="1"/>
          </p:cNvSpPr>
          <p:nvPr/>
        </p:nvSpPr>
        <p:spPr bwMode="auto">
          <a:xfrm>
            <a:off x="2303463" y="4797425"/>
            <a:ext cx="684053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2060"/>
                </a:solidFill>
              </a:rPr>
              <a:t>Sistema di monitoraggio energetico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quantificazione dei carichi energetici ed ambientali associati  alle diverse fonti di energia presenti nell’area. </a:t>
            </a:r>
          </a:p>
        </p:txBody>
      </p:sp>
      <p:pic>
        <p:nvPicPr>
          <p:cNvPr id="74757" name="Picture 2" descr="C:\Users\compaq\Desktop\CARIDI\logistic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133600"/>
            <a:ext cx="3816350" cy="226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9250" y="188913"/>
            <a:ext cx="5184775" cy="882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>
              <a:lnSpc>
                <a:spcPct val="93000"/>
              </a:lnSpc>
              <a:spcAft>
                <a:spcPts val="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Opere di urbanizzazione</a:t>
            </a:r>
          </a:p>
          <a:p>
            <a:pPr algn="ctr" eaLnBrk="1" fontAlgn="auto">
              <a:lnSpc>
                <a:spcPct val="93000"/>
              </a:lnSpc>
              <a:spcAft>
                <a:spcPts val="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ERA 2012 NAVICELLI</a:t>
            </a: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842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49225"/>
            <a:ext cx="19081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Immagine 11" descr="monitoraggio_industria_small.png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825" y="4292600"/>
            <a:ext cx="2092325" cy="178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213" y="115888"/>
            <a:ext cx="7775575" cy="6488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ALTRE OPERE E PROGETTI DI SOSTENIBILITA</a:t>
            </a:r>
            <a:r>
              <a:rPr lang="it-IT" altLang="it-IT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’ AMBIENTALE </a:t>
            </a:r>
            <a:r>
              <a:rPr lang="it-IT" altLang="it-IT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nell’area dei NAVICELLI</a:t>
            </a:r>
            <a:endParaRPr lang="it-IT" altLang="it-IT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63493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9725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92" y="108488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2142" y="2844376"/>
            <a:ext cx="8343900" cy="768099"/>
          </a:xfrm>
          <a:prstGeom prst="rect">
            <a:avLst/>
          </a:prstGeom>
          <a:solidFill>
            <a:srgbClr val="BAE8D4"/>
          </a:solidFill>
          <a:ln w="15840">
            <a:solidFill>
              <a:srgbClr val="538D93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6"/>
              </a:srgbClr>
            </a:outerShdw>
          </a:effectLst>
        </p:spPr>
        <p:txBody>
          <a:bodyPr lIns="90000" tIns="46800" rIns="90000" bIns="46800"/>
          <a:lstStyle/>
          <a:p>
            <a:pPr algn="ctr"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 smtClean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SMART </a:t>
            </a:r>
            <a:r>
              <a:rPr lang="it-IT" altLang="it-IT" b="1" dirty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GRIDS</a:t>
            </a:r>
          </a:p>
          <a:p>
            <a:pPr lvl="0" algn="ctr" eaLnBrk="1" hangingPunct="1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it-IT" altLang="it-IT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Ottimizzare la  gestione dei flussi di potenza sulla rete</a:t>
            </a:r>
          </a:p>
          <a:p>
            <a:pPr algn="ctr" eaLnBrk="1">
              <a:lnSpc>
                <a:spcPct val="93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600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2" y="2947186"/>
            <a:ext cx="447463" cy="2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84" y="2943672"/>
            <a:ext cx="278574" cy="34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7" y="3291483"/>
            <a:ext cx="318315" cy="2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1" descr="LogoPI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4" y="2961425"/>
            <a:ext cx="245479" cy="18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2" descr="sdi nuov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48" y="2921367"/>
            <a:ext cx="751682" cy="23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sami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40" y="3228426"/>
            <a:ext cx="1079897" cy="2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8344" y="5755852"/>
            <a:ext cx="8411203" cy="809908"/>
          </a:xfrm>
          <a:prstGeom prst="rect">
            <a:avLst/>
          </a:prstGeom>
          <a:solidFill>
            <a:srgbClr val="FFFF99"/>
          </a:solidFill>
          <a:ln w="15840">
            <a:solidFill>
              <a:srgbClr val="FFFF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6"/>
              </a:srgbClr>
            </a:outerShdw>
          </a:effectLst>
        </p:spPr>
        <p:txBody>
          <a:bodyPr lIns="90000" tIns="46800" rIns="90000" bIns="46800"/>
          <a:lstStyle/>
          <a:p>
            <a:pPr lvl="0" algn="ctr" eaLnBrk="1">
              <a:lnSpc>
                <a:spcPct val="93000"/>
              </a:lnSpc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FITODEPURAZIONE</a:t>
            </a:r>
          </a:p>
          <a:p>
            <a:pPr lvl="0" algn="ctr"/>
            <a:r>
              <a:rPr lang="it-IT" altLang="it-IT" sz="15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Monitoraggio dei sedimenti dragati _ Trattamento </a:t>
            </a:r>
            <a:r>
              <a:rPr lang="it-IT" alt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dei fanghi </a:t>
            </a:r>
            <a:r>
              <a:rPr lang="it-IT" altLang="it-IT" sz="15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mediante l'azione di  piante che </a:t>
            </a:r>
            <a:r>
              <a:rPr lang="it-IT" alt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agiscono come filtri biologici in grado di ridurre le sostanze inquinanti  presenti </a:t>
            </a:r>
            <a:r>
              <a:rPr lang="it-IT" altLang="it-IT" sz="15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</a:t>
            </a:r>
            <a:endParaRPr lang="it-IT" altLang="it-IT" sz="15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ctr" eaLnBrk="1">
              <a:lnSpc>
                <a:spcPct val="93000"/>
              </a:lnSpc>
              <a:defRPr/>
            </a:pPr>
            <a:r>
              <a:rPr lang="it-IT" altLang="it-IT" sz="1400" b="1" dirty="0" smtClean="0">
                <a:solidFill>
                  <a:srgbClr val="002060"/>
                </a:solidFill>
                <a:ea typeface="MS Gothic" pitchFamily="49" charset="-128"/>
                <a:cs typeface="Arial" pitchFamily="34" charset="0"/>
              </a:rPr>
              <a:t> </a:t>
            </a:r>
            <a:r>
              <a:rPr lang="it-IT" altLang="it-IT" sz="1600" b="1" dirty="0" smtClean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 </a:t>
            </a:r>
            <a:endParaRPr lang="it-IT" altLang="it-IT" sz="1600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  <a:p>
            <a:pPr algn="ctr" eaLnBrk="1">
              <a:lnSpc>
                <a:spcPct val="93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dirty="0">
              <a:solidFill>
                <a:srgbClr val="000000"/>
              </a:solidFill>
              <a:latin typeface="Verdana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8241" y="4759287"/>
            <a:ext cx="8390146" cy="797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4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/>
          <a:lstStyle/>
          <a:p>
            <a:pPr algn="ctr" eaLnBrk="1">
              <a:lnSpc>
                <a:spcPct val="93000"/>
              </a:lnSpc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BIO.RES.NOVA</a:t>
            </a:r>
            <a:endParaRPr lang="it-IT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  <a:p>
            <a:pPr algn="ctr" eaLnBrk="1">
              <a:lnSpc>
                <a:spcPct val="93000"/>
              </a:lnSpc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400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  <a:p>
            <a:pPr algn="ctr" eaLnBrk="1">
              <a:lnSpc>
                <a:spcPct val="93000"/>
              </a:lnSpc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 dirty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                       </a:t>
            </a:r>
            <a:endParaRPr lang="it-IT" sz="2000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17" name="Immagine 7" descr="fondazione cari pisa.gif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8" y="4864954"/>
            <a:ext cx="423880" cy="1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59" y="4777087"/>
            <a:ext cx="869666" cy="2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1678" y="3849440"/>
            <a:ext cx="8390146" cy="7768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584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SzTx/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cs typeface="Arial" pitchFamily="34" charset="0"/>
              </a:rPr>
              <a:t>LOGISTICA </a:t>
            </a:r>
            <a:r>
              <a:rPr lang="it-IT" altLang="it-IT" sz="1600" b="1" dirty="0">
                <a:solidFill>
                  <a:srgbClr val="C00000"/>
                </a:solidFill>
                <a:cs typeface="Arial" pitchFamily="34" charset="0"/>
              </a:rPr>
              <a:t>E MOBILITA’- </a:t>
            </a:r>
            <a:r>
              <a:rPr lang="it-IT" altLang="it-IT" sz="1600" b="1" dirty="0" smtClean="0">
                <a:solidFill>
                  <a:srgbClr val="C00000"/>
                </a:solidFill>
                <a:cs typeface="Arial" pitchFamily="34" charset="0"/>
              </a:rPr>
              <a:t>LOSE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SzTx/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it-IT" sz="1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Il monitoraggio sulla sicurezza del traffico fluviale e sulla  qualità delle acque</a:t>
            </a:r>
            <a:r>
              <a:rPr lang="it-IT" altLang="it-IT" sz="1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it-IT" altLang="it-IT" sz="18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endParaRPr lang="it-IT" altLang="it-IT" sz="5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endParaRPr lang="it-IT" altLang="it-IT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endParaRPr lang="it-IT" altLang="it-IT" sz="8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endParaRPr lang="it-IT" altLang="it-IT" sz="14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endParaRPr lang="it-IT" altLang="it-IT" sz="5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r>
              <a:rPr lang="it-IT" altLang="it-IT" sz="15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Monitoraggio </a:t>
            </a:r>
            <a:r>
              <a:rPr lang="it-IT" alt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e recupero dei  sedimenti  dragati mediante  la </a:t>
            </a:r>
            <a:r>
              <a:rPr 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gestione integrata </a:t>
            </a:r>
            <a:r>
              <a:rPr 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di  </a:t>
            </a:r>
            <a:r>
              <a:rPr lang="it-IT" sz="1500" b="1" dirty="0" err="1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bioprocessi</a:t>
            </a:r>
            <a:r>
              <a:rPr 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e processi chimico-fisici </a:t>
            </a:r>
            <a:r>
              <a:rPr lang="it-IT" sz="15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per abbattere le sostanze inquinate</a:t>
            </a:r>
            <a:endParaRPr lang="it-IT" altLang="it-IT" sz="15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 eaLnBrk="1">
              <a:spcAft>
                <a:spcPct val="0"/>
              </a:spcAft>
              <a:buClrTx/>
              <a:buSzTx/>
              <a:defRPr/>
            </a:pPr>
            <a:endParaRPr lang="it-IT" altLang="it-IT" sz="16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22" name="Immagin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75" y="3813351"/>
            <a:ext cx="248268" cy="29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3" descr="provincia-di-sassar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0" y="3835726"/>
            <a:ext cx="260145" cy="2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4" descr="logo_croce_genov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" y="3849440"/>
            <a:ext cx="258923" cy="1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" descr="Logoctc-JPEG-20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84" y="3796069"/>
            <a:ext cx="388883" cy="2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magine 1" descr="logo-provincia-di-lucc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6" y="4114154"/>
            <a:ext cx="303491" cy="2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5" descr="logo-provincia-di-livor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40" y="3832165"/>
            <a:ext cx="343605" cy="2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5" y="3827615"/>
            <a:ext cx="234882" cy="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0" y="4816794"/>
            <a:ext cx="279938" cy="2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89402" y="1969304"/>
            <a:ext cx="8313065" cy="743996"/>
          </a:xfrm>
          <a:prstGeom prst="rect">
            <a:avLst/>
          </a:prstGeom>
          <a:solidFill>
            <a:srgbClr val="FFF4D1">
              <a:alpha val="34902"/>
            </a:srgbClr>
          </a:solidFill>
          <a:ln w="15840">
            <a:solidFill>
              <a:srgbClr val="538D93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MEGA STORE</a:t>
            </a:r>
          </a:p>
          <a:p>
            <a:pPr algn="ctr"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IKEA</a:t>
            </a:r>
            <a:endParaRPr lang="it-IT" altLang="it-IT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  <a:p>
            <a:pPr algn="ctr" eaLnBrk="1">
              <a:lnSpc>
                <a:spcPct val="93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600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73050" y="1106091"/>
            <a:ext cx="8329417" cy="723790"/>
          </a:xfrm>
          <a:prstGeom prst="rect">
            <a:avLst/>
          </a:prstGeom>
          <a:solidFill>
            <a:srgbClr val="96F2BB">
              <a:alpha val="52941"/>
            </a:srgbClr>
          </a:solidFill>
          <a:ln w="15840">
            <a:solidFill>
              <a:srgbClr val="538D93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90000" tIns="46800" rIns="90000" bIns="46800"/>
          <a:lstStyle/>
          <a:p>
            <a:pPr algn="ctr" eaLnBrk="1">
              <a:lnSpc>
                <a:spcPct val="93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FOTOVOLTAICO DI 3’7 MW SOL MAGGIORE</a:t>
            </a:r>
          </a:p>
          <a:p>
            <a:pPr algn="ctr" eaLnBrk="1">
              <a:lnSpc>
                <a:spcPct val="93000"/>
              </a:lnSpc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ea typeface="MS Gothic" pitchFamily="49" charset="-128"/>
                <a:cs typeface="Arial" pitchFamily="34" charset="0"/>
              </a:rPr>
              <a:t> TOSCANA ENERGIA</a:t>
            </a:r>
            <a:endParaRPr lang="it-IT" altLang="it-IT" sz="1600" b="1" dirty="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36" name="Immagine 20" descr="ikea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13747" y="2010324"/>
            <a:ext cx="700937" cy="421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7" name="Immagine 2" descr="FV_Sol Maggiore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2" y="1318879"/>
            <a:ext cx="700478" cy="365831"/>
          </a:xfrm>
          <a:prstGeom prst="rect">
            <a:avLst/>
          </a:prstGeom>
          <a:noFill/>
          <a:ln w="9525">
            <a:solidFill>
              <a:srgbClr val="002060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G:\Nuova cartella\fito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1" y="6277779"/>
            <a:ext cx="764517" cy="3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tangolo 1"/>
          <p:cNvSpPr>
            <a:spLocks noChangeArrowheads="1"/>
          </p:cNvSpPr>
          <p:nvPr/>
        </p:nvSpPr>
        <p:spPr bwMode="auto">
          <a:xfrm>
            <a:off x="250825" y="981075"/>
            <a:ext cx="8785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2000" b="1" dirty="0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Arial" pitchFamily="34" charset="0"/>
              </a:rPr>
              <a:t>SOL MAGGIORE: Impianto fotovoltaico di 3,7 </a:t>
            </a:r>
            <a:r>
              <a:rPr lang="it-IT" altLang="it-IT" sz="2000" b="1" dirty="0" err="1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Arial" pitchFamily="34" charset="0"/>
              </a:rPr>
              <a:t>Mw</a:t>
            </a:r>
            <a:r>
              <a:rPr lang="it-IT" altLang="it-IT" sz="2000" b="1" dirty="0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Arial" pitchFamily="34" charset="0"/>
              </a:rPr>
              <a:t> di potenza, costruito dalla Società Toscana Energia. L’impianto prevede un risparmio di 93,5 TEP/anno e una riduzione d’emissione in atmosfera di 3.750 T/anno</a:t>
            </a:r>
            <a:r>
              <a:rPr lang="it-IT" altLang="it-IT" dirty="0">
                <a:solidFill>
                  <a:srgbClr val="FFFFFF"/>
                </a:solidFill>
                <a:latin typeface="Arial" charset="0"/>
                <a:ea typeface="MS Gothic" pitchFamily="49" charset="-128"/>
                <a:cs typeface="Arial" charset="0"/>
              </a:rPr>
              <a:t>CO2</a:t>
            </a:r>
          </a:p>
        </p:txBody>
      </p:sp>
      <p:pic>
        <p:nvPicPr>
          <p:cNvPr id="63491" name="Immagine 2" descr="FV_Sol Maggi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12950"/>
            <a:ext cx="7559675" cy="3948113"/>
          </a:xfrm>
          <a:prstGeom prst="rect">
            <a:avLst/>
          </a:prstGeom>
          <a:noFill/>
          <a:ln w="9525">
            <a:solidFill>
              <a:srgbClr val="002060">
                <a:alpha val="9803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213" y="115888"/>
            <a:ext cx="7775575" cy="793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FOTOVOLTAICO SOL MAGGIORE </a:t>
            </a:r>
          </a:p>
          <a:p>
            <a:pPr algn="ctr" eaLnBrk="1" hangingPunct="1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Area Navicelli</a:t>
            </a:r>
          </a:p>
        </p:txBody>
      </p:sp>
      <p:pic>
        <p:nvPicPr>
          <p:cNvPr id="63493" name="Picture 7" descr="F:\logonavice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7" descr="F:\logonavicel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tangolo 1"/>
          <p:cNvSpPr>
            <a:spLocks noChangeArrowheads="1"/>
          </p:cNvSpPr>
          <p:nvPr/>
        </p:nvSpPr>
        <p:spPr bwMode="auto">
          <a:xfrm>
            <a:off x="4427538" y="2170113"/>
            <a:ext cx="4465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altLang="it-IT" sz="2000" b="1" i="1">
                <a:solidFill>
                  <a:srgbClr val="002060"/>
                </a:solidFill>
              </a:rPr>
              <a:t>32.200 mq</a:t>
            </a:r>
          </a:p>
          <a:p>
            <a:pPr eaLnBrk="1" hangingPunct="1"/>
            <a:r>
              <a:rPr lang="it-IT" altLang="it-IT" sz="1400" b="1" i="1">
                <a:solidFill>
                  <a:srgbClr val="002060"/>
                </a:solidFill>
              </a:rPr>
              <a:t>20 000 destinati alla vendita</a:t>
            </a:r>
          </a:p>
          <a:p>
            <a:pPr eaLnBrk="1" hangingPunct="1"/>
            <a:r>
              <a:rPr lang="it-IT" altLang="it-IT" sz="1400" b="1" i="1">
                <a:solidFill>
                  <a:srgbClr val="002060"/>
                </a:solidFill>
              </a:rPr>
              <a:t>12 000 ai magazzini e servizi connessi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31913" y="115888"/>
            <a:ext cx="6553200" cy="78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600" b="1" spc="150" dirty="0" err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SuperStore</a:t>
            </a:r>
            <a:r>
              <a:rPr lang="it-IT" altLang="it-IT" sz="3600" b="1" spc="150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  Ikea 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Area  Navicelli</a:t>
            </a:r>
          </a:p>
        </p:txBody>
      </p:sp>
      <p:pic>
        <p:nvPicPr>
          <p:cNvPr id="64516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714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ttangolo 18"/>
          <p:cNvSpPr>
            <a:spLocks noChangeArrowheads="1"/>
          </p:cNvSpPr>
          <p:nvPr/>
        </p:nvSpPr>
        <p:spPr bwMode="auto">
          <a:xfrm>
            <a:off x="4427538" y="1125538"/>
            <a:ext cx="46085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2060"/>
                </a:solidFill>
              </a:rPr>
              <a:t>Azienda multinazionale, leader nel settore dei mobili, dell’arredamento e dell’oggettistica per la casa. </a:t>
            </a:r>
          </a:p>
        </p:txBody>
      </p:sp>
      <p:sp>
        <p:nvSpPr>
          <p:cNvPr id="64519" name="Rettangolo 19"/>
          <p:cNvSpPr>
            <a:spLocks noChangeArrowheads="1"/>
          </p:cNvSpPr>
          <p:nvPr/>
        </p:nvSpPr>
        <p:spPr bwMode="auto">
          <a:xfrm>
            <a:off x="395288" y="4292600"/>
            <a:ext cx="8569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Blip>
                <a:blip r:embed="rId4"/>
              </a:buBlip>
            </a:pPr>
            <a:r>
              <a:rPr lang="it-IT" altLang="it-IT" sz="2000" b="1">
                <a:solidFill>
                  <a:srgbClr val="002060"/>
                </a:solidFill>
              </a:rPr>
              <a:t>le caratteristiche  infrastrutturale dell’area, con ottimo sistema logistico e di viabilità locale che collega l’autostrada e ferrovia con il Canale dei Navicelli, nella vicinanze, inoltre, a importanti svincoli stradale :A12, SGC FI-PI e A12 - Aurelia.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Blip>
                <a:blip r:embed="rId4"/>
              </a:buBlip>
            </a:pPr>
            <a:endParaRPr lang="it-IT" altLang="it-IT" sz="2000" b="1">
              <a:solidFill>
                <a:srgbClr val="00206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Blip>
                <a:blip r:embed="rId4"/>
              </a:buBlip>
            </a:pPr>
            <a:r>
              <a:rPr lang="it-IT" altLang="it-IT" sz="2000" b="1">
                <a:solidFill>
                  <a:srgbClr val="002060"/>
                </a:solidFill>
              </a:rPr>
              <a:t>L’impronta di sostenibilità ambientale dell’area dei Navicelli</a:t>
            </a:r>
          </a:p>
        </p:txBody>
      </p:sp>
      <p:pic>
        <p:nvPicPr>
          <p:cNvPr id="82952" name="Immagine 20" descr="ike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413" y="1268413"/>
            <a:ext cx="3948112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4521" name="Rettangolo 21"/>
          <p:cNvSpPr>
            <a:spLocks noChangeArrowheads="1"/>
          </p:cNvSpPr>
          <p:nvPr/>
        </p:nvSpPr>
        <p:spPr bwMode="auto">
          <a:xfrm>
            <a:off x="107950" y="3867150"/>
            <a:ext cx="885666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200" b="1">
                <a:solidFill>
                  <a:srgbClr val="002060"/>
                </a:solidFill>
              </a:rPr>
              <a:t>L’arrivo d’IKEA all’area dei Navicelli è stato determinato grazie 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47" y="188640"/>
            <a:ext cx="481203" cy="73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1916" y="1189001"/>
            <a:ext cx="8460432" cy="2550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266700">
              <a:spcBef>
                <a:spcPts val="500"/>
              </a:spcBef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 smtClean="0">
                <a:solidFill>
                  <a:srgbClr val="002060"/>
                </a:solidFill>
              </a:rPr>
              <a:t>Coniugare </a:t>
            </a:r>
            <a:r>
              <a:rPr lang="it-IT" sz="2200" dirty="0">
                <a:solidFill>
                  <a:srgbClr val="002060"/>
                </a:solidFill>
              </a:rPr>
              <a:t>lo sviluppo delle imprese locali con la riduzione dell'impatto ambientale delle attività produttive sul </a:t>
            </a:r>
            <a:r>
              <a:rPr lang="it-IT" sz="2200" dirty="0" smtClean="0">
                <a:solidFill>
                  <a:srgbClr val="002060"/>
                </a:solidFill>
              </a:rPr>
              <a:t>territorio</a:t>
            </a:r>
          </a:p>
          <a:p>
            <a:pPr marL="266700">
              <a:spcBef>
                <a:spcPts val="500"/>
              </a:spcBef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 smtClean="0">
                <a:solidFill>
                  <a:srgbClr val="002060"/>
                </a:solidFill>
              </a:rPr>
              <a:t>Diventare </a:t>
            </a:r>
            <a:r>
              <a:rPr lang="it-IT" sz="2200" b="1" dirty="0">
                <a:solidFill>
                  <a:srgbClr val="002060"/>
                </a:solidFill>
              </a:rPr>
              <a:t>un’area produttiva a fonti d’energia </a:t>
            </a:r>
            <a:r>
              <a:rPr lang="it-IT" sz="2200" b="1" dirty="0" smtClean="0">
                <a:solidFill>
                  <a:srgbClr val="002060"/>
                </a:solidFill>
              </a:rPr>
              <a:t>rinnovabili </a:t>
            </a:r>
            <a:r>
              <a:rPr lang="it-IT" sz="2200" dirty="0" smtClean="0">
                <a:solidFill>
                  <a:srgbClr val="002060"/>
                </a:solidFill>
              </a:rPr>
              <a:t>monitorando </a:t>
            </a:r>
            <a:r>
              <a:rPr lang="it-IT" sz="2200" dirty="0">
                <a:solidFill>
                  <a:srgbClr val="002060"/>
                </a:solidFill>
              </a:rPr>
              <a:t>e quindi minimizzando le matrici di inquinamento ambientale</a:t>
            </a:r>
          </a:p>
        </p:txBody>
      </p:sp>
      <p:sp>
        <p:nvSpPr>
          <p:cNvPr id="14" name="Ovale 13"/>
          <p:cNvSpPr/>
          <p:nvPr/>
        </p:nvSpPr>
        <p:spPr>
          <a:xfrm rot="1492654">
            <a:off x="3385047" y="4671822"/>
            <a:ext cx="3384376" cy="15841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 rot="21405762">
            <a:off x="3672508" y="4543162"/>
            <a:ext cx="1080120" cy="1022796"/>
          </a:xfrm>
          <a:prstGeom prst="ellipse">
            <a:avLst/>
          </a:prstGeom>
          <a:solidFill>
            <a:srgbClr val="F2AA82"/>
          </a:solidFill>
          <a:ln>
            <a:solidFill>
              <a:srgbClr val="F2A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907157" y="3739679"/>
            <a:ext cx="1944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Sostenibilità </a:t>
            </a:r>
          </a:p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economica</a:t>
            </a:r>
            <a:endParaRPr lang="it-IT" sz="2200" b="1" cap="none" spc="0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891674" y="5539879"/>
            <a:ext cx="1976823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Sostenibilità </a:t>
            </a:r>
          </a:p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Istituzionale  </a:t>
            </a:r>
            <a:endParaRPr lang="it-IT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53844" y="3834698"/>
            <a:ext cx="1944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Sostenibilità </a:t>
            </a:r>
          </a:p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ambientale</a:t>
            </a:r>
            <a:endParaRPr lang="it-IT" sz="2200" b="1" cap="none" spc="0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80450" y="5539878"/>
            <a:ext cx="1944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rgbClr val="825F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Sostenibilità </a:t>
            </a:r>
          </a:p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rgbClr val="825F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sociale</a:t>
            </a:r>
            <a:endParaRPr lang="it-IT" sz="2200" b="1" cap="none" spc="0" dirty="0">
              <a:ln w="12700">
                <a:noFill/>
                <a:prstDash val="solid"/>
              </a:ln>
              <a:solidFill>
                <a:srgbClr val="825F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397743" y="4645395"/>
            <a:ext cx="16626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Sviluppo</a:t>
            </a:r>
          </a:p>
          <a:p>
            <a:pPr algn="ctr"/>
            <a:r>
              <a:rPr lang="it-IT" sz="22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sostenibile</a:t>
            </a:r>
            <a:endParaRPr lang="it-IT" sz="2200" b="1" cap="none" spc="0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2" y="188640"/>
            <a:ext cx="481203" cy="73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3"/>
          <p:cNvSpPr>
            <a:spLocks noChangeArrowheads="1"/>
          </p:cNvSpPr>
          <p:nvPr/>
        </p:nvSpPr>
        <p:spPr bwMode="auto">
          <a:xfrm>
            <a:off x="1112838" y="188913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OBIETTIVI AMBIENTALI  APEA  NAVICELLI</a:t>
            </a:r>
            <a:endParaRPr lang="it-IT" altLang="it-IT" sz="20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 rot="19992363">
            <a:off x="1795217" y="4578142"/>
            <a:ext cx="338437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 rot="1518502">
            <a:off x="1792471" y="3853307"/>
            <a:ext cx="3384376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 rot="19965991">
            <a:off x="3382770" y="3915084"/>
            <a:ext cx="3384376" cy="15841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1" grpId="0" animBg="1"/>
      <p:bldP spid="15" grpId="0"/>
      <p:bldP spid="17" grpId="0" animBg="1"/>
      <p:bldP spid="18" grpId="0"/>
      <p:bldP spid="19" grpId="0"/>
      <p:bldP spid="20" grpId="0"/>
      <p:bldP spid="13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simone\Desktop\Navicelli SpA\Foto riservate\foto riservate17.jpg"/>
          <p:cNvPicPr>
            <a:picLocks noChangeAspect="1" noChangeArrowheads="1"/>
          </p:cNvPicPr>
          <p:nvPr/>
        </p:nvPicPr>
        <p:blipFill>
          <a:blip r:embed="rId2">
            <a:lum bright="-16000"/>
          </a:blip>
          <a:srcRect/>
          <a:stretch>
            <a:fillRect/>
          </a:stretch>
        </p:blipFill>
        <p:spPr bwMode="auto">
          <a:xfrm>
            <a:off x="323850" y="1773238"/>
            <a:ext cx="3887788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035" name="CasellaDiTesto 1"/>
          <p:cNvSpPr txBox="1">
            <a:spLocks noChangeArrowheads="1"/>
          </p:cNvSpPr>
          <p:nvPr/>
        </p:nvSpPr>
        <p:spPr bwMode="auto">
          <a:xfrm>
            <a:off x="1116013" y="260350"/>
            <a:ext cx="6985000" cy="615950"/>
          </a:xfrm>
          <a:prstGeom prst="rect">
            <a:avLst/>
          </a:prstGeom>
          <a:solidFill>
            <a:srgbClr val="7EE1E6"/>
          </a:solidFill>
          <a:ln w="15840">
            <a:solidFill>
              <a:srgbClr val="00B05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6"/>
              </a:srgbClr>
            </a:outerShdw>
          </a:effectLst>
        </p:spPr>
        <p:txBody>
          <a:bodyPr lIns="90000" tIns="46800" rIns="90000" bIns="46800"/>
          <a:lstStyle/>
          <a:p>
            <a:pPr algn="ctr" eaLnBrk="1" hangingPunct="1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400" b="1">
                <a:solidFill>
                  <a:srgbClr val="17375E"/>
                </a:solidFill>
                <a:ea typeface="MS Gothic" pitchFamily="49" charset="-128"/>
                <a:cs typeface="Arial" pitchFamily="34" charset="0"/>
              </a:rPr>
              <a:t>LA SPA NAVICELLI DI PISA </a:t>
            </a:r>
          </a:p>
        </p:txBody>
      </p:sp>
      <p:pic>
        <p:nvPicPr>
          <p:cNvPr id="44036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1775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ttangolo 3"/>
          <p:cNvSpPr>
            <a:spLocks noChangeArrowheads="1"/>
          </p:cNvSpPr>
          <p:nvPr/>
        </p:nvSpPr>
        <p:spPr bwMode="auto">
          <a:xfrm>
            <a:off x="4151313" y="2111375"/>
            <a:ext cx="4992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rgbClr val="002060"/>
                </a:solidFill>
              </a:rPr>
              <a:t>Amministrazione concessione e gestione dei terreni demaniali dell’area dei Navicelli</a:t>
            </a:r>
          </a:p>
        </p:txBody>
      </p:sp>
      <p:sp>
        <p:nvSpPr>
          <p:cNvPr id="44039" name="Rettangolo 4"/>
          <p:cNvSpPr>
            <a:spLocks noChangeArrowheads="1"/>
          </p:cNvSpPr>
          <p:nvPr/>
        </p:nvSpPr>
        <p:spPr bwMode="auto">
          <a:xfrm>
            <a:off x="4140200" y="2997200"/>
            <a:ext cx="500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rgbClr val="002060"/>
                </a:solidFill>
              </a:rPr>
              <a:t>Coordinamento e controllo della navigazione  nel Canale dei Navicelli</a:t>
            </a:r>
          </a:p>
        </p:txBody>
      </p:sp>
      <p:sp>
        <p:nvSpPr>
          <p:cNvPr id="44040" name="Rettangolo 10"/>
          <p:cNvSpPr>
            <a:spLocks noChangeArrowheads="1"/>
          </p:cNvSpPr>
          <p:nvPr/>
        </p:nvSpPr>
        <p:spPr bwMode="auto">
          <a:xfrm>
            <a:off x="4175125" y="400526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rgbClr val="002060"/>
                </a:solidFill>
              </a:rPr>
              <a:t>Manutenzione e dragaggio del Canale</a:t>
            </a:r>
          </a:p>
        </p:txBody>
      </p:sp>
      <p:sp>
        <p:nvSpPr>
          <p:cNvPr id="44041" name="Rettangolo 11"/>
          <p:cNvSpPr>
            <a:spLocks noChangeArrowheads="1"/>
          </p:cNvSpPr>
          <p:nvPr/>
        </p:nvSpPr>
        <p:spPr bwMode="auto">
          <a:xfrm>
            <a:off x="4175125" y="4581525"/>
            <a:ext cx="49688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>
                <a:solidFill>
                  <a:srgbClr val="002060"/>
                </a:solidFill>
              </a:rPr>
              <a:t>Centro Servizio </a:t>
            </a:r>
            <a:r>
              <a:rPr lang="it-IT" altLang="it-IT" sz="2000" b="1" dirty="0" err="1">
                <a:solidFill>
                  <a:srgbClr val="002060"/>
                </a:solidFill>
              </a:rPr>
              <a:t>Yachtinglab</a:t>
            </a:r>
            <a:r>
              <a:rPr lang="it-IT" altLang="it-IT" sz="2000" b="1" dirty="0">
                <a:solidFill>
                  <a:srgbClr val="002060"/>
                </a:solidFill>
              </a:rPr>
              <a:t> 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‟</a:t>
            </a:r>
            <a:r>
              <a:rPr lang="it-IT" altLang="it-IT" dirty="0" smtClean="0">
                <a:solidFill>
                  <a:srgbClr val="002060"/>
                </a:solidFill>
              </a:rPr>
              <a:t>Promozione </a:t>
            </a:r>
            <a:r>
              <a:rPr lang="it-IT" altLang="it-IT" dirty="0">
                <a:solidFill>
                  <a:srgbClr val="002060"/>
                </a:solidFill>
              </a:rPr>
              <a:t>attività di ricerca e trasferimento tecnologico nel settore della nautica </a:t>
            </a:r>
            <a:r>
              <a:rPr lang="it-IT" altLang="it-IT" dirty="0" smtClean="0">
                <a:solidFill>
                  <a:srgbClr val="002060"/>
                </a:solidFill>
              </a:rPr>
              <a:t>locale</a:t>
            </a:r>
            <a:r>
              <a:rPr lang="it-IT" altLang="it-IT" sz="2000" b="1" dirty="0">
                <a:solidFill>
                  <a:srgbClr val="002060"/>
                </a:solidFill>
              </a:rPr>
              <a:t>”</a:t>
            </a:r>
            <a:endParaRPr lang="it-IT" altLang="it-IT" sz="2000" b="1" dirty="0">
              <a:solidFill>
                <a:srgbClr val="002060"/>
              </a:solidFill>
            </a:endParaRPr>
          </a:p>
        </p:txBody>
      </p:sp>
      <p:sp>
        <p:nvSpPr>
          <p:cNvPr id="44042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333399"/>
              </a:buClr>
              <a:buSzPct val="100000"/>
              <a:buFont typeface="Times New Roman" pitchFamily="18" charset="0"/>
              <a:buNone/>
            </a:pPr>
            <a:r>
              <a:rPr lang="it-IT" altLang="it-IT" sz="2000">
                <a:solidFill>
                  <a:srgbClr val="002060"/>
                </a:solidFill>
              </a:rPr>
              <a:t>Società a capitale pubblico (33% Comune di Pisa, 33% Provincia di Pisa e 33% Camera di Com. di Pisa) costituita nel 1982</a:t>
            </a:r>
            <a:endParaRPr lang="it-IT" altLang="it-IT" sz="2000">
              <a:solidFill>
                <a:srgbClr val="333399"/>
              </a:solidFill>
            </a:endParaRPr>
          </a:p>
        </p:txBody>
      </p:sp>
      <p:pic>
        <p:nvPicPr>
          <p:cNvPr id="56331" name="Immagine 4" descr="VISTA CANALE palomb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887788" cy="215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4684"/>
            <a:ext cx="576063" cy="8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260351"/>
            <a:ext cx="8460433" cy="1223963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1895" y="985083"/>
            <a:ext cx="82444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0"/>
              </a:spcAft>
              <a:buClr>
                <a:srgbClr val="002060"/>
              </a:buClr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2060"/>
                </a:solidFill>
                <a:latin typeface="Arial"/>
                <a:ea typeface="MS Gothic"/>
              </a:rPr>
              <a:t>Miglioramento </a:t>
            </a:r>
            <a:r>
              <a:rPr lang="it-IT" sz="2200" dirty="0">
                <a:solidFill>
                  <a:srgbClr val="002060"/>
                </a:solidFill>
                <a:latin typeface="Arial"/>
                <a:ea typeface="MS Gothic"/>
              </a:rPr>
              <a:t>delle prestazioni  </a:t>
            </a:r>
            <a:r>
              <a:rPr lang="it-IT" sz="2200" dirty="0" smtClean="0">
                <a:solidFill>
                  <a:srgbClr val="002060"/>
                </a:solidFill>
                <a:latin typeface="Arial"/>
                <a:ea typeface="MS Gothic"/>
              </a:rPr>
              <a:t>ambientali ed economiche</a:t>
            </a:r>
          </a:p>
          <a:p>
            <a:pPr marL="342900" indent="-342900" algn="ctr">
              <a:spcAft>
                <a:spcPts val="0"/>
              </a:spcAft>
              <a:buClr>
                <a:srgbClr val="002060"/>
              </a:buClr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2060"/>
                </a:solidFill>
                <a:latin typeface="Arial"/>
                <a:ea typeface="MS Gothic"/>
              </a:rPr>
              <a:t>Gestione condivisa ed integrata dei servizi </a:t>
            </a:r>
          </a:p>
          <a:p>
            <a:pPr marL="342900" indent="-342900" algn="ctr">
              <a:spcAft>
                <a:spcPts val="0"/>
              </a:spcAft>
              <a:buClr>
                <a:srgbClr val="002060"/>
              </a:buClr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2060"/>
                </a:solidFill>
                <a:latin typeface="Arial"/>
                <a:ea typeface="MS Gothic"/>
              </a:rPr>
              <a:t>Riduzione dell’inquinamento</a:t>
            </a:r>
          </a:p>
          <a:p>
            <a:pPr marL="342900" indent="-342900" algn="ctr">
              <a:spcAft>
                <a:spcPts val="0"/>
              </a:spcAft>
              <a:buClr>
                <a:srgbClr val="002060"/>
              </a:buClr>
              <a:buFont typeface="Courier New" pitchFamily="49" charset="0"/>
              <a:buChar char="o"/>
            </a:pPr>
            <a:r>
              <a:rPr lang="it-IT" sz="2200" dirty="0" smtClean="0">
                <a:solidFill>
                  <a:srgbClr val="002060"/>
                </a:solidFill>
                <a:latin typeface="Arial"/>
                <a:ea typeface="MS Gothic"/>
              </a:rPr>
              <a:t>Riduzione dei costi</a:t>
            </a:r>
          </a:p>
          <a:p>
            <a:pPr algn="ctr">
              <a:spcAft>
                <a:spcPts val="0"/>
              </a:spcAft>
            </a:pPr>
            <a:endParaRPr lang="it-IT" sz="2200" dirty="0" smtClean="0">
              <a:solidFill>
                <a:srgbClr val="002060"/>
              </a:solidFill>
              <a:latin typeface="Arial"/>
              <a:ea typeface="MS Gothic"/>
            </a:endParaRPr>
          </a:p>
          <a:p>
            <a:pPr algn="ctr">
              <a:spcAft>
                <a:spcPts val="0"/>
              </a:spcAft>
            </a:pPr>
            <a:endParaRPr lang="it-IT" sz="2200" dirty="0">
              <a:solidFill>
                <a:srgbClr val="002060"/>
              </a:solidFill>
              <a:latin typeface="Arial"/>
              <a:ea typeface="MS Gothic"/>
            </a:endParaRPr>
          </a:p>
          <a:p>
            <a:pPr algn="ctr">
              <a:spcAft>
                <a:spcPts val="0"/>
              </a:spcAft>
            </a:pPr>
            <a:r>
              <a:rPr lang="it-IT" sz="2200" dirty="0" smtClean="0">
                <a:solidFill>
                  <a:srgbClr val="002060"/>
                </a:solidFill>
                <a:latin typeface="Arial"/>
                <a:ea typeface="MS Gothic"/>
              </a:rPr>
              <a:t>Economie </a:t>
            </a:r>
            <a:r>
              <a:rPr lang="it-IT" sz="2200" dirty="0">
                <a:solidFill>
                  <a:srgbClr val="002060"/>
                </a:solidFill>
                <a:latin typeface="Arial"/>
                <a:ea typeface="MS Gothic"/>
              </a:rPr>
              <a:t>di scala </a:t>
            </a:r>
            <a:endParaRPr lang="it-IT" sz="2200" dirty="0" smtClean="0">
              <a:solidFill>
                <a:srgbClr val="002060"/>
              </a:solidFill>
              <a:latin typeface="Arial"/>
              <a:ea typeface="MS Gothic"/>
            </a:endParaRPr>
          </a:p>
          <a:p>
            <a:pPr algn="ctr">
              <a:spcAft>
                <a:spcPts val="0"/>
              </a:spcAft>
            </a:pPr>
            <a:endParaRPr lang="it-IT" sz="2200" dirty="0">
              <a:solidFill>
                <a:srgbClr val="002060"/>
              </a:solidFill>
              <a:latin typeface="Arial"/>
              <a:ea typeface="MS Gothic"/>
            </a:endParaRPr>
          </a:p>
          <a:p>
            <a:pPr algn="ctr">
              <a:spcAft>
                <a:spcPts val="0"/>
              </a:spcAft>
            </a:pPr>
            <a:endParaRPr lang="it-IT" dirty="0">
              <a:effectLst/>
              <a:latin typeface="Verdana"/>
              <a:ea typeface="Arial Unicode MS"/>
              <a:cs typeface="Courier New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4450083" y="2555169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410563" y="4292672"/>
            <a:ext cx="2160240" cy="108012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Aziende </a:t>
            </a:r>
          </a:p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nsediate 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6557390" y="4489095"/>
            <a:ext cx="701824" cy="82809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5364088" y="5334531"/>
            <a:ext cx="3498830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Riduzione Costi e miglioramento della competitività</a:t>
            </a:r>
            <a:endParaRPr lang="it-IT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 rot="10800000">
            <a:off x="1735136" y="4418686"/>
            <a:ext cx="701824" cy="82809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179512" y="3254272"/>
            <a:ext cx="3525041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Aumento Performance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Ambientali e della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Qualità di insediamento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ccia circolare in giù 5"/>
          <p:cNvSpPr/>
          <p:nvPr/>
        </p:nvSpPr>
        <p:spPr>
          <a:xfrm>
            <a:off x="3491880" y="3932632"/>
            <a:ext cx="2088232" cy="540060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in giù 12"/>
          <p:cNvSpPr/>
          <p:nvPr/>
        </p:nvSpPr>
        <p:spPr>
          <a:xfrm rot="10800000">
            <a:off x="3459336" y="5192771"/>
            <a:ext cx="2088232" cy="540060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3"/>
          <p:cNvSpPr>
            <a:spLocks noChangeArrowheads="1"/>
          </p:cNvSpPr>
          <p:nvPr/>
        </p:nvSpPr>
        <p:spPr bwMode="auto">
          <a:xfrm>
            <a:off x="1259632" y="107157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I VANTAGGI DELL’APEA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" y="124684"/>
            <a:ext cx="576063" cy="8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3" grpId="0" animBg="1"/>
      <p:bldP spid="4" grpId="0" animBg="1"/>
      <p:bldP spid="9" grpId="0"/>
      <p:bldP spid="10" grpId="0" animBg="1"/>
      <p:bldP spid="11" grpId="0"/>
      <p:bldP spid="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30660"/>
            <a:ext cx="432047" cy="66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giovanisi.it/files/2012/05/Marchio-Regione-Toscana-s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53" y="4987988"/>
            <a:ext cx="2935909" cy="11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3"/>
          <p:cNvSpPr>
            <a:spLocks noChangeArrowheads="1"/>
          </p:cNvSpPr>
          <p:nvPr/>
        </p:nvSpPr>
        <p:spPr bwMode="auto">
          <a:xfrm>
            <a:off x="1331292" y="130660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LA CERTIFICAZIONE </a:t>
            </a:r>
            <a:r>
              <a:rPr lang="it-IT" sz="20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APEA</a:t>
            </a:r>
            <a:endParaRPr lang="it-IT" altLang="it-IT" sz="20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28"/>
            <a:ext cx="432047" cy="66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33407" y="2838420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Strumento </a:t>
            </a:r>
            <a:r>
              <a:rPr lang="it-IT" sz="2400" dirty="0">
                <a:solidFill>
                  <a:srgbClr val="002060"/>
                </a:solidFill>
              </a:rPr>
              <a:t>volontario per la sostenibilità negli ambiti produttivi, capace di valorizzare la convergenza tra politiche ambientali pubbliche e la propensione al miglioramento continuo delle imprese, attraverso un nuovo modo di affrontare le tematiche ambientali a livello territoriale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323528" y="1052736"/>
            <a:ext cx="8352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Regolamento APEA emanato dalla Regione Toscana con D.G.P.R. n. 74/R del 2 dicembre 2009 (B.U.R.T. </a:t>
            </a:r>
            <a:r>
              <a:rPr lang="it-IT" sz="3200" b="1" dirty="0" smtClean="0">
                <a:solidFill>
                  <a:srgbClr val="002060"/>
                </a:solidFill>
              </a:rPr>
              <a:t>11/12/2009)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817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288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4"/>
          <p:cNvSpPr>
            <a:spLocks noChangeArrowheads="1"/>
          </p:cNvSpPr>
          <p:nvPr/>
        </p:nvSpPr>
        <p:spPr bwMode="auto">
          <a:xfrm>
            <a:off x="1684338" y="100013"/>
            <a:ext cx="5832475" cy="782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 err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CERTIFICAZIONE APEA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2225"/>
            <a:ext cx="5762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016173886"/>
              </p:ext>
            </p:extLst>
          </p:nvPr>
        </p:nvGraphicFramePr>
        <p:xfrm>
          <a:off x="205538" y="8826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5542" name="Gruppo 14"/>
          <p:cNvGrpSpPr>
            <a:grpSpLocks/>
          </p:cNvGrpSpPr>
          <p:nvPr/>
        </p:nvGrpSpPr>
        <p:grpSpPr bwMode="auto">
          <a:xfrm>
            <a:off x="6237288" y="1095375"/>
            <a:ext cx="2771775" cy="488950"/>
            <a:chOff x="2114000" y="181828"/>
            <a:chExt cx="1857374" cy="489600"/>
          </a:xfrm>
        </p:grpSpPr>
        <p:sp>
          <p:nvSpPr>
            <p:cNvPr id="16" name="Rettangolo 15"/>
            <p:cNvSpPr/>
            <p:nvPr/>
          </p:nvSpPr>
          <p:spPr>
            <a:xfrm>
              <a:off x="2114000" y="181828"/>
              <a:ext cx="1857374" cy="489600"/>
            </a:xfrm>
            <a:prstGeom prst="rect">
              <a:avLst/>
            </a:prstGeom>
            <a:solidFill>
              <a:srgbClr val="0682BA"/>
            </a:solidFill>
            <a:ln>
              <a:solidFill>
                <a:srgbClr val="0682B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2114000" y="181828"/>
              <a:ext cx="1857374" cy="48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itchFamily="2" charset="-79"/>
                  <a:cs typeface="Aharoni" pitchFamily="2" charset="-79"/>
                </a:rPr>
                <a:t>SG</a:t>
              </a:r>
            </a:p>
          </p:txBody>
        </p:sp>
      </p:grpSp>
      <p:grpSp>
        <p:nvGrpSpPr>
          <p:cNvPr id="65543" name="Gruppo 17"/>
          <p:cNvGrpSpPr>
            <a:grpSpLocks/>
          </p:cNvGrpSpPr>
          <p:nvPr/>
        </p:nvGrpSpPr>
        <p:grpSpPr bwMode="auto">
          <a:xfrm>
            <a:off x="6237288" y="1484313"/>
            <a:ext cx="2808287" cy="4741862"/>
            <a:chOff x="5039519" y="750175"/>
            <a:chExt cx="1881980" cy="3272384"/>
          </a:xfrm>
          <a:solidFill>
            <a:srgbClr val="4EECF0"/>
          </a:solidFill>
        </p:grpSpPr>
        <p:sp>
          <p:nvSpPr>
            <p:cNvPr id="19" name="Rettangolo 18"/>
            <p:cNvSpPr/>
            <p:nvPr/>
          </p:nvSpPr>
          <p:spPr>
            <a:xfrm>
              <a:off x="5039519" y="750175"/>
              <a:ext cx="1857511" cy="32723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063988" y="750175"/>
              <a:ext cx="1857511" cy="3272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012" tIns="96012" rIns="128016" bIns="144018" spcCol="1270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it-IT" dirty="0">
                <a:latin typeface="Times New Roman"/>
                <a:ea typeface="Times New Roman"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6273801" y="1591409"/>
            <a:ext cx="2654300" cy="5109476"/>
          </a:xfrm>
          <a:prstGeom prst="rect">
            <a:avLst/>
          </a:prstGeom>
          <a:solidFill>
            <a:srgbClr val="4EECF0"/>
          </a:solidFill>
          <a:ln>
            <a:solidFill>
              <a:srgbClr val="4EECF0"/>
            </a:solidFill>
          </a:ln>
        </p:spPr>
        <p:txBody>
          <a:bodyPr>
            <a:spAutoFit/>
          </a:bodyPr>
          <a:lstStyle/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Amministra e conduce le attività di Rilevanza Ambientale con il coordinamento delle imprese insediate.</a:t>
            </a:r>
            <a:endParaRPr lang="it-IT" sz="1350" dirty="0"/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Progetta, realizza e conduce con efficienza le infrastrutture presenti nella </a:t>
            </a:r>
            <a:r>
              <a:rPr lang="it-IT" sz="135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APEA (APEA 2020;ERA 2012)</a:t>
            </a:r>
            <a:endParaRPr lang="it-IT" sz="1350" dirty="0">
              <a:latin typeface="Times New Roman"/>
              <a:ea typeface="Times New Roman"/>
            </a:endParaRP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Stipula contratti per l’ordinaria manutenzione, l’uso dei beni e l’esercizio dei servizi </a:t>
            </a:r>
            <a:r>
              <a:rPr lang="it-IT" sz="135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comuni </a:t>
            </a:r>
            <a:endParaRPr lang="it-IT" sz="135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Effettua i monitoraggi per l’aggiornamento dell’analisi ambientale del contesto produttivo e per la revisione dei PMA</a:t>
            </a: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Diffonde e sensibilizza gli operatori locali, cittadinanza, </a:t>
            </a:r>
            <a:r>
              <a:rPr lang="it-IT" sz="135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ecc</a:t>
            </a: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sulla gestione ambientale sostenibile</a:t>
            </a: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Ricerca di finanziamenti per la realizzazione di opere e servizi</a:t>
            </a:r>
            <a:r>
              <a:rPr lang="it-IT" sz="1350" dirty="0">
                <a:latin typeface="Times New Roman"/>
                <a:ea typeface="Arial Unicode MS"/>
              </a:rPr>
              <a:t> </a:t>
            </a:r>
            <a:r>
              <a:rPr lang="it-IT" sz="135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comuni all’area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/>
        </p:nvGraphicFramePr>
        <p:xfrm>
          <a:off x="-120419" y="1196752"/>
          <a:ext cx="9241963" cy="525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3" name="Titolo 1"/>
          <p:cNvSpPr txBox="1">
            <a:spLocks/>
          </p:cNvSpPr>
          <p:nvPr/>
        </p:nvSpPr>
        <p:spPr bwMode="auto">
          <a:xfrm>
            <a:off x="323850" y="188913"/>
            <a:ext cx="8220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914400" eaLnBrk="1" hangingPunct="1"/>
            <a:endParaRPr lang="it-IT" altLang="it-IT" sz="2400">
              <a:solidFill>
                <a:srgbClr val="C00000"/>
              </a:solidFill>
              <a:ea typeface="MS Gothic" pitchFamily="49" charset="-128"/>
              <a:cs typeface="Arial" pitchFamily="34" charset="0"/>
            </a:endParaRPr>
          </a:p>
        </p:txBody>
      </p:sp>
      <p:pic>
        <p:nvPicPr>
          <p:cNvPr id="66564" name="Picture 7" descr="F:\logonavicell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7325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1"/>
          <p:cNvSpPr>
            <a:spLocks noChangeArrowheads="1"/>
          </p:cNvSpPr>
          <p:nvPr/>
        </p:nvSpPr>
        <p:spPr bwMode="auto">
          <a:xfrm>
            <a:off x="3367088" y="2724150"/>
            <a:ext cx="31432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it-IT" altLang="it-IT" sz="3200" b="1">
              <a:solidFill>
                <a:srgbClr val="A50021"/>
              </a:solidFill>
              <a:ea typeface="MS Gothic" pitchFamily="49" charset="-128"/>
              <a:cs typeface="Arial" pitchFamily="34" charset="0"/>
            </a:endParaRPr>
          </a:p>
        </p:txBody>
      </p:sp>
      <p:sp>
        <p:nvSpPr>
          <p:cNvPr id="25612" name="Rettangolo 3"/>
          <p:cNvSpPr>
            <a:spLocks noChangeArrowheads="1"/>
          </p:cNvSpPr>
          <p:nvPr/>
        </p:nvSpPr>
        <p:spPr bwMode="auto">
          <a:xfrm>
            <a:off x="1116013" y="188913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DOCUMENTAZIONE APEA</a:t>
            </a:r>
          </a:p>
        </p:txBody>
      </p:sp>
      <p:pic>
        <p:nvPicPr>
          <p:cNvPr id="66567" name="Picture 7" descr="F:\logonavicell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66182" y="3218728"/>
            <a:ext cx="74892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56125" y="3465158"/>
            <a:ext cx="78258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230833" y="1196752"/>
          <a:ext cx="8913167" cy="552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7587" name="Picture 7" descr="F:\logonavicel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F:\logonavicel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3"/>
          <p:cNvSpPr>
            <a:spLocks noChangeArrowheads="1"/>
          </p:cNvSpPr>
          <p:nvPr/>
        </p:nvSpPr>
        <p:spPr bwMode="auto">
          <a:xfrm>
            <a:off x="1268413" y="198438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‟QUALIFICA APEA NAVICELLI di Pisa”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346897" y="1221233"/>
            <a:ext cx="2622954" cy="1066052"/>
          </a:xfrm>
          <a:prstGeom prst="roundRect">
            <a:avLst/>
          </a:prstGeom>
          <a:solidFill>
            <a:srgbClr val="4EEC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>
                <a:latin typeface="Calibri" panose="020F0502020204030204"/>
                <a:ea typeface="+mn-ea"/>
                <a:cs typeface="+mn-cs"/>
              </a:rPr>
              <a:t>ART. 24 DEL R. 74/2009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>
                <a:latin typeface="Calibri" panose="020F0502020204030204"/>
                <a:ea typeface="+mn-ea"/>
                <a:cs typeface="+mn-cs"/>
              </a:rPr>
              <a:t>attivazione percorso </a:t>
            </a:r>
            <a:r>
              <a:rPr lang="it-IT" sz="1600" b="1" kern="0" dirty="0">
                <a:latin typeface="Calibri" panose="020F0502020204030204"/>
                <a:ea typeface="+mn-ea"/>
                <a:cs typeface="+mn-cs"/>
              </a:rPr>
              <a:t>FASE TRANSITORIA </a:t>
            </a:r>
            <a:r>
              <a:rPr lang="it-IT" sz="1600" kern="0" dirty="0">
                <a:latin typeface="Calibri" panose="020F0502020204030204"/>
                <a:ea typeface="+mn-ea"/>
                <a:cs typeface="+mn-cs"/>
              </a:rPr>
              <a:t>per la qualifica APEA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296728" y="2760092"/>
            <a:ext cx="2422901" cy="1256735"/>
          </a:xfrm>
          <a:prstGeom prst="roundRect">
            <a:avLst/>
          </a:prstGeom>
          <a:solidFill>
            <a:srgbClr val="4EEC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00" b="1" kern="0" dirty="0">
                <a:latin typeface="Calibri" panose="020F0502020204030204"/>
                <a:ea typeface="+mn-ea"/>
                <a:cs typeface="+mn-cs"/>
              </a:rPr>
              <a:t>GAP ANALYSI CRITERI MINIMI GESTIONALI </a:t>
            </a:r>
            <a:r>
              <a:rPr lang="it-IT" sz="1300" kern="0" dirty="0">
                <a:latin typeface="Calibri" panose="020F0502020204030204"/>
                <a:ea typeface="+mn-ea"/>
                <a:cs typeface="+mn-cs"/>
              </a:rPr>
              <a:t>(OBBLIGATORI)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00" kern="0" dirty="0">
                <a:latin typeface="Calibri" panose="020F0502020204030204"/>
                <a:ea typeface="+mn-ea"/>
                <a:cs typeface="+mn-cs"/>
              </a:rPr>
              <a:t> ALLEGATO A DEL R.74/2009 (DELIBERA 1245 DEL 28/12/2009)</a:t>
            </a:r>
          </a:p>
        </p:txBody>
      </p:sp>
      <p:sp>
        <p:nvSpPr>
          <p:cNvPr id="4" name="Più 3"/>
          <p:cNvSpPr/>
          <p:nvPr/>
        </p:nvSpPr>
        <p:spPr>
          <a:xfrm>
            <a:off x="2925747" y="3284672"/>
            <a:ext cx="560173" cy="568410"/>
          </a:xfrm>
          <a:prstGeom prst="mathPlus">
            <a:avLst/>
          </a:prstGeom>
          <a:solidFill>
            <a:srgbClr val="0070C0">
              <a:alpha val="49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758249" y="3121263"/>
            <a:ext cx="1792031" cy="895229"/>
          </a:xfrm>
          <a:prstGeom prst="roundRect">
            <a:avLst/>
          </a:prstGeom>
          <a:solidFill>
            <a:srgbClr val="4EEC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>
                <a:latin typeface="Calibri" panose="020F0502020204030204"/>
                <a:ea typeface="+mn-ea"/>
                <a:cs typeface="+mn-cs"/>
              </a:rPr>
              <a:t>GAP ANALYSI CRITERI FLESSIBILI </a:t>
            </a:r>
            <a:r>
              <a:rPr lang="it-IT" sz="1400" kern="0" dirty="0">
                <a:latin typeface="Calibri" panose="020F0502020204030204"/>
                <a:ea typeface="+mn-ea"/>
                <a:cs typeface="+mn-cs"/>
              </a:rPr>
              <a:t>SOGLIA ≥ 50</a:t>
            </a:r>
          </a:p>
        </p:txBody>
      </p:sp>
      <p:sp>
        <p:nvSpPr>
          <p:cNvPr id="6" name="Più 5"/>
          <p:cNvSpPr/>
          <p:nvPr/>
        </p:nvSpPr>
        <p:spPr>
          <a:xfrm>
            <a:off x="5844404" y="3284672"/>
            <a:ext cx="560173" cy="568410"/>
          </a:xfrm>
          <a:prstGeom prst="mathPlus">
            <a:avLst/>
          </a:prstGeom>
          <a:solidFill>
            <a:srgbClr val="0070C0">
              <a:alpha val="49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ker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426093" y="2760092"/>
            <a:ext cx="2422800" cy="1256400"/>
          </a:xfrm>
          <a:prstGeom prst="roundRect">
            <a:avLst/>
          </a:prstGeom>
          <a:solidFill>
            <a:srgbClr val="4EEC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00" b="1" kern="0" dirty="0">
                <a:latin typeface="Calibri" panose="020F0502020204030204"/>
                <a:ea typeface="+mn-ea"/>
                <a:cs typeface="+mn-cs"/>
              </a:rPr>
              <a:t>PROGRAMMAZIONE DELLE AZIONI </a:t>
            </a:r>
            <a:r>
              <a:rPr lang="it-IT" sz="1300" kern="0" dirty="0">
                <a:latin typeface="Calibri" panose="020F0502020204030204"/>
                <a:ea typeface="+mn-ea"/>
                <a:cs typeface="+mn-cs"/>
              </a:rPr>
              <a:t>PER COMPLETARE I CRITERI FLESSIBILI FINO A RAGGIUNGERE IL VALORE SOGLIA (100 PUNTI)</a:t>
            </a:r>
          </a:p>
        </p:txBody>
      </p:sp>
      <p:sp>
        <p:nvSpPr>
          <p:cNvPr id="8" name="Più 7"/>
          <p:cNvSpPr/>
          <p:nvPr/>
        </p:nvSpPr>
        <p:spPr>
          <a:xfrm>
            <a:off x="4369205" y="4230160"/>
            <a:ext cx="422443" cy="441410"/>
          </a:xfrm>
          <a:prstGeom prst="mathPlus">
            <a:avLst/>
          </a:prstGeom>
          <a:solidFill>
            <a:srgbClr val="0070C0">
              <a:alpha val="49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kern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747963" y="4869160"/>
            <a:ext cx="1802317" cy="1028719"/>
          </a:xfrm>
          <a:prstGeom prst="roundRect">
            <a:avLst/>
          </a:prstGeom>
          <a:solidFill>
            <a:srgbClr val="4EEC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SG</a:t>
            </a:r>
            <a:r>
              <a:rPr lang="it-IT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kern="0" dirty="0">
                <a:latin typeface="Calibri" panose="020F0502020204030204"/>
                <a:ea typeface="+mn-ea"/>
                <a:cs typeface="+mn-cs"/>
              </a:rPr>
              <a:t>COMPLETATA LA DOC. ( AA, PA,PMA,RGA )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6456730" y="4772489"/>
            <a:ext cx="2359065" cy="1125390"/>
          </a:xfrm>
          <a:prstGeom prst="roundRect">
            <a:avLst/>
          </a:prstGeom>
          <a:solidFill>
            <a:srgbClr val="4EEC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latin typeface="Calibri" panose="020F0502020204030204"/>
                <a:ea typeface="+mn-ea"/>
                <a:cs typeface="+mn-cs"/>
              </a:rPr>
              <a:t>PROTOCOLLO D’INTESA </a:t>
            </a:r>
            <a:r>
              <a:rPr lang="it-IT" sz="1600" kern="0" dirty="0">
                <a:latin typeface="Calibri" panose="020F0502020204030204"/>
                <a:ea typeface="+mn-ea"/>
                <a:cs typeface="+mn-cs"/>
              </a:rPr>
              <a:t>Provincia ; Comune Pisa e Soggetto Gestore</a:t>
            </a:r>
          </a:p>
        </p:txBody>
      </p:sp>
      <p:sp>
        <p:nvSpPr>
          <p:cNvPr id="11" name="Freccia circolare in su 10"/>
          <p:cNvSpPr/>
          <p:nvPr/>
        </p:nvSpPr>
        <p:spPr>
          <a:xfrm>
            <a:off x="4483100" y="5989638"/>
            <a:ext cx="3946525" cy="546100"/>
          </a:xfrm>
          <a:prstGeom prst="curvedUpArrow">
            <a:avLst>
              <a:gd name="adj1" fmla="val 25000"/>
              <a:gd name="adj2" fmla="val 67302"/>
              <a:gd name="adj3" fmla="val 25000"/>
            </a:avLst>
          </a:prstGeom>
          <a:noFill/>
          <a:ln w="92075" cap="flat" cmpd="sng" algn="ctr">
            <a:solidFill>
              <a:srgbClr val="002060">
                <a:alpha val="49000"/>
              </a:srgbClr>
            </a:solidFill>
            <a:prstDash val="solid"/>
            <a:miter lim="800000"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ccia curva 11"/>
          <p:cNvSpPr/>
          <p:nvPr/>
        </p:nvSpPr>
        <p:spPr>
          <a:xfrm rot="5400000" flipV="1">
            <a:off x="1672525" y="1263733"/>
            <a:ext cx="630000" cy="1720800"/>
          </a:xfrm>
          <a:prstGeom prst="bentArrow">
            <a:avLst>
              <a:gd name="adj1" fmla="val 8117"/>
              <a:gd name="adj2" fmla="val 14098"/>
              <a:gd name="adj3" fmla="val 25000"/>
              <a:gd name="adj4" fmla="val 43109"/>
            </a:avLst>
          </a:prstGeom>
          <a:noFill/>
          <a:ln w="92075" cap="flat" cmpd="sng" algn="ctr">
            <a:solidFill>
              <a:srgbClr val="002060">
                <a:alpha val="49000"/>
              </a:srgbClr>
            </a:solidFill>
            <a:prstDash val="solid"/>
            <a:miter lim="800000"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ccia curva 12"/>
          <p:cNvSpPr/>
          <p:nvPr/>
        </p:nvSpPr>
        <p:spPr>
          <a:xfrm rot="16200000" flipH="1" flipV="1">
            <a:off x="6915439" y="1287444"/>
            <a:ext cx="630983" cy="1719267"/>
          </a:xfrm>
          <a:prstGeom prst="bentArrow">
            <a:avLst>
              <a:gd name="adj1" fmla="val 8117"/>
              <a:gd name="adj2" fmla="val 14098"/>
              <a:gd name="adj3" fmla="val 25000"/>
              <a:gd name="adj4" fmla="val 43109"/>
            </a:avLst>
          </a:prstGeom>
          <a:noFill/>
          <a:ln w="92075" cap="flat" cmpd="sng" algn="ctr">
            <a:solidFill>
              <a:srgbClr val="002060">
                <a:alpha val="49000"/>
              </a:srgbClr>
            </a:solidFill>
            <a:prstDash val="solid"/>
            <a:miter lim="800000"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4580428" y="2462569"/>
            <a:ext cx="1" cy="522515"/>
          </a:xfrm>
          <a:prstGeom prst="straightConnector1">
            <a:avLst/>
          </a:prstGeom>
          <a:noFill/>
          <a:ln w="92075" cap="flat" cmpd="sng" algn="ctr">
            <a:solidFill>
              <a:srgbClr val="002060">
                <a:alpha val="49000"/>
              </a:srgbClr>
            </a:solidFill>
            <a:prstDash val="solid"/>
            <a:miter lim="800000"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pic>
        <p:nvPicPr>
          <p:cNvPr id="68645" name="Picture 7" descr="F:\logonavic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7" descr="F:\logonavic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8750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3"/>
          <p:cNvSpPr>
            <a:spLocks noChangeArrowheads="1"/>
          </p:cNvSpPr>
          <p:nvPr/>
        </p:nvSpPr>
        <p:spPr bwMode="auto">
          <a:xfrm>
            <a:off x="1127125" y="163513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PERCORSO  per la QUALIFICA APEA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526256" y="970272"/>
          <a:ext cx="8295357" cy="512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3"/>
          <p:cNvSpPr>
            <a:spLocks noChangeArrowheads="1"/>
          </p:cNvSpPr>
          <p:nvPr/>
        </p:nvSpPr>
        <p:spPr bwMode="auto">
          <a:xfrm>
            <a:off x="1112838" y="188913"/>
            <a:ext cx="6769100" cy="765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0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SISTEMA MONITORAGGIO AMBIENTALE NAVICELLI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0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‟SMAN”</a:t>
            </a:r>
          </a:p>
        </p:txBody>
      </p:sp>
      <p:pic>
        <p:nvPicPr>
          <p:cNvPr id="69636" name="Picture 7" descr="F:\logonavicel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 descr="F:\logonavicel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913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CasellaDiTesto 5"/>
          <p:cNvSpPr txBox="1">
            <a:spLocks noChangeArrowheads="1"/>
          </p:cNvSpPr>
          <p:nvPr/>
        </p:nvSpPr>
        <p:spPr bwMode="auto">
          <a:xfrm>
            <a:off x="757238" y="1427163"/>
            <a:ext cx="22526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rgbClr val="002060"/>
                </a:solidFill>
              </a:rPr>
              <a:t>Registrazione sia in loco che tramite un server dedicato presso il C.S.Yachtinglab della Spa Navicelli</a:t>
            </a:r>
          </a:p>
        </p:txBody>
      </p:sp>
      <p:sp>
        <p:nvSpPr>
          <p:cNvPr id="69639" name="CasellaDiTesto 6"/>
          <p:cNvSpPr txBox="1">
            <a:spLocks noChangeArrowheads="1"/>
          </p:cNvSpPr>
          <p:nvPr/>
        </p:nvSpPr>
        <p:spPr bwMode="auto">
          <a:xfrm>
            <a:off x="6670675" y="1319213"/>
            <a:ext cx="22225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rgbClr val="002060"/>
                </a:solidFill>
              </a:rPr>
              <a:t>I</a:t>
            </a:r>
            <a:r>
              <a:rPr lang="it-IT" altLang="it-IT" sz="1400" i="1">
                <a:solidFill>
                  <a:srgbClr val="002060"/>
                </a:solidFill>
              </a:rPr>
              <a:t>nformazione presso l’Ufficio Ambiente del Comune di Pisa e dai report ambientali dell’ARPAT</a:t>
            </a:r>
            <a:endParaRPr lang="it-IT" altLang="it-IT" sz="1400">
              <a:solidFill>
                <a:srgbClr val="002060"/>
              </a:solidFill>
            </a:endParaRPr>
          </a:p>
        </p:txBody>
      </p:sp>
      <p:sp>
        <p:nvSpPr>
          <p:cNvPr id="69640" name="CasellaDiTesto 7"/>
          <p:cNvSpPr txBox="1">
            <a:spLocks noChangeArrowheads="1"/>
          </p:cNvSpPr>
          <p:nvPr/>
        </p:nvSpPr>
        <p:spPr bwMode="auto">
          <a:xfrm>
            <a:off x="6642100" y="3883025"/>
            <a:ext cx="2063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dirty="0">
                <a:solidFill>
                  <a:srgbClr val="002060"/>
                </a:solidFill>
              </a:rPr>
              <a:t>“TRATTAMENTO DI FITODEPURAZIONE Ufficio Tecnico della Spa Navicelli</a:t>
            </a:r>
          </a:p>
        </p:txBody>
      </p:sp>
      <p:sp>
        <p:nvSpPr>
          <p:cNvPr id="69641" name="CasellaDiTesto 8"/>
          <p:cNvSpPr txBox="1">
            <a:spLocks noChangeArrowheads="1"/>
          </p:cNvSpPr>
          <p:nvPr/>
        </p:nvSpPr>
        <p:spPr bwMode="auto">
          <a:xfrm>
            <a:off x="4932363" y="5686425"/>
            <a:ext cx="221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rgbClr val="002060"/>
                </a:solidFill>
              </a:rPr>
              <a:t>Informazione fornita dalle aziende insediate</a:t>
            </a:r>
          </a:p>
        </p:txBody>
      </p:sp>
      <p:sp>
        <p:nvSpPr>
          <p:cNvPr id="69642" name="CasellaDiTesto 9"/>
          <p:cNvSpPr txBox="1">
            <a:spLocks noChangeArrowheads="1"/>
          </p:cNvSpPr>
          <p:nvPr/>
        </p:nvSpPr>
        <p:spPr bwMode="auto">
          <a:xfrm>
            <a:off x="527050" y="40767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rgbClr val="002060"/>
                </a:solidFill>
              </a:rPr>
              <a:t>Registrazione sul server  dedicato presso il C.S.Yachtinglab della Spa Navicelli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8" descr="C:\Users\simone\Desktop\Navicelli SpA\Foto riservate\foto riservate36.jpg"/>
          <p:cNvPicPr>
            <a:picLocks noChangeAspect="1" noChangeArrowheads="1"/>
          </p:cNvPicPr>
          <p:nvPr/>
        </p:nvPicPr>
        <p:blipFill>
          <a:blip r:embed="rId3">
            <a:lum bright="-1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0" y="0"/>
            <a:ext cx="9144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8800" b="1" i="1">
              <a:solidFill>
                <a:schemeClr val="bg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4000" b="1" i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323850" y="4868863"/>
            <a:ext cx="8361363" cy="13684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defTabSz="914400" eaLnBrk="1" fontAlgn="auto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dirty="0">
              <a:solidFill>
                <a:srgbClr val="333399"/>
              </a:solidFill>
              <a:latin typeface="+mn-lt"/>
              <a:ea typeface="+mn-ea"/>
            </a:endParaRPr>
          </a:p>
          <a:p>
            <a:pPr marL="342900" indent="-342900" defTabSz="914400" eaLnBrk="1" fontAlgn="auto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dirty="0">
                <a:latin typeface="+mn-lt"/>
                <a:ea typeface="+mn-ea"/>
              </a:rPr>
              <a:t>     </a:t>
            </a:r>
            <a:r>
              <a:rPr lang="it-IT" sz="11200" dirty="0">
                <a:solidFill>
                  <a:schemeClr val="bg1"/>
                </a:solidFill>
                <a:latin typeface="Arial" charset="0"/>
                <a:ea typeface="+mn-ea"/>
                <a:cs typeface="Arial" pitchFamily="34" charset="0"/>
              </a:rPr>
              <a:t>Grazie dell’ attenzione</a:t>
            </a:r>
          </a:p>
          <a:p>
            <a:pPr marL="342900" indent="-342900" algn="r" defTabSz="914400" eaLnBrk="1" fontAlgn="auto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8600" dirty="0">
                <a:solidFill>
                  <a:schemeClr val="bg1"/>
                </a:solidFill>
                <a:latin typeface="Arial" charset="0"/>
                <a:ea typeface="+mn-ea"/>
                <a:cs typeface="Arial" pitchFamily="34" charset="0"/>
              </a:rPr>
              <a:t>Ing. Giovandomenico </a:t>
            </a:r>
            <a:r>
              <a:rPr lang="it-IT" sz="8600" dirty="0" err="1">
                <a:solidFill>
                  <a:schemeClr val="bg1"/>
                </a:solidFill>
                <a:latin typeface="Arial" charset="0"/>
                <a:ea typeface="+mn-ea"/>
                <a:cs typeface="Arial" pitchFamily="34" charset="0"/>
              </a:rPr>
              <a:t>Caridi</a:t>
            </a:r>
            <a:r>
              <a:rPr lang="it-IT" sz="8600" dirty="0">
                <a:solidFill>
                  <a:schemeClr val="bg1"/>
                </a:solidFill>
                <a:latin typeface="Arial" charset="0"/>
                <a:ea typeface="+mn-ea"/>
                <a:cs typeface="Arial" pitchFamily="34" charset="0"/>
              </a:rPr>
              <a:t>                                                        </a:t>
            </a:r>
          </a:p>
          <a:p>
            <a:pPr marL="342900" indent="-342900" algn="r" defTabSz="914400" eaLnBrk="1" fontAlgn="auto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2800" b="1" i="1" dirty="0">
                <a:solidFill>
                  <a:schemeClr val="bg1"/>
                </a:solidFill>
                <a:latin typeface="Arial" charset="0"/>
                <a:ea typeface="+mn-ea"/>
                <a:cs typeface="Arial" pitchFamily="34" charset="0"/>
              </a:rPr>
              <a:t>SpA Navicelli di Pisa</a:t>
            </a:r>
          </a:p>
        </p:txBody>
      </p:sp>
      <p:sp>
        <p:nvSpPr>
          <p:cNvPr id="78853" name="Rettangolo 4"/>
          <p:cNvSpPr>
            <a:spLocks noChangeArrowheads="1"/>
          </p:cNvSpPr>
          <p:nvPr/>
        </p:nvSpPr>
        <p:spPr bwMode="auto">
          <a:xfrm>
            <a:off x="1187450" y="2492375"/>
            <a:ext cx="62880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4000" b="1" i="1">
                <a:solidFill>
                  <a:schemeClr val="bg1"/>
                </a:solidFill>
              </a:rPr>
              <a:t>AREA ECOSOSTENIBILE</a:t>
            </a:r>
          </a:p>
        </p:txBody>
      </p:sp>
      <p:sp>
        <p:nvSpPr>
          <p:cNvPr id="78854" name="Rettangolo 5"/>
          <p:cNvSpPr>
            <a:spLocks noChangeArrowheads="1"/>
          </p:cNvSpPr>
          <p:nvPr/>
        </p:nvSpPr>
        <p:spPr bwMode="auto">
          <a:xfrm>
            <a:off x="2020888" y="981075"/>
            <a:ext cx="43497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8000" b="1" i="1">
                <a:solidFill>
                  <a:schemeClr val="bg1"/>
                </a:solidFill>
              </a:rPr>
              <a:t>Navicelli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45243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572000" y="2636838"/>
          <a:ext cx="4284663" cy="31718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4663"/>
              </a:tblGrid>
              <a:tr h="3352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Infrastrutture portuali</a:t>
                      </a:r>
                    </a:p>
                  </a:txBody>
                  <a:tcPr marL="91433" marR="91433" marT="45701" marB="45701">
                    <a:solidFill>
                      <a:srgbClr val="00B050"/>
                    </a:solidFill>
                  </a:tcPr>
                </a:tc>
              </a:tr>
              <a:tr h="3352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2 scali di varo ed alaggio con </a:t>
                      </a:r>
                      <a:r>
                        <a:rPr lang="it-IT" sz="1600" dirty="0" err="1" smtClean="0">
                          <a:latin typeface="Arial" pitchFamily="34" charset="0"/>
                          <a:cs typeface="Arial" pitchFamily="34" charset="0"/>
                        </a:rPr>
                        <a:t>travel</a:t>
                      </a:r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-lift</a:t>
                      </a:r>
                      <a:endParaRPr lang="it-I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1" marB="45701"/>
                </a:tc>
              </a:tr>
              <a:tr h="579179"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Darsene Pisana</a:t>
                      </a: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: </a:t>
                      </a: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14.000 mq </a:t>
                      </a:r>
                    </a:p>
                    <a:p>
                      <a:pPr algn="ctr"/>
                      <a:r>
                        <a:rPr lang="it-IT" sz="1600" i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Darsena Panchetti</a:t>
                      </a: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:  </a:t>
                      </a:r>
                      <a:r>
                        <a:rPr lang="it-IT" sz="160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35.000 mq</a:t>
                      </a:r>
                      <a:endParaRPr lang="it-I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1" marB="45701"/>
                </a:tc>
              </a:tr>
              <a:tr h="3352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Banchine portuali per circa 600 m</a:t>
                      </a:r>
                      <a:endParaRPr lang="it-I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1" marB="45701"/>
                </a:tc>
              </a:tr>
              <a:tr h="3352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6 banchine lungo il Canale</a:t>
                      </a:r>
                      <a:endParaRPr lang="it-I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1" marB="45701"/>
                </a:tc>
              </a:tr>
              <a:tr h="580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1 binario ferroviario sulla</a:t>
                      </a:r>
                      <a:r>
                        <a:rPr lang="it-IT" sz="1600" baseline="0" dirty="0" smtClean="0">
                          <a:latin typeface="Arial" pitchFamily="34" charset="0"/>
                          <a:cs typeface="Arial" pitchFamily="34" charset="0"/>
                        </a:rPr>
                        <a:t> banchina della Darsena</a:t>
                      </a:r>
                      <a:endParaRPr lang="it-IT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1" marB="45701"/>
                </a:tc>
              </a:tr>
              <a:tr h="335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Raccordi stradali ed autostradali</a:t>
                      </a:r>
                    </a:p>
                  </a:txBody>
                  <a:tcPr marL="91433" marR="91433" marT="45701" marB="45701"/>
                </a:tc>
              </a:tr>
              <a:tr h="3352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pitchFamily="34" charset="0"/>
                          <a:cs typeface="Arial" pitchFamily="34" charset="0"/>
                        </a:rPr>
                        <a:t>Aeroporto nelle vicinanze</a:t>
                      </a:r>
                      <a:endParaRPr lang="it-I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1" marB="45701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79388" y="1557338"/>
          <a:ext cx="8643937" cy="94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303"/>
                <a:gridCol w="2106505"/>
                <a:gridCol w="2033867"/>
                <a:gridCol w="1961262"/>
              </a:tblGrid>
              <a:tr h="396133"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Lunghezza (m)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Larghezza (m)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Profondità (m)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</a:tr>
              <a:tr h="27421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itchFamily="34" charset="0"/>
                          <a:cs typeface="Arial" pitchFamily="34" charset="0"/>
                        </a:rPr>
                        <a:t>CANALE </a:t>
                      </a:r>
                      <a:endParaRPr lang="it-I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17.000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</a:tr>
              <a:tr h="27421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itchFamily="34" charset="0"/>
                          <a:cs typeface="Arial" pitchFamily="34" charset="0"/>
                        </a:rPr>
                        <a:t>DARSENA</a:t>
                      </a:r>
                      <a:r>
                        <a:rPr lang="it-IT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PISANA</a:t>
                      </a:r>
                      <a:endParaRPr lang="it-I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t-I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8" marB="45668"/>
                </a:tc>
              </a:tr>
            </a:tbl>
          </a:graphicData>
        </a:graphic>
      </p:graphicFrame>
      <p:sp>
        <p:nvSpPr>
          <p:cNvPr id="45102" name="CasellaDiTesto 1"/>
          <p:cNvSpPr txBox="1">
            <a:spLocks noChangeArrowheads="1"/>
          </p:cNvSpPr>
          <p:nvPr/>
        </p:nvSpPr>
        <p:spPr bwMode="auto">
          <a:xfrm>
            <a:off x="971550" y="260350"/>
            <a:ext cx="7129463" cy="569913"/>
          </a:xfrm>
          <a:prstGeom prst="rect">
            <a:avLst/>
          </a:prstGeom>
          <a:solidFill>
            <a:srgbClr val="7EE1E6"/>
          </a:solidFill>
          <a:ln w="15840">
            <a:solidFill>
              <a:srgbClr val="00B050"/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6"/>
              </a:srgbClr>
            </a:outerShdw>
          </a:effectLst>
        </p:spPr>
        <p:txBody>
          <a:bodyPr lIns="90000" tIns="46800" rIns="90000" bIns="46800"/>
          <a:lstStyle/>
          <a:p>
            <a:pPr algn="ctr" eaLnBrk="1" hangingPunct="1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400" b="1">
                <a:solidFill>
                  <a:srgbClr val="17375E"/>
                </a:solidFill>
                <a:ea typeface="MS Gothic" pitchFamily="49" charset="-128"/>
                <a:cs typeface="Arial" pitchFamily="34" charset="0"/>
              </a:rPr>
              <a:t>IL CANALE DEI NAVICELLI</a:t>
            </a:r>
          </a:p>
        </p:txBody>
      </p:sp>
      <p:pic>
        <p:nvPicPr>
          <p:cNvPr id="45103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463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4" name="Rettangolo 8"/>
          <p:cNvSpPr>
            <a:spLocks noChangeArrowheads="1"/>
          </p:cNvSpPr>
          <p:nvPr/>
        </p:nvSpPr>
        <p:spPr bwMode="auto">
          <a:xfrm>
            <a:off x="395288" y="981075"/>
            <a:ext cx="849788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>
                <a:solidFill>
                  <a:srgbClr val="002060"/>
                </a:solidFill>
              </a:rPr>
              <a:t>Idrovia di II classe costruita in epoca medicea (1560-1576) da Cosimo I dei Medici per collegare il porto di Livorno a la città di Pisa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4" name="Text Box 1"/>
          <p:cNvSpPr txBox="1">
            <a:spLocks noChangeArrowheads="1"/>
          </p:cNvSpPr>
          <p:nvPr/>
        </p:nvSpPr>
        <p:spPr bwMode="auto">
          <a:xfrm>
            <a:off x="971550" y="260350"/>
            <a:ext cx="7200900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Sviluppo area</a:t>
            </a:r>
          </a:p>
        </p:txBody>
      </p:sp>
      <p:pic>
        <p:nvPicPr>
          <p:cNvPr id="46083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53276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868863"/>
            <a:ext cx="65532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768975" y="1365250"/>
          <a:ext cx="3078163" cy="3119628"/>
        </p:xfrm>
        <a:graphic>
          <a:graphicData uri="http://schemas.openxmlformats.org/drawingml/2006/table">
            <a:tbl>
              <a:tblPr firstRow="1" firstCol="1" bandRow="1"/>
              <a:tblGrid>
                <a:gridCol w="2208196"/>
                <a:gridCol w="869967"/>
              </a:tblGrid>
              <a:tr h="2453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Kalinga"/>
                          <a:ea typeface="Arial Unicode MS"/>
                        </a:rPr>
                        <a:t>Sviluppo futuro dell’area</a:t>
                      </a:r>
                      <a:endParaRPr lang="it-IT" sz="1200" dirty="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9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aree complessive di sviluppo</a:t>
                      </a:r>
                      <a:endParaRPr lang="it-IT" sz="1200" dirty="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+ 600.000 mq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cantieristica da diporto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270.000 mq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9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aree di uffici/laboratori/servizi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125.000 mq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9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aree destinate a logistica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40.000 mq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9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nuovo porto-nuova darsena 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40.000 mq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9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aziende che si insedieranno</a:t>
                      </a:r>
                      <a:endParaRPr lang="it-IT" sz="120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Kalinga"/>
                          <a:ea typeface="Arial Unicode MS"/>
                        </a:rPr>
                        <a:t>circa 50</a:t>
                      </a:r>
                      <a:endParaRPr lang="it-IT" sz="1200" dirty="0">
                        <a:effectLst/>
                        <a:latin typeface="Kalinga"/>
                        <a:ea typeface="Arial Unicode MS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pic>
        <p:nvPicPr>
          <p:cNvPr id="46112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4" name="Text Box 1"/>
          <p:cNvSpPr txBox="1">
            <a:spLocks noChangeArrowheads="1"/>
          </p:cNvSpPr>
          <p:nvPr/>
        </p:nvSpPr>
        <p:spPr bwMode="auto">
          <a:xfrm>
            <a:off x="827088" y="260350"/>
            <a:ext cx="7345362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PRINCIPALI OPERATORI PRODUTTIVI</a:t>
            </a:r>
          </a:p>
        </p:txBody>
      </p:sp>
      <p:pic>
        <p:nvPicPr>
          <p:cNvPr id="49155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500063" y="1214438"/>
            <a:ext cx="86439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3375" indent="-333375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Times New Roman" pitchFamily="18" charset="0"/>
              <a:buNone/>
            </a:pPr>
            <a:endParaRPr lang="it-IT" altLang="it-IT" sz="2400">
              <a:solidFill>
                <a:srgbClr val="333399"/>
              </a:solidFill>
              <a:ea typeface="MS Gothic" pitchFamily="49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it-IT" altLang="it-IT" sz="2400">
              <a:solidFill>
                <a:srgbClr val="333399"/>
              </a:solidFill>
              <a:ea typeface="MS Gothic" pitchFamily="49" charset="-128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89988"/>
              </p:ext>
            </p:extLst>
          </p:nvPr>
        </p:nvGraphicFramePr>
        <p:xfrm>
          <a:off x="785813" y="1143000"/>
          <a:ext cx="771525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4"/>
                <a:gridCol w="2314576"/>
              </a:tblGrid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F.LLI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ROSSI</a:t>
                      </a:r>
                      <a:endParaRPr lang="it-IT" sz="15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7.000 mq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ECOLOGY GROUP (MEC-CARPENSALDA) 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30.000 mq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COMPAGNIA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INTERPORTUALE PISANA</a:t>
                      </a:r>
                      <a:endParaRPr lang="it-IT" sz="15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18.000 mq</a:t>
                      </a: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SOCIETA’ NAVALE PISANA</a:t>
                      </a:r>
                      <a:endParaRPr lang="it-IT" sz="15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10.000 mq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PISA SUPER YACHTS</a:t>
                      </a: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10.000</a:t>
                      </a:r>
                      <a:r>
                        <a:rPr lang="it-IT" sz="15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mq</a:t>
                      </a:r>
                      <a:endParaRPr lang="it-IT" sz="15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CANTIERE</a:t>
                      </a:r>
                      <a:r>
                        <a:rPr lang="it-IT" sz="12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NAVALE ARNO-LEOPARD</a:t>
                      </a:r>
                      <a:endParaRPr lang="it-IT" sz="1200" b="1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70.000 mq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GAS AND HEAT</a:t>
                      </a: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47.000 mq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BENETTI SAILDIVSION</a:t>
                      </a: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10.000 mq</a:t>
                      </a:r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PELAGOS</a:t>
                      </a: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OVERMARINE</a:t>
                      </a: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CODECASA</a:t>
                      </a: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STARBOAT</a:t>
                      </a: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SEVEN</a:t>
                      </a:r>
                      <a:r>
                        <a:rPr lang="it-IT" sz="12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STARS</a:t>
                      </a:r>
                      <a:endParaRPr lang="it-IT" sz="1200" b="1" i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IDROMARINE</a:t>
                      </a: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VIRDE</a:t>
                      </a: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9188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7" name="Picture 3" descr="F:\foto imbarcazioni\F.lli Rossi\Rossi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941" y="2278063"/>
            <a:ext cx="1441450" cy="1065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478" name="Picture 5" descr="F:\foto imbarcazioni\società navale\foto shedar\124_24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797425"/>
            <a:ext cx="2881313" cy="168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9191" name="Picture 3" descr="F:\codecas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7925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2" name="Picture 7" descr="F:\overmarin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89363"/>
            <a:ext cx="2663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96975"/>
            <a:ext cx="1716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36838"/>
            <a:ext cx="15128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3" name="Picture 2" descr="F:\foto imbarcazioni\Cantieri di Pisa\navigazione fiancat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5300663"/>
            <a:ext cx="1728787" cy="1100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9196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61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15975" y="98425"/>
            <a:ext cx="6132513" cy="69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APEA 2020 NAVICELLI</a:t>
            </a:r>
          </a:p>
        </p:txBody>
      </p:sp>
      <p:pic>
        <p:nvPicPr>
          <p:cNvPr id="53251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7788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ttangolo 12"/>
          <p:cNvSpPr>
            <a:spLocks noChangeArrowheads="1"/>
          </p:cNvSpPr>
          <p:nvPr/>
        </p:nvSpPr>
        <p:spPr bwMode="auto">
          <a:xfrm>
            <a:off x="195263" y="1916113"/>
            <a:ext cx="86979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rgbClr val="C00000"/>
                </a:solidFill>
                <a:cs typeface="Arial" pitchFamily="34" charset="0"/>
              </a:rPr>
              <a:t>Riqualificazione della Darsena Pisana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b="1">
                <a:solidFill>
                  <a:srgbClr val="C00000"/>
                </a:solidFill>
                <a:cs typeface="Arial" pitchFamily="34" charset="0"/>
              </a:rPr>
              <a:t>«Area produttiva ecologicamente attrezzata»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90488"/>
            <a:ext cx="197326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800" y="908050"/>
            <a:ext cx="898525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600" b="1" dirty="0">
                <a:solidFill>
                  <a:srgbClr val="002060"/>
                </a:solidFill>
                <a:latin typeface="Arial" charset="0"/>
                <a:ea typeface="MS Gothic" charset="-128"/>
                <a:cs typeface="+mn-cs"/>
              </a:rPr>
              <a:t>Finanziato nell’ambito del PRSE 2007–2010 – L.I. 3.3 “Infrastrutture per i settori produttivi” e PAR FAS 2007–2013 - P.I.R. 1.3 – L.A. 1 “Infrastrutture per i settori produttivi “</a:t>
            </a:r>
          </a:p>
          <a:p>
            <a:pPr algn="ctr" eaLnBrk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1400" b="1" i="1" dirty="0">
                <a:solidFill>
                  <a:srgbClr val="114F14"/>
                </a:solidFill>
                <a:latin typeface="+mj-lt"/>
                <a:ea typeface="Arial Unicode MS"/>
                <a:cs typeface="Courier New"/>
              </a:rPr>
              <a:t>Costo complessivo : € 1.124.839,24 ;  Finanziamento dalla Regione Toscana: € 710.751,05 </a:t>
            </a:r>
            <a:endParaRPr lang="it-IT" sz="1400" b="1" i="1" dirty="0">
              <a:solidFill>
                <a:srgbClr val="114F14"/>
              </a:solidFill>
              <a:latin typeface="+mj-lt"/>
              <a:ea typeface="MS Gothic" charset="-128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13" y="371633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rgbClr val="C00000"/>
                </a:solidFill>
                <a:latin typeface="Arial" charset="0"/>
                <a:ea typeface="MS Gothic" charset="-128"/>
                <a:cs typeface="+mn-cs"/>
              </a:rPr>
              <a:t>      </a:t>
            </a:r>
            <a:r>
              <a:rPr lang="it-IT" sz="2000" u="sng" dirty="0">
                <a:solidFill>
                  <a:srgbClr val="C00000"/>
                </a:solidFill>
                <a:latin typeface="Arial" charset="0"/>
                <a:ea typeface="MS Gothic" charset="-128"/>
                <a:cs typeface="+mn-cs"/>
              </a:rPr>
              <a:t> </a:t>
            </a:r>
            <a:endParaRPr lang="it-IT" sz="2400" u="sng" dirty="0">
              <a:solidFill>
                <a:srgbClr val="C00000"/>
              </a:solidFill>
              <a:latin typeface="Arial" charset="0"/>
              <a:ea typeface="MS Gothic" charset="-128"/>
              <a:cs typeface="+mn-cs"/>
            </a:endParaRPr>
          </a:p>
        </p:txBody>
      </p:sp>
      <p:pic>
        <p:nvPicPr>
          <p:cNvPr id="53256" name="Immagine 11" descr="plaparzoialeAPE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609850"/>
            <a:ext cx="8321675" cy="3698875"/>
          </a:xfrm>
          <a:prstGeom prst="rect">
            <a:avLst/>
          </a:prstGeom>
          <a:noFill/>
          <a:ln w="9525">
            <a:solidFill>
              <a:srgbClr val="000000">
                <a:alpha val="94901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550" y="188913"/>
            <a:ext cx="597693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Interventi APEA Navicelli</a:t>
            </a:r>
          </a:p>
        </p:txBody>
      </p:sp>
      <p:pic>
        <p:nvPicPr>
          <p:cNvPr id="54275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3663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0825" y="836613"/>
            <a:ext cx="83613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b="1" i="1" dirty="0">
                <a:solidFill>
                  <a:srgbClr val="002060"/>
                </a:solidFill>
                <a:latin typeface="Arial"/>
                <a:ea typeface="Arial Unicode MS"/>
                <a:cs typeface="+mn-cs"/>
              </a:rPr>
              <a:t>Finalizzati al miglioramento progressivo delle dotazioni, delle prestazioni ambientali e della sicurezza della Darsena Pisana</a:t>
            </a:r>
          </a:p>
        </p:txBody>
      </p:sp>
      <p:pic>
        <p:nvPicPr>
          <p:cNvPr id="54277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628775"/>
            <a:ext cx="7781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20650"/>
            <a:ext cx="17764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tangolo 2"/>
          <p:cNvSpPr>
            <a:spLocks noChangeArrowheads="1"/>
          </p:cNvSpPr>
          <p:nvPr/>
        </p:nvSpPr>
        <p:spPr bwMode="auto">
          <a:xfrm>
            <a:off x="0" y="1196975"/>
            <a:ext cx="5003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2060"/>
                </a:solidFill>
              </a:rPr>
              <a:t>Parcheggio coperto da pensilina con impianto fotovoltaico integrato  di potenza  nominale pari a 19,8  kW  </a:t>
            </a:r>
          </a:p>
        </p:txBody>
      </p:sp>
      <p:pic>
        <p:nvPicPr>
          <p:cNvPr id="55299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Immagin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924175"/>
            <a:ext cx="3843338" cy="294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ttangolo 6"/>
          <p:cNvSpPr/>
          <p:nvPr/>
        </p:nvSpPr>
        <p:spPr>
          <a:xfrm>
            <a:off x="971550" y="188913"/>
            <a:ext cx="597693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Interventi APEA Navicelli</a:t>
            </a: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7764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ttangolo 9"/>
          <p:cNvSpPr>
            <a:spLocks noChangeArrowheads="1"/>
          </p:cNvSpPr>
          <p:nvPr/>
        </p:nvSpPr>
        <p:spPr bwMode="auto">
          <a:xfrm>
            <a:off x="4140200" y="4149725"/>
            <a:ext cx="50038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2060"/>
                </a:solidFill>
              </a:rPr>
              <a:t>Barriere antirumore con annessi pannelli solari integrati di potenza nominale pari a 5,5 kw per la produzione di energia a servizio dell’ illuminazione pubblica (LED )</a:t>
            </a:r>
          </a:p>
        </p:txBody>
      </p:sp>
      <p:pic>
        <p:nvPicPr>
          <p:cNvPr id="67592" name="Immagine 8" descr="fvfinit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268413"/>
            <a:ext cx="4124325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F:\logonavic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7788"/>
            <a:ext cx="461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815975" y="98425"/>
            <a:ext cx="5832475" cy="69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Interventi APEA 2020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7788"/>
            <a:ext cx="19732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Immagin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3475" y="1982788"/>
            <a:ext cx="410527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6326" name="Rettangolo 4"/>
          <p:cNvSpPr>
            <a:spLocks noChangeArrowheads="1"/>
          </p:cNvSpPr>
          <p:nvPr/>
        </p:nvSpPr>
        <p:spPr bwMode="auto">
          <a:xfrm>
            <a:off x="250825" y="1052513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Risparmio energetico: Installazione software PowerMAN  per la razionalizzazione  e spegnimento automatico dei PC</a:t>
            </a:r>
          </a:p>
        </p:txBody>
      </p:sp>
      <p:sp>
        <p:nvSpPr>
          <p:cNvPr id="56327" name="Rettangolo 16"/>
          <p:cNvSpPr>
            <a:spLocks noChangeArrowheads="1"/>
          </p:cNvSpPr>
          <p:nvPr/>
        </p:nvSpPr>
        <p:spPr bwMode="auto">
          <a:xfrm>
            <a:off x="395288" y="3284538"/>
            <a:ext cx="5467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Rete di telecomunicazione in fibra ottica 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ottimizzazione dei servizi a banda larga   </a:t>
            </a:r>
          </a:p>
        </p:txBody>
      </p:sp>
      <p:sp>
        <p:nvSpPr>
          <p:cNvPr id="56328" name="Rettangolo 18"/>
          <p:cNvSpPr>
            <a:spLocks noChangeArrowheads="1"/>
          </p:cNvSpPr>
          <p:nvPr/>
        </p:nvSpPr>
        <p:spPr bwMode="auto">
          <a:xfrm>
            <a:off x="539750" y="41497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4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Impianto di illuminazione pubblica a LED con sensori crepuscolari</a:t>
            </a:r>
          </a:p>
        </p:txBody>
      </p:sp>
      <p:pic>
        <p:nvPicPr>
          <p:cNvPr id="68617" name="Immagine 19" descr="LED.jpg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826268" y="5038959"/>
            <a:ext cx="3671888" cy="126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6330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205038"/>
            <a:ext cx="1728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Immagine 15" descr="fibr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5713" y="3114675"/>
            <a:ext cx="2159000" cy="186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6332" name="Immagine 2" descr="pc powerma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1320800" cy="1360488"/>
          </a:xfrm>
          <a:prstGeom prst="rect">
            <a:avLst/>
          </a:prstGeom>
          <a:noFill/>
          <a:ln w="9525">
            <a:solidFill>
              <a:schemeClr val="tx1">
                <a:alpha val="7607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1607</Words>
  <Application>Microsoft Office PowerPoint</Application>
  <PresentationFormat>Presentazione su schermo (4:3)</PresentationFormat>
  <Paragraphs>291</Paragraphs>
  <Slides>27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1_Struttura predefinita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silvialeon</dc:creator>
  <cp:lastModifiedBy>utente</cp:lastModifiedBy>
  <cp:revision>198</cp:revision>
  <cp:lastPrinted>2014-10-09T08:37:06Z</cp:lastPrinted>
  <dcterms:created xsi:type="dcterms:W3CDTF">1601-01-01T00:00:00Z</dcterms:created>
  <dcterms:modified xsi:type="dcterms:W3CDTF">2014-10-15T09:30:06Z</dcterms:modified>
</cp:coreProperties>
</file>