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5.jpg" ContentType="image/jpg"/>
  <Override PartName="/ppt/media/image6.jpg" ContentType="image/jpg"/>
  <Override PartName="/ppt/media/image7.jpg" ContentType="image/jp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9" r:id="rId2"/>
    <p:sldId id="285" r:id="rId3"/>
    <p:sldId id="262" r:id="rId4"/>
    <p:sldId id="288" r:id="rId5"/>
    <p:sldId id="294" r:id="rId6"/>
    <p:sldId id="293" r:id="rId7"/>
    <p:sldId id="291" r:id="rId8"/>
    <p:sldId id="292" r:id="rId9"/>
    <p:sldId id="289" r:id="rId10"/>
    <p:sldId id="290" r:id="rId11"/>
    <p:sldId id="295" r:id="rId12"/>
    <p:sldId id="280" r:id="rId13"/>
    <p:sldId id="296" r:id="rId14"/>
    <p:sldId id="266" r:id="rId15"/>
    <p:sldId id="300" r:id="rId16"/>
    <p:sldId id="299" r:id="rId17"/>
    <p:sldId id="284" r:id="rId18"/>
    <p:sldId id="315" r:id="rId19"/>
    <p:sldId id="316" r:id="rId20"/>
    <p:sldId id="304" r:id="rId21"/>
    <p:sldId id="306" r:id="rId22"/>
    <p:sldId id="308" r:id="rId23"/>
    <p:sldId id="309" r:id="rId24"/>
    <p:sldId id="311" r:id="rId25"/>
    <p:sldId id="276" r:id="rId26"/>
    <p:sldId id="279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2" autoAdjust="0"/>
    <p:restoredTop sz="94660"/>
  </p:normalViewPr>
  <p:slideViewPr>
    <p:cSldViewPr>
      <p:cViewPr varScale="1">
        <p:scale>
          <a:sx n="80" d="100"/>
          <a:sy n="80" d="100"/>
        </p:scale>
        <p:origin x="145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36FE0-3866-40C7-89D4-98F2533860D7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09C721-3A5D-4B5F-BA61-C60CA797112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chemeClr val="tx2"/>
        </a:solidFill>
      </dgm:spPr>
      <dgm:t>
        <a:bodyPr/>
        <a:lstStyle/>
        <a:p>
          <a:r>
            <a:rPr lang="en-US" sz="2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Environmental and climate-related objectives </a:t>
          </a:r>
          <a:endParaRPr lang="en-US" sz="2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63D402CB-3A54-4F2C-8701-7551CAA4377C}" type="parTrans" cxnId="{CB5415A3-3478-44F0-8F83-170DEF0BC57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DC40EAAB-5AB1-4677-96C9-C237664E9749}" type="sibTrans" cxnId="{CB5415A3-3478-44F0-8F83-170DEF0BC57E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46A1F95-434E-4E08-A5B8-7C040B1F0AD0}">
      <dgm:prSet phldrT="[Text]" custT="1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sz="1050" b="1" dirty="0" smtClean="0">
              <a:solidFill>
                <a:schemeClr val="accent3">
                  <a:lumMod val="50000"/>
                </a:schemeClr>
              </a:solidFill>
            </a:rPr>
            <a:t>environmental, climate and other management commitments</a:t>
          </a:r>
          <a:endParaRPr lang="en-US" sz="1050" b="1" dirty="0">
            <a:solidFill>
              <a:schemeClr val="accent3">
                <a:lumMod val="50000"/>
              </a:schemeClr>
            </a:solidFill>
          </a:endParaRPr>
        </a:p>
      </dgm:t>
    </dgm:pt>
    <dgm:pt modelId="{0E552F09-63D2-441B-AEA3-55FCA5C40B5B}" type="parTrans" cxnId="{8AB7F8C3-E831-449F-B7D6-06CECCA2D4F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FFA399F2-529C-4790-B201-72E39008FD7A}" type="sibTrans" cxnId="{8AB7F8C3-E831-449F-B7D6-06CECCA2D4F9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CD29EF7-2F69-47DD-9B89-7AEA68A7616F}">
      <dgm:prSet phldrT="[Text]" custT="1"/>
      <dgm:spPr>
        <a:solidFill>
          <a:srgbClr val="00B050">
            <a:alpha val="49804"/>
          </a:srgbClr>
        </a:solidFill>
      </dgm:spPr>
      <dgm:t>
        <a:bodyPr/>
        <a:lstStyle/>
        <a:p>
          <a:r>
            <a:rPr lang="en-US" sz="1050" b="1" i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areas-specific disadvantages resulting from certain mandatory requirements</a:t>
          </a:r>
          <a:endParaRPr lang="en-US" sz="1050" b="1" dirty="0">
            <a:solidFill>
              <a:schemeClr val="accent3">
                <a:lumMod val="50000"/>
              </a:schemeClr>
            </a:solidFill>
          </a:endParaRPr>
        </a:p>
      </dgm:t>
    </dgm:pt>
    <dgm:pt modelId="{FDB61A50-0B13-47F2-B9FE-F45BF28EBF79}" type="parTrans" cxnId="{67DFE4A1-D6BF-454A-8AA1-308BB67DD9D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B5E0301-87AA-42E9-8681-28656B647550}" type="sibTrans" cxnId="{67DFE4A1-D6BF-454A-8AA1-308BB67DD9DA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084BC057-B9F2-4079-A8E0-DEBF446BA198}">
      <dgm:prSet phldrT="[Text]" custT="1"/>
      <dgm:spPr>
        <a:solidFill>
          <a:srgbClr val="63AB3F">
            <a:alpha val="49804"/>
          </a:srgbClr>
        </a:solidFill>
      </dgm:spPr>
      <dgm:t>
        <a:bodyPr/>
        <a:lstStyle/>
        <a:p>
          <a:r>
            <a:rPr lang="en-US" sz="1050" b="1" i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knowledge exchange and information</a:t>
          </a:r>
          <a:endParaRPr lang="en-US" sz="1050" b="1" dirty="0">
            <a:solidFill>
              <a:schemeClr val="accent3">
                <a:lumMod val="50000"/>
              </a:schemeClr>
            </a:solidFill>
          </a:endParaRPr>
        </a:p>
      </dgm:t>
    </dgm:pt>
    <dgm:pt modelId="{A38798E9-9F61-4534-9B05-D9E53DDD1F50}" type="parTrans" cxnId="{72499A9B-24EF-42D6-80C1-5EF52BA45D3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51CDAB2-C34D-4C17-9A04-299482BEAEA5}" type="sibTrans" cxnId="{72499A9B-24EF-42D6-80C1-5EF52BA45D31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474EF8D0-3EB7-4CFF-98DA-D61ADC7A7C58}">
      <dgm:prSet custT="1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en-US" sz="1050" b="1" i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investments</a:t>
          </a:r>
          <a:endParaRPr lang="en-US" sz="1050" b="1" i="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6A7A23-C146-4CA2-9349-9AF2AFD01057}" type="parTrans" cxnId="{EE3E5A9F-8F69-4C9E-9E34-083990B3C58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C8702BAA-E7C3-4DC4-9A68-17115ADBB4DB}" type="sibTrans" cxnId="{EE3E5A9F-8F69-4C9E-9E34-083990B3C58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66EF8F58-7D0E-4D30-A0E3-A6635203275B}">
      <dgm:prSet custT="1"/>
      <dgm:spPr>
        <a:solidFill>
          <a:schemeClr val="accent2">
            <a:lumMod val="40000"/>
            <a:lumOff val="60000"/>
            <a:alpha val="49804"/>
          </a:schemeClr>
        </a:solidFill>
      </dgm:spPr>
      <dgm:t>
        <a:bodyPr/>
        <a:lstStyle/>
        <a:p>
          <a:r>
            <a:rPr lang="en-US" sz="1050" b="1" i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natural or other area-specific constraints</a:t>
          </a:r>
          <a:endParaRPr lang="en-US" sz="1050" b="1" i="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E69D0E-02BA-43E6-BE3F-417F2B742B24}" type="parTrans" cxnId="{4608FEB6-52DF-4D01-87F8-B0EABDB75A4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1502B544-7664-4AB9-ADFE-1EEFE3D0A471}" type="sibTrans" cxnId="{4608FEB6-52DF-4D01-87F8-B0EABDB75A47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8C4E7146-86FB-45D4-952C-9FB6601EFBBA}">
      <dgm:prSet custT="1"/>
      <dgm:spPr>
        <a:solidFill>
          <a:srgbClr val="8CC86E">
            <a:alpha val="49804"/>
          </a:srgbClr>
        </a:solidFill>
      </dgm:spPr>
      <dgm:t>
        <a:bodyPr/>
        <a:lstStyle/>
        <a:p>
          <a:r>
            <a:rPr lang="en-US" sz="1050" b="1" i="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cooperation</a:t>
          </a:r>
          <a:endParaRPr lang="en-US" sz="1050" b="1" i="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A2E7DD-3693-49D7-93FB-743BE8459F24}" type="parTrans" cxnId="{53137410-697B-495E-82BA-04A62A9C48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59D3C9F5-80B1-4119-BAE1-5EA219281A5C}" type="sibTrans" cxnId="{53137410-697B-495E-82BA-04A62A9C4876}">
      <dgm:prSet/>
      <dgm:spPr/>
      <dgm:t>
        <a:bodyPr/>
        <a:lstStyle/>
        <a:p>
          <a:endParaRPr lang="en-US">
            <a:solidFill>
              <a:schemeClr val="bg2"/>
            </a:solidFill>
          </a:endParaRPr>
        </a:p>
      </dgm:t>
    </dgm:pt>
    <dgm:pt modelId="{A182EAC7-08F1-46A1-9AC2-65456BF71C1D}" type="pres">
      <dgm:prSet presAssocID="{F9236FE0-3866-40C7-89D4-98F2533860D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D76FB8-CF91-4E5A-987E-CCCA4B875FBB}" type="pres">
      <dgm:prSet presAssocID="{F9236FE0-3866-40C7-89D4-98F2533860D7}" presName="radial" presStyleCnt="0">
        <dgm:presLayoutVars>
          <dgm:animLvl val="ctr"/>
        </dgm:presLayoutVars>
      </dgm:prSet>
      <dgm:spPr/>
    </dgm:pt>
    <dgm:pt modelId="{79B9D875-4956-4FFC-B488-0B9E94B77DE9}" type="pres">
      <dgm:prSet presAssocID="{6209C721-3A5D-4B5F-BA61-C60CA7971121}" presName="centerShape" presStyleLbl="vennNode1" presStyleIdx="0" presStyleCnt="7"/>
      <dgm:spPr/>
      <dgm:t>
        <a:bodyPr/>
        <a:lstStyle/>
        <a:p>
          <a:endParaRPr lang="en-US"/>
        </a:p>
      </dgm:t>
    </dgm:pt>
    <dgm:pt modelId="{2C36E765-97B8-48A3-8B33-23C4936955D1}" type="pres">
      <dgm:prSet presAssocID="{846A1F95-434E-4E08-A5B8-7C040B1F0AD0}" presName="node" presStyleLbl="vennNode1" presStyleIdx="1" presStyleCnt="7" custScaleX="130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B943AF-A1EE-4C53-9DA2-7360AD4EE09B}" type="pres">
      <dgm:prSet presAssocID="{0CD29EF7-2F69-47DD-9B89-7AEA68A7616F}" presName="node" presStyleLbl="vennNode1" presStyleIdx="2" presStyleCnt="7" custScaleX="139810" custRadScaleRad="122417" custRadScaleInc="-2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1B164-1F0F-4FA3-AA04-C1F8CCEF4680}" type="pres">
      <dgm:prSet presAssocID="{474EF8D0-3EB7-4CFF-98DA-D61ADC7A7C58}" presName="node" presStyleLbl="vennNode1" presStyleIdx="3" presStyleCnt="7" custScaleX="117432" custRadScaleRad="127002" custRadScaleInc="-2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4620AA-A228-4866-82FD-1677AAFBD7EF}" type="pres">
      <dgm:prSet presAssocID="{66EF8F58-7D0E-4D30-A0E3-A6635203275B}" presName="node" presStyleLbl="vennNode1" presStyleIdx="4" presStyleCnt="7" custScaleX="109130" custScaleY="139967" custRadScaleRad="124225" custRadScaleInc="-3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EBBE4D-9CF8-4644-BDE5-C7ADF1BB75E2}" type="pres">
      <dgm:prSet presAssocID="{8C4E7146-86FB-45D4-952C-9FB6601EFBBA}" presName="node" presStyleLbl="vennNode1" presStyleIdx="5" presStyleCnt="7" custScaleX="128188" custRadScaleRad="138608" custRadScaleInc="29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8068B-6E28-42B9-8490-2F4A2176974F}" type="pres">
      <dgm:prSet presAssocID="{084BC057-B9F2-4079-A8E0-DEBF446BA198}" presName="node" presStyleLbl="vennNode1" presStyleIdx="6" presStyleCnt="7" custScaleX="137336" custRadScaleRad="118991" custRadScaleInc="-25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3E5A9F-8F69-4C9E-9E34-083990B3C587}" srcId="{6209C721-3A5D-4B5F-BA61-C60CA7971121}" destId="{474EF8D0-3EB7-4CFF-98DA-D61ADC7A7C58}" srcOrd="2" destOrd="0" parTransId="{1F6A7A23-C146-4CA2-9349-9AF2AFD01057}" sibTransId="{C8702BAA-E7C3-4DC4-9A68-17115ADBB4DB}"/>
    <dgm:cxn modelId="{72499A9B-24EF-42D6-80C1-5EF52BA45D31}" srcId="{6209C721-3A5D-4B5F-BA61-C60CA7971121}" destId="{084BC057-B9F2-4079-A8E0-DEBF446BA198}" srcOrd="5" destOrd="0" parTransId="{A38798E9-9F61-4534-9B05-D9E53DDD1F50}" sibTransId="{A51CDAB2-C34D-4C17-9A04-299482BEAEA5}"/>
    <dgm:cxn modelId="{42FD5AD5-81F7-4C9F-9B00-163FC707BB4A}" type="presOf" srcId="{0CD29EF7-2F69-47DD-9B89-7AEA68A7616F}" destId="{DAB943AF-A1EE-4C53-9DA2-7360AD4EE09B}" srcOrd="0" destOrd="0" presId="urn:microsoft.com/office/officeart/2005/8/layout/radial3"/>
    <dgm:cxn modelId="{4608FEB6-52DF-4D01-87F8-B0EABDB75A47}" srcId="{6209C721-3A5D-4B5F-BA61-C60CA7971121}" destId="{66EF8F58-7D0E-4D30-A0E3-A6635203275B}" srcOrd="3" destOrd="0" parTransId="{D3E69D0E-02BA-43E6-BE3F-417F2B742B24}" sibTransId="{1502B544-7664-4AB9-ADFE-1EEFE3D0A471}"/>
    <dgm:cxn modelId="{A72661DF-BBE2-4A3A-AC9D-041417E530D6}" type="presOf" srcId="{846A1F95-434E-4E08-A5B8-7C040B1F0AD0}" destId="{2C36E765-97B8-48A3-8B33-23C4936955D1}" srcOrd="0" destOrd="0" presId="urn:microsoft.com/office/officeart/2005/8/layout/radial3"/>
    <dgm:cxn modelId="{53137410-697B-495E-82BA-04A62A9C4876}" srcId="{6209C721-3A5D-4B5F-BA61-C60CA7971121}" destId="{8C4E7146-86FB-45D4-952C-9FB6601EFBBA}" srcOrd="4" destOrd="0" parTransId="{04A2E7DD-3693-49D7-93FB-743BE8459F24}" sibTransId="{59D3C9F5-80B1-4119-BAE1-5EA219281A5C}"/>
    <dgm:cxn modelId="{8AB7F8C3-E831-449F-B7D6-06CECCA2D4F9}" srcId="{6209C721-3A5D-4B5F-BA61-C60CA7971121}" destId="{846A1F95-434E-4E08-A5B8-7C040B1F0AD0}" srcOrd="0" destOrd="0" parTransId="{0E552F09-63D2-441B-AEA3-55FCA5C40B5B}" sibTransId="{FFA399F2-529C-4790-B201-72E39008FD7A}"/>
    <dgm:cxn modelId="{A7C1AABD-E3C4-46A0-AA55-AC79A53F9210}" type="presOf" srcId="{8C4E7146-86FB-45D4-952C-9FB6601EFBBA}" destId="{53EBBE4D-9CF8-4644-BDE5-C7ADF1BB75E2}" srcOrd="0" destOrd="0" presId="urn:microsoft.com/office/officeart/2005/8/layout/radial3"/>
    <dgm:cxn modelId="{05CC66BE-B2A6-4071-B808-26451187EF1F}" type="presOf" srcId="{084BC057-B9F2-4079-A8E0-DEBF446BA198}" destId="{0988068B-6E28-42B9-8490-2F4A2176974F}" srcOrd="0" destOrd="0" presId="urn:microsoft.com/office/officeart/2005/8/layout/radial3"/>
    <dgm:cxn modelId="{6F1EAF4A-78D8-423C-AB5A-99F244BDFDB9}" type="presOf" srcId="{474EF8D0-3EB7-4CFF-98DA-D61ADC7A7C58}" destId="{1161B164-1F0F-4FA3-AA04-C1F8CCEF4680}" srcOrd="0" destOrd="0" presId="urn:microsoft.com/office/officeart/2005/8/layout/radial3"/>
    <dgm:cxn modelId="{67DFE4A1-D6BF-454A-8AA1-308BB67DD9DA}" srcId="{6209C721-3A5D-4B5F-BA61-C60CA7971121}" destId="{0CD29EF7-2F69-47DD-9B89-7AEA68A7616F}" srcOrd="1" destOrd="0" parTransId="{FDB61A50-0B13-47F2-B9FE-F45BF28EBF79}" sibTransId="{6B5E0301-87AA-42E9-8681-28656B647550}"/>
    <dgm:cxn modelId="{CAFF8B5A-5D60-4F93-BDC4-F2631216F93E}" type="presOf" srcId="{6209C721-3A5D-4B5F-BA61-C60CA7971121}" destId="{79B9D875-4956-4FFC-B488-0B9E94B77DE9}" srcOrd="0" destOrd="0" presId="urn:microsoft.com/office/officeart/2005/8/layout/radial3"/>
    <dgm:cxn modelId="{A56B66B7-EA71-4A75-A876-24882A866A2E}" type="presOf" srcId="{66EF8F58-7D0E-4D30-A0E3-A6635203275B}" destId="{EA4620AA-A228-4866-82FD-1677AAFBD7EF}" srcOrd="0" destOrd="0" presId="urn:microsoft.com/office/officeart/2005/8/layout/radial3"/>
    <dgm:cxn modelId="{B80231B2-2BFD-4E72-B944-26B8244940D1}" type="presOf" srcId="{F9236FE0-3866-40C7-89D4-98F2533860D7}" destId="{A182EAC7-08F1-46A1-9AC2-65456BF71C1D}" srcOrd="0" destOrd="0" presId="urn:microsoft.com/office/officeart/2005/8/layout/radial3"/>
    <dgm:cxn modelId="{CB5415A3-3478-44F0-8F83-170DEF0BC57E}" srcId="{F9236FE0-3866-40C7-89D4-98F2533860D7}" destId="{6209C721-3A5D-4B5F-BA61-C60CA7971121}" srcOrd="0" destOrd="0" parTransId="{63D402CB-3A54-4F2C-8701-7551CAA4377C}" sibTransId="{DC40EAAB-5AB1-4677-96C9-C237664E9749}"/>
    <dgm:cxn modelId="{FF04C8D3-EF99-4F1E-93C3-D8517AA3043D}" type="presParOf" srcId="{A182EAC7-08F1-46A1-9AC2-65456BF71C1D}" destId="{92D76FB8-CF91-4E5A-987E-CCCA4B875FBB}" srcOrd="0" destOrd="0" presId="urn:microsoft.com/office/officeart/2005/8/layout/radial3"/>
    <dgm:cxn modelId="{5FEC4E71-11F8-4B53-BE4E-0D8633BD1472}" type="presParOf" srcId="{92D76FB8-CF91-4E5A-987E-CCCA4B875FBB}" destId="{79B9D875-4956-4FFC-B488-0B9E94B77DE9}" srcOrd="0" destOrd="0" presId="urn:microsoft.com/office/officeart/2005/8/layout/radial3"/>
    <dgm:cxn modelId="{E8500353-E52A-4A5B-B237-3B50EE5913BB}" type="presParOf" srcId="{92D76FB8-CF91-4E5A-987E-CCCA4B875FBB}" destId="{2C36E765-97B8-48A3-8B33-23C4936955D1}" srcOrd="1" destOrd="0" presId="urn:microsoft.com/office/officeart/2005/8/layout/radial3"/>
    <dgm:cxn modelId="{BAA19B5C-1A5A-43F0-A759-7E92981089B3}" type="presParOf" srcId="{92D76FB8-CF91-4E5A-987E-CCCA4B875FBB}" destId="{DAB943AF-A1EE-4C53-9DA2-7360AD4EE09B}" srcOrd="2" destOrd="0" presId="urn:microsoft.com/office/officeart/2005/8/layout/radial3"/>
    <dgm:cxn modelId="{FFD7DB39-5A14-4F3C-B8C6-0593262E7612}" type="presParOf" srcId="{92D76FB8-CF91-4E5A-987E-CCCA4B875FBB}" destId="{1161B164-1F0F-4FA3-AA04-C1F8CCEF4680}" srcOrd="3" destOrd="0" presId="urn:microsoft.com/office/officeart/2005/8/layout/radial3"/>
    <dgm:cxn modelId="{D7915ABA-7210-45B3-89EB-860286AF96A1}" type="presParOf" srcId="{92D76FB8-CF91-4E5A-987E-CCCA4B875FBB}" destId="{EA4620AA-A228-4866-82FD-1677AAFBD7EF}" srcOrd="4" destOrd="0" presId="urn:microsoft.com/office/officeart/2005/8/layout/radial3"/>
    <dgm:cxn modelId="{2733488E-8BCC-467A-B1F6-D713B801F52E}" type="presParOf" srcId="{92D76FB8-CF91-4E5A-987E-CCCA4B875FBB}" destId="{53EBBE4D-9CF8-4644-BDE5-C7ADF1BB75E2}" srcOrd="5" destOrd="0" presId="urn:microsoft.com/office/officeart/2005/8/layout/radial3"/>
    <dgm:cxn modelId="{1FA3E292-6425-4FF2-847B-EC66E9CFE938}" type="presParOf" srcId="{92D76FB8-CF91-4E5A-987E-CCCA4B875FBB}" destId="{0988068B-6E28-42B9-8490-2F4A2176974F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B9D875-4956-4FFC-B488-0B9E94B77DE9}">
      <dsp:nvSpPr>
        <dsp:cNvPr id="0" name=""/>
        <dsp:cNvSpPr/>
      </dsp:nvSpPr>
      <dsp:spPr>
        <a:xfrm>
          <a:off x="3130341" y="718223"/>
          <a:ext cx="2043601" cy="2043601"/>
        </a:xfrm>
        <a:prstGeom prst="ellipse">
          <a:avLst/>
        </a:prstGeom>
        <a:solidFill>
          <a:schemeClr val="tx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Environmental and climate-related objectives </a:t>
          </a:r>
          <a:endParaRPr lang="en-US" sz="2000" b="0" kern="120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sp:txBody>
      <dsp:txXfrm>
        <a:off x="3429619" y="1017501"/>
        <a:ext cx="1445045" cy="1445045"/>
      </dsp:txXfrm>
    </dsp:sp>
    <dsp:sp modelId="{2C36E765-97B8-48A3-8B33-23C4936955D1}">
      <dsp:nvSpPr>
        <dsp:cNvPr id="0" name=""/>
        <dsp:cNvSpPr/>
      </dsp:nvSpPr>
      <dsp:spPr>
        <a:xfrm>
          <a:off x="3486065" y="-101731"/>
          <a:ext cx="1332152" cy="1021800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kern="1200" dirty="0" smtClean="0">
              <a:solidFill>
                <a:schemeClr val="accent3">
                  <a:lumMod val="50000"/>
                </a:schemeClr>
              </a:solidFill>
            </a:rPr>
            <a:t>environmental, climate and other management commitments</a:t>
          </a:r>
          <a:endParaRPr lang="en-US" sz="105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3681154" y="47908"/>
        <a:ext cx="941974" cy="722522"/>
      </dsp:txXfrm>
    </dsp:sp>
    <dsp:sp modelId="{DAB943AF-A1EE-4C53-9DA2-7360AD4EE09B}">
      <dsp:nvSpPr>
        <dsp:cNvPr id="0" name=""/>
        <dsp:cNvSpPr/>
      </dsp:nvSpPr>
      <dsp:spPr>
        <a:xfrm>
          <a:off x="4824536" y="373919"/>
          <a:ext cx="1428579" cy="1021800"/>
        </a:xfrm>
        <a:prstGeom prst="ellipse">
          <a:avLst/>
        </a:prstGeom>
        <a:solidFill>
          <a:srgbClr val="00B050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areas-specific disadvantages resulting from certain mandatory requirements</a:t>
          </a:r>
          <a:endParaRPr lang="en-US" sz="105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5033747" y="523558"/>
        <a:ext cx="1010157" cy="722522"/>
      </dsp:txXfrm>
    </dsp:sp>
    <dsp:sp modelId="{1161B164-1F0F-4FA3-AA04-C1F8CCEF4680}">
      <dsp:nvSpPr>
        <dsp:cNvPr id="0" name=""/>
        <dsp:cNvSpPr/>
      </dsp:nvSpPr>
      <dsp:spPr>
        <a:xfrm>
          <a:off x="5040556" y="2030095"/>
          <a:ext cx="1199921" cy="1021800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investments</a:t>
          </a:r>
          <a:endParaRPr lang="en-US" sz="1050" b="1" i="0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16280" y="2179734"/>
        <a:ext cx="848473" cy="722522"/>
      </dsp:txXfrm>
    </dsp:sp>
    <dsp:sp modelId="{EA4620AA-A228-4866-82FD-1677AAFBD7EF}">
      <dsp:nvSpPr>
        <dsp:cNvPr id="0" name=""/>
        <dsp:cNvSpPr/>
      </dsp:nvSpPr>
      <dsp:spPr>
        <a:xfrm>
          <a:off x="3600396" y="2355786"/>
          <a:ext cx="1115091" cy="1430184"/>
        </a:xfrm>
        <a:prstGeom prst="ellipse">
          <a:avLst/>
        </a:prstGeom>
        <a:solidFill>
          <a:schemeClr val="accent2">
            <a:lumMod val="40000"/>
            <a:lumOff val="60000"/>
            <a:alpha val="4980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natural or other area-specific constraints</a:t>
          </a:r>
          <a:endParaRPr lang="en-US" sz="1050" b="1" i="0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763697" y="2565232"/>
        <a:ext cx="788489" cy="1011292"/>
      </dsp:txXfrm>
    </dsp:sp>
    <dsp:sp modelId="{53EBBE4D-9CF8-4644-BDE5-C7ADF1BB75E2}">
      <dsp:nvSpPr>
        <dsp:cNvPr id="0" name=""/>
        <dsp:cNvSpPr/>
      </dsp:nvSpPr>
      <dsp:spPr>
        <a:xfrm>
          <a:off x="1872208" y="2102118"/>
          <a:ext cx="1309826" cy="1021800"/>
        </a:xfrm>
        <a:prstGeom prst="ellipse">
          <a:avLst/>
        </a:prstGeom>
        <a:solidFill>
          <a:srgbClr val="8CC86E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cooperation</a:t>
          </a:r>
          <a:endParaRPr lang="en-US" sz="1050" b="1" i="0" kern="1200" dirty="0">
            <a:solidFill>
              <a:schemeClr val="accent3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64028" y="2251757"/>
        <a:ext cx="926186" cy="722522"/>
      </dsp:txXfrm>
    </dsp:sp>
    <dsp:sp modelId="{0988068B-6E28-42B9-8490-2F4A2176974F}">
      <dsp:nvSpPr>
        <dsp:cNvPr id="0" name=""/>
        <dsp:cNvSpPr/>
      </dsp:nvSpPr>
      <dsp:spPr>
        <a:xfrm>
          <a:off x="2058546" y="473962"/>
          <a:ext cx="1403300" cy="1021800"/>
        </a:xfrm>
        <a:prstGeom prst="ellipse">
          <a:avLst/>
        </a:prstGeom>
        <a:solidFill>
          <a:srgbClr val="63AB3F">
            <a:alpha val="49804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b="1" i="0" kern="1200" dirty="0" smtClean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knowledge exchange and information</a:t>
          </a:r>
          <a:endParaRPr lang="en-US" sz="105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2264055" y="623601"/>
        <a:ext cx="992282" cy="7225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36752-0CA3-4EE0-8F86-ECDE8239D3E5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1A735-5B28-40C7-AB55-92960A6357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6860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" y="725488"/>
            <a:ext cx="6446838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875" indent="-168875">
              <a:buFont typeface="Wingdings" panose="05000000000000000000" pitchFamily="2" charset="2"/>
              <a:buChar char="Ø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916740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509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endParaRPr lang="it-IT" baseline="0" dirty="0" smtClean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it-IT" baseline="0" dirty="0" smtClean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it-IT" baseline="0" dirty="0" smtClean="0">
              <a:latin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866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017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094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7841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897841">
                <a:defRPr/>
              </a:pPr>
              <a:t>15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43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955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0588" y="725488"/>
            <a:ext cx="4837112" cy="36274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8875" indent="-168875">
              <a:buFont typeface="Wingdings" panose="05000000000000000000" pitchFamily="2" charset="2"/>
              <a:buChar char="Ø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51669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5350" y="730250"/>
            <a:ext cx="4879975" cy="36591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758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62013" y="722313"/>
            <a:ext cx="4821237" cy="36147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00775">
              <a:defRPr/>
            </a:pPr>
            <a:fld id="{36441B25-C4D1-47DB-817D-B9C4FC5392FB}" type="slidenum">
              <a:rPr lang="en-GB">
                <a:solidFill>
                  <a:srgbClr val="000000"/>
                </a:solidFill>
              </a:rPr>
              <a:pPr defTabSz="900775">
                <a:defRPr/>
              </a:pPr>
              <a:t>21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91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31838"/>
            <a:ext cx="4876800" cy="36576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441B25-C4D1-47DB-817D-B9C4FC5392F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48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527"/>
            <a:ext cx="9144000" cy="663854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3" y="-27385"/>
            <a:ext cx="9145433" cy="6912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401" y="5708389"/>
            <a:ext cx="2180235" cy="11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858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bg>
      <p:bgPr>
        <a:solidFill>
          <a:srgbClr val="3C6C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" y="4"/>
            <a:ext cx="9214274" cy="68579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21772" tIns="10886" rIns="21772" bIns="10886" numCol="1" rtlCol="0" anchor="ctr" anchorCtr="0" compatLnSpc="1">
            <a:prstTxWarp prst="textNoShape">
              <a:avLst/>
            </a:prstTxWarp>
          </a:bodyPr>
          <a:lstStyle/>
          <a:p>
            <a:pPr marL="756" marR="0" indent="0" algn="l" defTabSz="2177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6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760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F7EA586-009F-47C9-913E-2CB9B2544AE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840"/>
            <a:ext cx="9144000" cy="6638544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9D38C-4CB8-42D2-B03C-A828C81762A6}" type="datetimeFigureOut">
              <a:rPr lang="it-IT" smtClean="0"/>
              <a:t>13/12/2019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655DB-EF78-4779-BF0F-AF996BEDC16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terurale.it/" TargetMode="External"/><Relationship Id="rId2" Type="http://schemas.openxmlformats.org/officeDocument/2006/relationships/hyperlink" Target="https://www.politicheagricole.it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acebook.com/reterurale" TargetMode="External"/><Relationship Id="rId5" Type="http://schemas.openxmlformats.org/officeDocument/2006/relationships/hyperlink" Target="mailto:a.frattarelli@politicheagricole.it" TargetMode="External"/><Relationship Id="rId4" Type="http://schemas.openxmlformats.org/officeDocument/2006/relationships/hyperlink" Target="https://ec.europa.eu/commission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827584" y="1412776"/>
            <a:ext cx="7272808" cy="1872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66046" marR="185197" algn="ctr">
              <a:lnSpc>
                <a:spcPct val="150000"/>
              </a:lnSpc>
              <a:spcBef>
                <a:spcPts val="127"/>
              </a:spcBef>
            </a:pPr>
            <a:r>
              <a:rPr lang="it-IT" sz="32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LA NUOVA ARCHITETTURA VERDE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805250" marR="824427" algn="ctr">
              <a:lnSpc>
                <a:spcPct val="95825"/>
              </a:lnSpc>
              <a:spcBef>
                <a:spcPts val="120"/>
              </a:spcBef>
            </a:pPr>
            <a:endParaRPr lang="it-IT" sz="1796" spc="2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805250" marR="824427" algn="just">
              <a:lnSpc>
                <a:spcPct val="95825"/>
              </a:lnSpc>
              <a:spcBef>
                <a:spcPts val="120"/>
              </a:spcBef>
            </a:pPr>
            <a:endParaRPr lang="it-IT" sz="2400" spc="2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805250" marR="824427" algn="just">
              <a:lnSpc>
                <a:spcPct val="95825"/>
              </a:lnSpc>
              <a:spcBef>
                <a:spcPts val="120"/>
              </a:spcBef>
            </a:pPr>
            <a:r>
              <a:rPr lang="it-IT" sz="24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L’ambizione ambientale nella PAC post 2020</a:t>
            </a:r>
            <a:endParaRPr sz="24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99692" y="4219550"/>
            <a:ext cx="5328592" cy="64807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95796" marR="304217" algn="ctr">
              <a:lnSpc>
                <a:spcPts val="1615"/>
              </a:lnSpc>
              <a:spcBef>
                <a:spcPts val="80"/>
              </a:spcBef>
            </a:pPr>
            <a:r>
              <a:rPr lang="it-IT" spc="-36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Antonio Frattarelli</a:t>
            </a:r>
            <a:endParaRPr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258486" marR="266842" algn="ctr">
              <a:lnSpc>
                <a:spcPct val="95825"/>
              </a:lnSpc>
            </a:pPr>
            <a:r>
              <a:rPr lang="it-IT" spc="3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(MIPAAF - </a:t>
            </a:r>
            <a:r>
              <a:rPr lang="it-IT" spc="5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Ufficio Agricoltura e Ambiente</a:t>
            </a:r>
            <a:r>
              <a:rPr lang="it-IT" spc="52" dirty="0" smtClean="0">
                <a:solidFill>
                  <a:srgbClr val="7E7E7E"/>
                </a:solidFill>
                <a:latin typeface="Times New Roman"/>
                <a:cs typeface="Times New Roman"/>
              </a:rPr>
              <a:t>)</a:t>
            </a:r>
          </a:p>
          <a:p>
            <a:pPr algn="ctr">
              <a:lnSpc>
                <a:spcPct val="95825"/>
              </a:lnSpc>
              <a:spcBef>
                <a:spcPts val="64"/>
              </a:spcBef>
            </a:pPr>
            <a:endParaRPr sz="812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536" y="5805264"/>
            <a:ext cx="8892480" cy="4320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just">
              <a:lnSpc>
                <a:spcPts val="1462"/>
              </a:lnSpc>
              <a:spcBef>
                <a:spcPts val="73"/>
              </a:spcBef>
            </a:pPr>
            <a:r>
              <a:rPr lang="it-IT" sz="1600" spc="8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“La </a:t>
            </a:r>
            <a:r>
              <a:rPr lang="it-IT" sz="1600" spc="8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nuova Politica Agricola Comunitaria post 2020: cambiamenti in </a:t>
            </a:r>
            <a:r>
              <a:rPr lang="it-IT" sz="1600" spc="8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atto e </a:t>
            </a:r>
            <a:r>
              <a:rPr lang="it-IT" sz="1600" spc="8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prospettive </a:t>
            </a:r>
            <a:r>
              <a:rPr lang="it-IT" sz="1600" spc="8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future”</a:t>
            </a:r>
          </a:p>
          <a:p>
            <a:pPr algn="ctr">
              <a:lnSpc>
                <a:spcPts val="1462"/>
              </a:lnSpc>
              <a:spcBef>
                <a:spcPts val="73"/>
              </a:spcBef>
            </a:pPr>
            <a:endParaRPr lang="it-IT" sz="1600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ctr">
              <a:lnSpc>
                <a:spcPts val="1462"/>
              </a:lnSpc>
              <a:spcBef>
                <a:spcPts val="73"/>
              </a:spcBef>
            </a:pPr>
            <a:r>
              <a:rPr lang="it-IT" sz="1600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13 Dicembre 201</a:t>
            </a:r>
            <a:r>
              <a:rPr sz="1600" spc="-1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9</a:t>
            </a:r>
            <a:r>
              <a:rPr sz="160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</a:t>
            </a:r>
            <a:r>
              <a:rPr sz="1600" spc="36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1600" spc="36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Firenze</a:t>
            </a:r>
            <a:endParaRPr sz="1600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82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6424" y="1268760"/>
            <a:ext cx="7992888" cy="2808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algn="ctr">
              <a:lnSpc>
                <a:spcPts val="2373"/>
              </a:lnSpc>
              <a:spcBef>
                <a:spcPts val="118"/>
              </a:spcBef>
            </a:pPr>
            <a:endParaRPr lang="it-IT" spc="8" dirty="0">
              <a:solidFill>
                <a:srgbClr val="628064"/>
              </a:solidFill>
              <a:latin typeface="Times New Roman"/>
              <a:cs typeface="Times New Roman"/>
            </a:endParaRPr>
          </a:p>
          <a:p>
            <a:pPr marL="10860" algn="just">
              <a:lnSpc>
                <a:spcPts val="2373"/>
              </a:lnSpc>
              <a:spcBef>
                <a:spcPts val="118"/>
              </a:spcBef>
            </a:pPr>
            <a:r>
              <a:rPr lang="en-US" spc="-8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OBIETTIVI SPECIFICI SUL CLIMA E SULL’AMBIENTE (Art. 6)</a:t>
            </a:r>
          </a:p>
          <a:p>
            <a:pPr marL="10860" algn="just">
              <a:lnSpc>
                <a:spcPts val="2373"/>
              </a:lnSpc>
              <a:spcBef>
                <a:spcPts val="118"/>
              </a:spcBef>
            </a:pPr>
            <a:endParaRPr lang="en-US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algn="just">
              <a:buAutoNum type="arabicPeriod"/>
            </a:pPr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Contribuire </a:t>
            </a:r>
            <a:r>
              <a:rPr lang="it-IT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alla mitigazione dei cambiamenti climatici e </a:t>
            </a:r>
            <a:endParaRPr lang="it-IT" sz="2200" spc="2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  all’adattamento </a:t>
            </a:r>
            <a:r>
              <a:rPr lang="it-IT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 essi, come pure all’energia sostenibile</a:t>
            </a:r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;</a:t>
            </a:r>
            <a:endParaRPr lang="en-US" sz="2200" spc="2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2.    </a:t>
            </a:r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promuovere </a:t>
            </a:r>
            <a:r>
              <a:rPr lang="it-IT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lo sviluppo sostenibile e un’efficiente gestione delle </a:t>
            </a:r>
            <a:endParaRPr lang="it-IT" sz="2200" spc="2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  risorse </a:t>
            </a:r>
            <a:r>
              <a:rPr lang="it-IT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naturali, come l’acqua, il suolo e </a:t>
            </a:r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l’aria;</a:t>
            </a:r>
          </a:p>
          <a:p>
            <a:pPr marL="457200" indent="-457200" algn="just">
              <a:buAutoNum type="arabicPeriod" startAt="3"/>
            </a:pPr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contribuire </a:t>
            </a:r>
            <a:r>
              <a:rPr lang="it-IT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alla tutela della biodiversità, migliorare i servizi </a:t>
            </a:r>
            <a:endParaRPr lang="it-IT" sz="2200" spc="2" dirty="0" smtClean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it-IT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 </a:t>
            </a:r>
            <a:r>
              <a:rPr lang="it-IT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ecosistemici</a:t>
            </a:r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it-IT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 preservare gli habitat e i </a:t>
            </a:r>
            <a:r>
              <a:rPr lang="it-IT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paesaggi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  <a:endParaRPr lang="en-US" sz="2200" spc="2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endParaRPr lang="it-IT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4678" y="5741940"/>
            <a:ext cx="171077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6553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38234" y="548680"/>
            <a:ext cx="7992888" cy="2808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algn="ctr">
              <a:lnSpc>
                <a:spcPts val="2373"/>
              </a:lnSpc>
              <a:spcBef>
                <a:spcPts val="118"/>
              </a:spcBef>
            </a:pPr>
            <a:endParaRPr lang="it-IT" spc="8" dirty="0">
              <a:solidFill>
                <a:srgbClr val="628064"/>
              </a:solidFill>
              <a:latin typeface="Times New Roman"/>
              <a:cs typeface="Times New Roman"/>
            </a:endParaRPr>
          </a:p>
          <a:p>
            <a:pPr marL="10860" algn="just">
              <a:lnSpc>
                <a:spcPts val="2373"/>
              </a:lnSpc>
              <a:spcBef>
                <a:spcPts val="118"/>
              </a:spcBef>
            </a:pPr>
            <a:r>
              <a:rPr lang="en-US" spc="-8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COMPOSIZIONE ED ASSORTIMENTO DEGLI STRUMENTI DELLA PAC</a:t>
            </a:r>
            <a:endParaRPr lang="en-US" sz="2200" spc="2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indent="-342900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Dall’analisi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localizzata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degli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effetti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dell’applicazione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vari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defRPr/>
            </a:pP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dispositivi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PAC (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2016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</a:p>
          <a:p>
            <a:pPr indent="-342900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Greening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: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defRPr/>
            </a:pP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- 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Analisi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degli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effetti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dopo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un anno di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applicazione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(2016)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defRPr/>
            </a:pP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-  Report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sulle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Aree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a Focus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Ecologico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(2017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</a:p>
          <a:p>
            <a:pPr marL="0" lvl="1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defRPr/>
            </a:pP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- 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Valuazione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degli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effetti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del greening 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(2018)</a:t>
            </a:r>
          </a:p>
          <a:p>
            <a:pPr indent="-342900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Impatti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PAC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sul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cambiamento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climatico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e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sull’emission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gas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serra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(2018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</a:p>
          <a:p>
            <a:pPr indent="-342900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Effetti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misure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forestali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e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agroforestali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Sviluppo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Rurale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2017)</a:t>
            </a:r>
            <a:endParaRPr lang="en-US" spc="2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indent="-342900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Analisi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del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carico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amministrativo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PAC 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(2018)</a:t>
            </a:r>
          </a:p>
          <a:p>
            <a:pPr indent="-342900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Valutazione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degli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impatti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PAC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sugli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habitat,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paesaggio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sulla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biodiversità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(in  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defRPr/>
            </a:pP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corso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  <a:endParaRPr lang="en-US" spc="2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indent="-342900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Valutazione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degli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impatti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della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PAC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sull’acqua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(in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corso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</a:p>
          <a:p>
            <a:pPr indent="-342900"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Valuazione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degli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impatti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PAC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sulla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gestione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sostenibile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management 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 </a:t>
            </a:r>
          </a:p>
          <a:p>
            <a:pPr>
              <a:spcBef>
                <a:spcPts val="300"/>
              </a:spcBef>
              <a:spcAft>
                <a:spcPts val="300"/>
              </a:spcAft>
              <a:buClr>
                <a:srgbClr val="9BB39D"/>
              </a:buClr>
              <a:defRPr/>
            </a:pP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   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suolo</a:t>
            </a:r>
            <a:r>
              <a:rPr lang="en-US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(in </a:t>
            </a:r>
            <a:r>
              <a:rPr lang="en-US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corso</a:t>
            </a:r>
            <a:r>
              <a:rPr lang="en-US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534678" y="5741940"/>
            <a:ext cx="171077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086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683568" y="332656"/>
            <a:ext cx="7289713" cy="2736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3181"/>
              </a:lnSpc>
              <a:spcBef>
                <a:spcPts val="159"/>
              </a:spcBef>
            </a:pPr>
            <a:endParaRPr lang="it-IT" spc="-8" dirty="0">
              <a:solidFill>
                <a:srgbClr val="628064"/>
              </a:solidFill>
              <a:latin typeface="Times New Roman"/>
              <a:cs typeface="Times New Roman"/>
            </a:endParaRPr>
          </a:p>
          <a:p>
            <a:pPr marL="10860" algn="ctr">
              <a:lnSpc>
                <a:spcPts val="3181"/>
              </a:lnSpc>
              <a:spcBef>
                <a:spcPts val="159"/>
              </a:spcBef>
            </a:pPr>
            <a:r>
              <a:rPr lang="it-IT" sz="3200" spc="8" dirty="0" smtClean="0">
                <a:solidFill>
                  <a:srgbClr val="628064"/>
                </a:solidFill>
                <a:latin typeface="Times New Roman"/>
                <a:cs typeface="Times New Roman"/>
              </a:rPr>
              <a:t>NEW DELIVERY MODEL </a:t>
            </a:r>
          </a:p>
          <a:p>
            <a:pPr marL="10860" algn="just">
              <a:lnSpc>
                <a:spcPts val="3181"/>
              </a:lnSpc>
              <a:spcBef>
                <a:spcPts val="159"/>
              </a:spcBef>
            </a:pPr>
            <a:endParaRPr lang="it-IT" sz="2223" spc="8" dirty="0" smtClean="0">
              <a:solidFill>
                <a:srgbClr val="628064"/>
              </a:solidFill>
              <a:latin typeface="Times New Roman"/>
              <a:cs typeface="Times New Roman"/>
            </a:endParaRPr>
          </a:p>
          <a:p>
            <a:pPr marL="10860" algn="just">
              <a:lnSpc>
                <a:spcPts val="3181"/>
              </a:lnSpc>
              <a:spcBef>
                <a:spcPts val="159"/>
              </a:spcBef>
            </a:pPr>
            <a:r>
              <a:rPr lang="it-IT" sz="2223" spc="8" dirty="0" smtClean="0">
                <a:solidFill>
                  <a:srgbClr val="628064"/>
                </a:solidFill>
                <a:latin typeface="Times New Roman"/>
                <a:cs typeface="Times New Roman"/>
              </a:rPr>
              <a:t>Attualmente le spese </a:t>
            </a:r>
            <a:r>
              <a:rPr lang="it-IT" sz="2223" spc="8" dirty="0">
                <a:solidFill>
                  <a:srgbClr val="628064"/>
                </a:solidFill>
                <a:latin typeface="Times New Roman"/>
                <a:cs typeface="Times New Roman"/>
              </a:rPr>
              <a:t>per gli interventi o gli investimenti programmati e </a:t>
            </a:r>
            <a:r>
              <a:rPr lang="it-IT" sz="2223" spc="8" dirty="0" smtClean="0">
                <a:solidFill>
                  <a:srgbClr val="628064"/>
                </a:solidFill>
                <a:latin typeface="Times New Roman"/>
                <a:cs typeface="Times New Roman"/>
              </a:rPr>
              <a:t>finanziati sono eleggibili e rimborsabili se le regole sono osservate (COMPLIANCE), comunque con un ancoraggio, seppur limitato, ai risultati ed agli effetti generati.</a:t>
            </a:r>
          </a:p>
          <a:p>
            <a:pPr marL="10860" algn="just">
              <a:lnSpc>
                <a:spcPts val="3181"/>
              </a:lnSpc>
              <a:spcBef>
                <a:spcPts val="159"/>
              </a:spcBef>
            </a:pPr>
            <a:endParaRPr lang="it-IT" sz="2223" spc="8" dirty="0" smtClean="0">
              <a:solidFill>
                <a:srgbClr val="628064"/>
              </a:solidFill>
              <a:latin typeface="Times New Roman"/>
              <a:cs typeface="Times New Roman"/>
            </a:endParaRPr>
          </a:p>
          <a:p>
            <a:pPr marL="10860" algn="just">
              <a:lnSpc>
                <a:spcPts val="3181"/>
              </a:lnSpc>
              <a:spcBef>
                <a:spcPts val="159"/>
              </a:spcBef>
            </a:pPr>
            <a:r>
              <a:rPr lang="it-IT" sz="2223" spc="8" dirty="0" smtClean="0">
                <a:solidFill>
                  <a:srgbClr val="628064"/>
                </a:solidFill>
                <a:latin typeface="Times New Roman"/>
                <a:cs typeface="Times New Roman"/>
              </a:rPr>
              <a:t>Le spese per gli interventi o gli investimenti programmati e finanziati dalla prossima programmazione devono non solo osservare le regole (COMPLIANCE) ma produrre i risultati previsti e dichiarati (PERFORMANCE BASED DELIVERY MODEL) 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534678" y="5741940"/>
            <a:ext cx="171077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66438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216516" cy="516403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0" y="836712"/>
            <a:ext cx="9216516" cy="1404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BE" sz="1350" dirty="0"/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1146340"/>
            <a:ext cx="92165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081" indent="-269081" algn="ctr" defTabSz="514350"/>
            <a:r>
              <a:rPr lang="en-GB" sz="2250" kern="0" dirty="0" smtClean="0">
                <a:solidFill>
                  <a:srgbClr val="628065"/>
                </a:solidFill>
                <a:latin typeface="EC Square Sans Cond Pro Medium" panose="020B0606000000020004" pitchFamily="34" charset="0"/>
                <a:ea typeface="+mj-ea"/>
                <a:cs typeface="+mj-cs"/>
              </a:rPr>
              <a:t>COME LA NUOVA PAC AMPLIFICA GLI EFFETTI AMBIENTALI E CLIMATICI DI QUESTI STRUMENTI?</a:t>
            </a:r>
            <a:endParaRPr lang="en-GB" sz="2250" kern="0" dirty="0">
              <a:solidFill>
                <a:srgbClr val="628065"/>
              </a:solidFill>
              <a:latin typeface="EC Square Sans Cond Pro Medium" panose="020B06060000000200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020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/>
          <p:nvPr/>
        </p:nvSpPr>
        <p:spPr>
          <a:xfrm>
            <a:off x="1901344" y="2315648"/>
            <a:ext cx="1236720" cy="568187"/>
          </a:xfrm>
          <a:custGeom>
            <a:avLst/>
            <a:gdLst/>
            <a:ahLst/>
            <a:cxnLst/>
            <a:rect l="l" t="t" r="r" b="b"/>
            <a:pathLst>
              <a:path w="1446275" h="664463">
                <a:moveTo>
                  <a:pt x="0" y="0"/>
                </a:moveTo>
                <a:lnTo>
                  <a:pt x="1446275" y="0"/>
                </a:lnTo>
                <a:lnTo>
                  <a:pt x="1446275" y="664463"/>
                </a:lnTo>
                <a:lnTo>
                  <a:pt x="0" y="664463"/>
                </a:lnTo>
                <a:lnTo>
                  <a:pt x="0" y="0"/>
                </a:lnTo>
                <a:close/>
              </a:path>
            </a:pathLst>
          </a:custGeom>
          <a:solidFill>
            <a:srgbClr val="CAE67B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7" name="object 17"/>
          <p:cNvSpPr/>
          <p:nvPr/>
        </p:nvSpPr>
        <p:spPr>
          <a:xfrm>
            <a:off x="2348336" y="2958116"/>
            <a:ext cx="364890" cy="572097"/>
          </a:xfrm>
          <a:custGeom>
            <a:avLst/>
            <a:gdLst/>
            <a:ahLst/>
            <a:cxnLst/>
            <a:rect l="l" t="t" r="r" b="b"/>
            <a:pathLst>
              <a:path w="426719" h="669036">
                <a:moveTo>
                  <a:pt x="213359" y="669036"/>
                </a:moveTo>
                <a:lnTo>
                  <a:pt x="0" y="455675"/>
                </a:lnTo>
                <a:lnTo>
                  <a:pt x="106679" y="455675"/>
                </a:lnTo>
                <a:lnTo>
                  <a:pt x="106679" y="0"/>
                </a:lnTo>
                <a:lnTo>
                  <a:pt x="320040" y="0"/>
                </a:lnTo>
                <a:lnTo>
                  <a:pt x="320040" y="455675"/>
                </a:lnTo>
                <a:lnTo>
                  <a:pt x="426719" y="455675"/>
                </a:lnTo>
                <a:lnTo>
                  <a:pt x="213359" y="6690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8" name="object 18"/>
          <p:cNvSpPr/>
          <p:nvPr/>
        </p:nvSpPr>
        <p:spPr>
          <a:xfrm>
            <a:off x="2334000" y="2951600"/>
            <a:ext cx="393561" cy="586432"/>
          </a:xfrm>
          <a:custGeom>
            <a:avLst/>
            <a:gdLst/>
            <a:ahLst/>
            <a:cxnLst/>
            <a:rect l="l" t="t" r="r" b="b"/>
            <a:pathLst>
              <a:path w="460248" h="685800">
                <a:moveTo>
                  <a:pt x="131064" y="13715"/>
                </a:moveTo>
                <a:lnTo>
                  <a:pt x="131064" y="470916"/>
                </a:lnTo>
                <a:lnTo>
                  <a:pt x="123444" y="455675"/>
                </a:lnTo>
                <a:lnTo>
                  <a:pt x="123444" y="13715"/>
                </a:lnTo>
                <a:lnTo>
                  <a:pt x="131064" y="7619"/>
                </a:lnTo>
                <a:lnTo>
                  <a:pt x="131064" y="13715"/>
                </a:lnTo>
                <a:close/>
              </a:path>
              <a:path w="460248" h="685800">
                <a:moveTo>
                  <a:pt x="117348" y="463295"/>
                </a:moveTo>
                <a:lnTo>
                  <a:pt x="34964" y="470916"/>
                </a:lnTo>
                <a:lnTo>
                  <a:pt x="22859" y="458723"/>
                </a:lnTo>
                <a:lnTo>
                  <a:pt x="16764" y="470916"/>
                </a:lnTo>
                <a:lnTo>
                  <a:pt x="34964" y="470916"/>
                </a:lnTo>
                <a:lnTo>
                  <a:pt x="230140" y="667495"/>
                </a:lnTo>
                <a:lnTo>
                  <a:pt x="426720" y="470916"/>
                </a:lnTo>
                <a:lnTo>
                  <a:pt x="438912" y="458723"/>
                </a:lnTo>
                <a:lnTo>
                  <a:pt x="344423" y="463295"/>
                </a:lnTo>
                <a:lnTo>
                  <a:pt x="344424" y="455675"/>
                </a:lnTo>
                <a:lnTo>
                  <a:pt x="460248" y="455675"/>
                </a:lnTo>
                <a:lnTo>
                  <a:pt x="443484" y="470916"/>
                </a:lnTo>
                <a:lnTo>
                  <a:pt x="234695" y="672083"/>
                </a:lnTo>
                <a:lnTo>
                  <a:pt x="225551" y="672083"/>
                </a:lnTo>
                <a:lnTo>
                  <a:pt x="230124" y="685800"/>
                </a:lnTo>
                <a:lnTo>
                  <a:pt x="0" y="455675"/>
                </a:lnTo>
                <a:lnTo>
                  <a:pt x="117348" y="455675"/>
                </a:lnTo>
                <a:lnTo>
                  <a:pt x="117348" y="463295"/>
                </a:lnTo>
                <a:close/>
              </a:path>
              <a:path w="460248" h="685800">
                <a:moveTo>
                  <a:pt x="344423" y="0"/>
                </a:moveTo>
                <a:lnTo>
                  <a:pt x="344424" y="455675"/>
                </a:lnTo>
                <a:lnTo>
                  <a:pt x="336804" y="455675"/>
                </a:lnTo>
                <a:lnTo>
                  <a:pt x="336804" y="13715"/>
                </a:lnTo>
                <a:lnTo>
                  <a:pt x="330708" y="7619"/>
                </a:lnTo>
                <a:lnTo>
                  <a:pt x="344423" y="0"/>
                </a:lnTo>
                <a:close/>
              </a:path>
              <a:path w="460248" h="685800">
                <a:moveTo>
                  <a:pt x="234695" y="672083"/>
                </a:moveTo>
                <a:lnTo>
                  <a:pt x="443484" y="470916"/>
                </a:lnTo>
                <a:lnTo>
                  <a:pt x="460248" y="455675"/>
                </a:lnTo>
                <a:lnTo>
                  <a:pt x="230124" y="685800"/>
                </a:lnTo>
                <a:lnTo>
                  <a:pt x="225551" y="672083"/>
                </a:lnTo>
                <a:lnTo>
                  <a:pt x="234695" y="672083"/>
                </a:lnTo>
                <a:close/>
              </a:path>
              <a:path w="460248" h="685800">
                <a:moveTo>
                  <a:pt x="34964" y="470916"/>
                </a:moveTo>
                <a:lnTo>
                  <a:pt x="16764" y="470916"/>
                </a:lnTo>
                <a:lnTo>
                  <a:pt x="22859" y="458723"/>
                </a:lnTo>
                <a:lnTo>
                  <a:pt x="34964" y="470916"/>
                </a:lnTo>
                <a:close/>
              </a:path>
              <a:path w="460248" h="685800">
                <a:moveTo>
                  <a:pt x="344424" y="455675"/>
                </a:moveTo>
                <a:lnTo>
                  <a:pt x="344423" y="463295"/>
                </a:lnTo>
                <a:lnTo>
                  <a:pt x="438912" y="458723"/>
                </a:lnTo>
                <a:lnTo>
                  <a:pt x="426720" y="470916"/>
                </a:lnTo>
                <a:lnTo>
                  <a:pt x="330708" y="470916"/>
                </a:lnTo>
                <a:lnTo>
                  <a:pt x="330708" y="13715"/>
                </a:lnTo>
                <a:lnTo>
                  <a:pt x="131064" y="13715"/>
                </a:lnTo>
                <a:lnTo>
                  <a:pt x="131064" y="7619"/>
                </a:lnTo>
                <a:lnTo>
                  <a:pt x="123444" y="13715"/>
                </a:lnTo>
                <a:lnTo>
                  <a:pt x="123444" y="455675"/>
                </a:lnTo>
                <a:lnTo>
                  <a:pt x="131064" y="470916"/>
                </a:lnTo>
                <a:lnTo>
                  <a:pt x="34964" y="470916"/>
                </a:lnTo>
                <a:lnTo>
                  <a:pt x="117348" y="463295"/>
                </a:lnTo>
                <a:lnTo>
                  <a:pt x="117348" y="0"/>
                </a:lnTo>
                <a:lnTo>
                  <a:pt x="344423" y="0"/>
                </a:lnTo>
                <a:lnTo>
                  <a:pt x="330708" y="7619"/>
                </a:lnTo>
                <a:lnTo>
                  <a:pt x="336804" y="13715"/>
                </a:lnTo>
                <a:lnTo>
                  <a:pt x="336804" y="455675"/>
                </a:lnTo>
                <a:lnTo>
                  <a:pt x="344424" y="455675"/>
                </a:lnTo>
                <a:close/>
              </a:path>
            </a:pathLst>
          </a:custGeom>
          <a:solidFill>
            <a:srgbClr val="2F5B9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9" name="object 19"/>
          <p:cNvSpPr/>
          <p:nvPr/>
        </p:nvSpPr>
        <p:spPr>
          <a:xfrm>
            <a:off x="1774935" y="3536729"/>
            <a:ext cx="1511691" cy="484783"/>
          </a:xfrm>
          <a:custGeom>
            <a:avLst/>
            <a:gdLst/>
            <a:ahLst/>
            <a:cxnLst/>
            <a:rect l="l" t="t" r="r" b="b"/>
            <a:pathLst>
              <a:path w="1767839" h="566927">
                <a:moveTo>
                  <a:pt x="0" y="0"/>
                </a:moveTo>
                <a:lnTo>
                  <a:pt x="1767839" y="0"/>
                </a:lnTo>
                <a:lnTo>
                  <a:pt x="1767839" y="566927"/>
                </a:lnTo>
                <a:lnTo>
                  <a:pt x="0" y="566927"/>
                </a:lnTo>
                <a:lnTo>
                  <a:pt x="0" y="0"/>
                </a:lnTo>
                <a:close/>
              </a:path>
            </a:pathLst>
          </a:custGeom>
          <a:solidFill>
            <a:srgbClr val="9AD4F9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0" name="object 20"/>
          <p:cNvSpPr/>
          <p:nvPr/>
        </p:nvSpPr>
        <p:spPr>
          <a:xfrm>
            <a:off x="3759683" y="2315648"/>
            <a:ext cx="1238023" cy="568187"/>
          </a:xfrm>
          <a:custGeom>
            <a:avLst/>
            <a:gdLst/>
            <a:ahLst/>
            <a:cxnLst/>
            <a:rect l="l" t="t" r="r" b="b"/>
            <a:pathLst>
              <a:path w="1447799" h="664463">
                <a:moveTo>
                  <a:pt x="0" y="0"/>
                </a:moveTo>
                <a:lnTo>
                  <a:pt x="1447799" y="0"/>
                </a:lnTo>
                <a:lnTo>
                  <a:pt x="1447799" y="664463"/>
                </a:lnTo>
                <a:lnTo>
                  <a:pt x="0" y="664463"/>
                </a:lnTo>
                <a:lnTo>
                  <a:pt x="0" y="0"/>
                </a:lnTo>
                <a:close/>
              </a:path>
            </a:pathLst>
          </a:custGeom>
          <a:solidFill>
            <a:srgbClr val="CAE67B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1" name="object 21"/>
          <p:cNvSpPr/>
          <p:nvPr/>
        </p:nvSpPr>
        <p:spPr>
          <a:xfrm>
            <a:off x="4196250" y="3038913"/>
            <a:ext cx="364890" cy="496512"/>
          </a:xfrm>
          <a:custGeom>
            <a:avLst/>
            <a:gdLst/>
            <a:ahLst/>
            <a:cxnLst/>
            <a:rect l="l" t="t" r="r" b="b"/>
            <a:pathLst>
              <a:path w="426719" h="580643">
                <a:moveTo>
                  <a:pt x="213359" y="580643"/>
                </a:moveTo>
                <a:lnTo>
                  <a:pt x="0" y="367283"/>
                </a:lnTo>
                <a:lnTo>
                  <a:pt x="106680" y="367283"/>
                </a:lnTo>
                <a:lnTo>
                  <a:pt x="106680" y="0"/>
                </a:lnTo>
                <a:lnTo>
                  <a:pt x="320039" y="0"/>
                </a:lnTo>
                <a:lnTo>
                  <a:pt x="320039" y="367283"/>
                </a:lnTo>
                <a:lnTo>
                  <a:pt x="426719" y="367283"/>
                </a:lnTo>
                <a:lnTo>
                  <a:pt x="213359" y="5806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2" name="object 22"/>
          <p:cNvSpPr/>
          <p:nvPr/>
        </p:nvSpPr>
        <p:spPr>
          <a:xfrm>
            <a:off x="4181914" y="3032397"/>
            <a:ext cx="393561" cy="510848"/>
          </a:xfrm>
          <a:custGeom>
            <a:avLst/>
            <a:gdLst/>
            <a:ahLst/>
            <a:cxnLst/>
            <a:rect l="l" t="t" r="r" b="b"/>
            <a:pathLst>
              <a:path w="460248" h="597408">
                <a:moveTo>
                  <a:pt x="129539" y="13716"/>
                </a:moveTo>
                <a:lnTo>
                  <a:pt x="129539" y="382524"/>
                </a:lnTo>
                <a:lnTo>
                  <a:pt x="123444" y="368808"/>
                </a:lnTo>
                <a:lnTo>
                  <a:pt x="123444" y="13716"/>
                </a:lnTo>
                <a:lnTo>
                  <a:pt x="129539" y="7620"/>
                </a:lnTo>
                <a:lnTo>
                  <a:pt x="129539" y="13716"/>
                </a:lnTo>
                <a:close/>
              </a:path>
              <a:path w="460248" h="597408">
                <a:moveTo>
                  <a:pt x="115824" y="374904"/>
                </a:moveTo>
                <a:lnTo>
                  <a:pt x="33528" y="382524"/>
                </a:lnTo>
                <a:lnTo>
                  <a:pt x="21336" y="370332"/>
                </a:lnTo>
                <a:lnTo>
                  <a:pt x="16764" y="382524"/>
                </a:lnTo>
                <a:lnTo>
                  <a:pt x="33528" y="382524"/>
                </a:lnTo>
                <a:lnTo>
                  <a:pt x="229361" y="578358"/>
                </a:lnTo>
                <a:lnTo>
                  <a:pt x="425195" y="382524"/>
                </a:lnTo>
                <a:lnTo>
                  <a:pt x="437387" y="370332"/>
                </a:lnTo>
                <a:lnTo>
                  <a:pt x="342900" y="374904"/>
                </a:lnTo>
                <a:lnTo>
                  <a:pt x="342900" y="368808"/>
                </a:lnTo>
                <a:lnTo>
                  <a:pt x="460248" y="368808"/>
                </a:lnTo>
                <a:lnTo>
                  <a:pt x="443484" y="382524"/>
                </a:lnTo>
                <a:lnTo>
                  <a:pt x="234695" y="583691"/>
                </a:lnTo>
                <a:lnTo>
                  <a:pt x="224028" y="583691"/>
                </a:lnTo>
                <a:lnTo>
                  <a:pt x="230124" y="597408"/>
                </a:lnTo>
                <a:lnTo>
                  <a:pt x="0" y="368808"/>
                </a:lnTo>
                <a:lnTo>
                  <a:pt x="115823" y="368808"/>
                </a:lnTo>
                <a:lnTo>
                  <a:pt x="115824" y="374904"/>
                </a:lnTo>
                <a:close/>
              </a:path>
              <a:path w="460248" h="597408">
                <a:moveTo>
                  <a:pt x="342900" y="0"/>
                </a:moveTo>
                <a:lnTo>
                  <a:pt x="342900" y="368808"/>
                </a:lnTo>
                <a:lnTo>
                  <a:pt x="336804" y="368808"/>
                </a:lnTo>
                <a:lnTo>
                  <a:pt x="336804" y="13716"/>
                </a:lnTo>
                <a:lnTo>
                  <a:pt x="329184" y="7620"/>
                </a:lnTo>
                <a:lnTo>
                  <a:pt x="342900" y="0"/>
                </a:lnTo>
                <a:close/>
              </a:path>
              <a:path w="460248" h="597408">
                <a:moveTo>
                  <a:pt x="234695" y="583691"/>
                </a:moveTo>
                <a:lnTo>
                  <a:pt x="443484" y="382524"/>
                </a:lnTo>
                <a:lnTo>
                  <a:pt x="460248" y="368808"/>
                </a:lnTo>
                <a:lnTo>
                  <a:pt x="230124" y="597408"/>
                </a:lnTo>
                <a:lnTo>
                  <a:pt x="224028" y="583691"/>
                </a:lnTo>
                <a:lnTo>
                  <a:pt x="234695" y="583691"/>
                </a:lnTo>
                <a:close/>
              </a:path>
              <a:path w="460248" h="597408">
                <a:moveTo>
                  <a:pt x="33528" y="382524"/>
                </a:moveTo>
                <a:lnTo>
                  <a:pt x="16764" y="382524"/>
                </a:lnTo>
                <a:lnTo>
                  <a:pt x="21336" y="370332"/>
                </a:lnTo>
                <a:lnTo>
                  <a:pt x="33528" y="382524"/>
                </a:lnTo>
                <a:close/>
              </a:path>
              <a:path w="460248" h="597408">
                <a:moveTo>
                  <a:pt x="342900" y="368808"/>
                </a:moveTo>
                <a:lnTo>
                  <a:pt x="342900" y="374904"/>
                </a:lnTo>
                <a:lnTo>
                  <a:pt x="437387" y="370332"/>
                </a:lnTo>
                <a:lnTo>
                  <a:pt x="425195" y="382524"/>
                </a:lnTo>
                <a:lnTo>
                  <a:pt x="329184" y="382524"/>
                </a:lnTo>
                <a:lnTo>
                  <a:pt x="329184" y="13716"/>
                </a:lnTo>
                <a:lnTo>
                  <a:pt x="129539" y="13716"/>
                </a:lnTo>
                <a:lnTo>
                  <a:pt x="129539" y="7620"/>
                </a:lnTo>
                <a:lnTo>
                  <a:pt x="123444" y="13716"/>
                </a:lnTo>
                <a:lnTo>
                  <a:pt x="123444" y="368808"/>
                </a:lnTo>
                <a:lnTo>
                  <a:pt x="129539" y="382524"/>
                </a:lnTo>
                <a:lnTo>
                  <a:pt x="33528" y="382524"/>
                </a:lnTo>
                <a:lnTo>
                  <a:pt x="115824" y="374904"/>
                </a:lnTo>
                <a:lnTo>
                  <a:pt x="115824" y="0"/>
                </a:lnTo>
                <a:lnTo>
                  <a:pt x="342900" y="0"/>
                </a:lnTo>
                <a:lnTo>
                  <a:pt x="329184" y="7620"/>
                </a:lnTo>
                <a:lnTo>
                  <a:pt x="336804" y="13716"/>
                </a:lnTo>
                <a:lnTo>
                  <a:pt x="336804" y="368808"/>
                </a:lnTo>
                <a:lnTo>
                  <a:pt x="342900" y="368808"/>
                </a:lnTo>
                <a:close/>
              </a:path>
            </a:pathLst>
          </a:custGeom>
          <a:solidFill>
            <a:srgbClr val="2F5B9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3" name="object 23"/>
          <p:cNvSpPr/>
          <p:nvPr/>
        </p:nvSpPr>
        <p:spPr>
          <a:xfrm>
            <a:off x="3612422" y="3535426"/>
            <a:ext cx="1532543" cy="461327"/>
          </a:xfrm>
          <a:custGeom>
            <a:avLst/>
            <a:gdLst/>
            <a:ahLst/>
            <a:cxnLst/>
            <a:rect l="l" t="t" r="r" b="b"/>
            <a:pathLst>
              <a:path w="1792224" h="539496">
                <a:moveTo>
                  <a:pt x="0" y="0"/>
                </a:moveTo>
                <a:lnTo>
                  <a:pt x="1792224" y="0"/>
                </a:lnTo>
                <a:lnTo>
                  <a:pt x="1792224" y="539496"/>
                </a:lnTo>
                <a:lnTo>
                  <a:pt x="0" y="539496"/>
                </a:lnTo>
                <a:lnTo>
                  <a:pt x="0" y="0"/>
                </a:lnTo>
                <a:close/>
              </a:path>
            </a:pathLst>
          </a:custGeom>
          <a:solidFill>
            <a:srgbClr val="9AD4F9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4" name="object 24"/>
          <p:cNvSpPr/>
          <p:nvPr/>
        </p:nvSpPr>
        <p:spPr>
          <a:xfrm>
            <a:off x="5565893" y="2345620"/>
            <a:ext cx="1782754" cy="568187"/>
          </a:xfrm>
          <a:custGeom>
            <a:avLst/>
            <a:gdLst/>
            <a:ahLst/>
            <a:cxnLst/>
            <a:rect l="l" t="t" r="r" b="b"/>
            <a:pathLst>
              <a:path w="2084832" h="664463">
                <a:moveTo>
                  <a:pt x="0" y="0"/>
                </a:moveTo>
                <a:lnTo>
                  <a:pt x="2084832" y="0"/>
                </a:lnTo>
                <a:lnTo>
                  <a:pt x="2084832" y="664463"/>
                </a:lnTo>
                <a:lnTo>
                  <a:pt x="0" y="664463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5" name="object 25"/>
          <p:cNvSpPr/>
          <p:nvPr/>
        </p:nvSpPr>
        <p:spPr>
          <a:xfrm>
            <a:off x="6274826" y="3048035"/>
            <a:ext cx="364890" cy="488694"/>
          </a:xfrm>
          <a:custGeom>
            <a:avLst/>
            <a:gdLst/>
            <a:ahLst/>
            <a:cxnLst/>
            <a:rect l="l" t="t" r="r" b="b"/>
            <a:pathLst>
              <a:path w="426719" h="571500">
                <a:moveTo>
                  <a:pt x="213359" y="571500"/>
                </a:moveTo>
                <a:lnTo>
                  <a:pt x="0" y="359664"/>
                </a:lnTo>
                <a:lnTo>
                  <a:pt x="106679" y="359664"/>
                </a:lnTo>
                <a:lnTo>
                  <a:pt x="106679" y="0"/>
                </a:lnTo>
                <a:lnTo>
                  <a:pt x="320039" y="0"/>
                </a:lnTo>
                <a:lnTo>
                  <a:pt x="320039" y="359664"/>
                </a:lnTo>
                <a:lnTo>
                  <a:pt x="426719" y="359664"/>
                </a:lnTo>
                <a:lnTo>
                  <a:pt x="213359" y="5715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6" name="object 26"/>
          <p:cNvSpPr/>
          <p:nvPr/>
        </p:nvSpPr>
        <p:spPr>
          <a:xfrm>
            <a:off x="6260491" y="3041520"/>
            <a:ext cx="393561" cy="504331"/>
          </a:xfrm>
          <a:custGeom>
            <a:avLst/>
            <a:gdLst/>
            <a:ahLst/>
            <a:cxnLst/>
            <a:rect l="l" t="t" r="r" b="b"/>
            <a:pathLst>
              <a:path w="460248" h="589787">
                <a:moveTo>
                  <a:pt x="131064" y="13715"/>
                </a:moveTo>
                <a:lnTo>
                  <a:pt x="131064" y="373379"/>
                </a:lnTo>
                <a:lnTo>
                  <a:pt x="123444" y="359663"/>
                </a:lnTo>
                <a:lnTo>
                  <a:pt x="123444" y="13715"/>
                </a:lnTo>
                <a:lnTo>
                  <a:pt x="131064" y="7619"/>
                </a:lnTo>
                <a:lnTo>
                  <a:pt x="131064" y="13715"/>
                </a:lnTo>
                <a:close/>
              </a:path>
              <a:path w="460248" h="589787">
                <a:moveTo>
                  <a:pt x="117348" y="367283"/>
                </a:moveTo>
                <a:lnTo>
                  <a:pt x="33528" y="373379"/>
                </a:lnTo>
                <a:lnTo>
                  <a:pt x="21336" y="361187"/>
                </a:lnTo>
                <a:lnTo>
                  <a:pt x="16764" y="373379"/>
                </a:lnTo>
                <a:lnTo>
                  <a:pt x="33528" y="373379"/>
                </a:lnTo>
                <a:lnTo>
                  <a:pt x="230123" y="569975"/>
                </a:lnTo>
                <a:lnTo>
                  <a:pt x="426720" y="373379"/>
                </a:lnTo>
                <a:lnTo>
                  <a:pt x="438912" y="361187"/>
                </a:lnTo>
                <a:lnTo>
                  <a:pt x="344423" y="367283"/>
                </a:lnTo>
                <a:lnTo>
                  <a:pt x="344424" y="359663"/>
                </a:lnTo>
                <a:lnTo>
                  <a:pt x="460248" y="359663"/>
                </a:lnTo>
                <a:lnTo>
                  <a:pt x="443484" y="373379"/>
                </a:lnTo>
                <a:lnTo>
                  <a:pt x="234695" y="574547"/>
                </a:lnTo>
                <a:lnTo>
                  <a:pt x="225551" y="574547"/>
                </a:lnTo>
                <a:lnTo>
                  <a:pt x="230124" y="589787"/>
                </a:lnTo>
                <a:lnTo>
                  <a:pt x="0" y="359663"/>
                </a:lnTo>
                <a:lnTo>
                  <a:pt x="117348" y="359663"/>
                </a:lnTo>
                <a:lnTo>
                  <a:pt x="117348" y="367283"/>
                </a:lnTo>
                <a:close/>
              </a:path>
              <a:path w="460248" h="589787">
                <a:moveTo>
                  <a:pt x="344423" y="0"/>
                </a:moveTo>
                <a:lnTo>
                  <a:pt x="344424" y="359663"/>
                </a:lnTo>
                <a:lnTo>
                  <a:pt x="336804" y="359663"/>
                </a:lnTo>
                <a:lnTo>
                  <a:pt x="336804" y="13715"/>
                </a:lnTo>
                <a:lnTo>
                  <a:pt x="329184" y="7619"/>
                </a:lnTo>
                <a:lnTo>
                  <a:pt x="344423" y="0"/>
                </a:lnTo>
                <a:close/>
              </a:path>
              <a:path w="460248" h="589787">
                <a:moveTo>
                  <a:pt x="234695" y="574547"/>
                </a:moveTo>
                <a:lnTo>
                  <a:pt x="443484" y="373379"/>
                </a:lnTo>
                <a:lnTo>
                  <a:pt x="460248" y="359663"/>
                </a:lnTo>
                <a:lnTo>
                  <a:pt x="230124" y="589787"/>
                </a:lnTo>
                <a:lnTo>
                  <a:pt x="225551" y="574547"/>
                </a:lnTo>
                <a:lnTo>
                  <a:pt x="234695" y="574547"/>
                </a:lnTo>
                <a:close/>
              </a:path>
              <a:path w="460248" h="589787">
                <a:moveTo>
                  <a:pt x="33528" y="373379"/>
                </a:moveTo>
                <a:lnTo>
                  <a:pt x="16764" y="373379"/>
                </a:lnTo>
                <a:lnTo>
                  <a:pt x="21336" y="361187"/>
                </a:lnTo>
                <a:lnTo>
                  <a:pt x="33528" y="373379"/>
                </a:lnTo>
                <a:close/>
              </a:path>
              <a:path w="460248" h="589787">
                <a:moveTo>
                  <a:pt x="344424" y="359663"/>
                </a:moveTo>
                <a:lnTo>
                  <a:pt x="344423" y="367283"/>
                </a:lnTo>
                <a:lnTo>
                  <a:pt x="438912" y="361187"/>
                </a:lnTo>
                <a:lnTo>
                  <a:pt x="426720" y="373379"/>
                </a:lnTo>
                <a:lnTo>
                  <a:pt x="329184" y="373379"/>
                </a:lnTo>
                <a:lnTo>
                  <a:pt x="329184" y="13715"/>
                </a:lnTo>
                <a:lnTo>
                  <a:pt x="131064" y="13715"/>
                </a:lnTo>
                <a:lnTo>
                  <a:pt x="131064" y="7619"/>
                </a:lnTo>
                <a:lnTo>
                  <a:pt x="123444" y="13715"/>
                </a:lnTo>
                <a:lnTo>
                  <a:pt x="123444" y="359663"/>
                </a:lnTo>
                <a:lnTo>
                  <a:pt x="131064" y="373379"/>
                </a:lnTo>
                <a:lnTo>
                  <a:pt x="33528" y="373379"/>
                </a:lnTo>
                <a:lnTo>
                  <a:pt x="117348" y="367283"/>
                </a:lnTo>
                <a:lnTo>
                  <a:pt x="117348" y="0"/>
                </a:lnTo>
                <a:lnTo>
                  <a:pt x="344423" y="0"/>
                </a:lnTo>
                <a:lnTo>
                  <a:pt x="329184" y="7619"/>
                </a:lnTo>
                <a:lnTo>
                  <a:pt x="336804" y="13715"/>
                </a:lnTo>
                <a:lnTo>
                  <a:pt x="336804" y="359663"/>
                </a:lnTo>
                <a:lnTo>
                  <a:pt x="344424" y="359663"/>
                </a:lnTo>
                <a:close/>
              </a:path>
            </a:pathLst>
          </a:custGeom>
          <a:solidFill>
            <a:srgbClr val="2F5B93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7" name="object 27"/>
          <p:cNvSpPr/>
          <p:nvPr/>
        </p:nvSpPr>
        <p:spPr>
          <a:xfrm>
            <a:off x="5674058" y="3532819"/>
            <a:ext cx="1566426" cy="462630"/>
          </a:xfrm>
          <a:custGeom>
            <a:avLst/>
            <a:gdLst/>
            <a:ahLst/>
            <a:cxnLst/>
            <a:rect l="l" t="t" r="r" b="b"/>
            <a:pathLst>
              <a:path w="1831848" h="541020">
                <a:moveTo>
                  <a:pt x="0" y="0"/>
                </a:moveTo>
                <a:lnTo>
                  <a:pt x="1831848" y="0"/>
                </a:lnTo>
                <a:lnTo>
                  <a:pt x="1831848" y="541020"/>
                </a:lnTo>
                <a:lnTo>
                  <a:pt x="0" y="541020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8" name="object 28"/>
          <p:cNvSpPr/>
          <p:nvPr/>
        </p:nvSpPr>
        <p:spPr>
          <a:xfrm>
            <a:off x="1774935" y="4172683"/>
            <a:ext cx="1511691" cy="622921"/>
          </a:xfrm>
          <a:custGeom>
            <a:avLst/>
            <a:gdLst/>
            <a:ahLst/>
            <a:cxnLst/>
            <a:rect l="l" t="t" r="r" b="b"/>
            <a:pathLst>
              <a:path w="1767839" h="728471">
                <a:moveTo>
                  <a:pt x="0" y="0"/>
                </a:moveTo>
                <a:lnTo>
                  <a:pt x="1767839" y="0"/>
                </a:lnTo>
                <a:lnTo>
                  <a:pt x="1767839" y="728471"/>
                </a:lnTo>
                <a:lnTo>
                  <a:pt x="0" y="728471"/>
                </a:lnTo>
                <a:lnTo>
                  <a:pt x="0" y="0"/>
                </a:lnTo>
                <a:close/>
              </a:path>
            </a:pathLst>
          </a:custGeom>
          <a:solidFill>
            <a:srgbClr val="9AD4F9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9" name="object 29"/>
          <p:cNvSpPr/>
          <p:nvPr/>
        </p:nvSpPr>
        <p:spPr>
          <a:xfrm>
            <a:off x="3622848" y="4168773"/>
            <a:ext cx="1511692" cy="622921"/>
          </a:xfrm>
          <a:custGeom>
            <a:avLst/>
            <a:gdLst/>
            <a:ahLst/>
            <a:cxnLst/>
            <a:rect l="l" t="t" r="r" b="b"/>
            <a:pathLst>
              <a:path w="1767840" h="728472">
                <a:moveTo>
                  <a:pt x="0" y="0"/>
                </a:moveTo>
                <a:lnTo>
                  <a:pt x="1767840" y="0"/>
                </a:lnTo>
                <a:lnTo>
                  <a:pt x="1767840" y="728472"/>
                </a:lnTo>
                <a:lnTo>
                  <a:pt x="0" y="728472"/>
                </a:lnTo>
                <a:lnTo>
                  <a:pt x="0" y="0"/>
                </a:lnTo>
                <a:close/>
              </a:path>
            </a:pathLst>
          </a:custGeom>
          <a:solidFill>
            <a:srgbClr val="9AD4F9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0" name="object 30"/>
          <p:cNvSpPr/>
          <p:nvPr/>
        </p:nvSpPr>
        <p:spPr>
          <a:xfrm>
            <a:off x="5671452" y="4180502"/>
            <a:ext cx="1566426" cy="600766"/>
          </a:xfrm>
          <a:custGeom>
            <a:avLst/>
            <a:gdLst/>
            <a:ahLst/>
            <a:cxnLst/>
            <a:rect l="l" t="t" r="r" b="b"/>
            <a:pathLst>
              <a:path w="1831848" h="702563">
                <a:moveTo>
                  <a:pt x="0" y="0"/>
                </a:moveTo>
                <a:lnTo>
                  <a:pt x="1831848" y="0"/>
                </a:lnTo>
                <a:lnTo>
                  <a:pt x="1831848" y="702563"/>
                </a:lnTo>
                <a:lnTo>
                  <a:pt x="0" y="702563"/>
                </a:lnTo>
                <a:lnTo>
                  <a:pt x="0" y="0"/>
                </a:lnTo>
                <a:close/>
              </a:path>
            </a:pathLst>
          </a:custGeom>
          <a:solidFill>
            <a:srgbClr val="ACACAC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3" name="object 13"/>
          <p:cNvSpPr txBox="1"/>
          <p:nvPr/>
        </p:nvSpPr>
        <p:spPr>
          <a:xfrm>
            <a:off x="1547664" y="610048"/>
            <a:ext cx="6320646" cy="9342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601">
              <a:lnSpc>
                <a:spcPts val="2535"/>
              </a:lnSpc>
              <a:spcBef>
                <a:spcPts val="127"/>
              </a:spcBef>
            </a:pPr>
            <a:r>
              <a:rPr lang="it-IT" sz="2394" spc="8" dirty="0">
                <a:solidFill>
                  <a:srgbClr val="628064"/>
                </a:solidFill>
                <a:latin typeface="Times New Roman"/>
                <a:cs typeface="Times New Roman"/>
              </a:rPr>
              <a:t>3. </a:t>
            </a:r>
            <a:r>
              <a:rPr lang="it-IT" sz="2394" spc="8" dirty="0" smtClean="0">
                <a:solidFill>
                  <a:srgbClr val="628064"/>
                </a:solidFill>
                <a:latin typeface="Times New Roman"/>
                <a:cs typeface="Times New Roman"/>
              </a:rPr>
              <a:t>PROGRAMMAZIONE</a:t>
            </a:r>
            <a:endParaRPr lang="it-IT" sz="2394" spc="8" dirty="0">
              <a:solidFill>
                <a:srgbClr val="628064"/>
              </a:solidFill>
              <a:latin typeface="Times New Roman"/>
              <a:cs typeface="Times New Roman"/>
            </a:endParaRPr>
          </a:p>
          <a:p>
            <a:pPr marL="121601">
              <a:lnSpc>
                <a:spcPts val="2535"/>
              </a:lnSpc>
              <a:spcBef>
                <a:spcPts val="127"/>
              </a:spcBef>
            </a:pPr>
            <a:r>
              <a:rPr lang="it-IT" sz="2394" spc="8" dirty="0" smtClean="0">
                <a:solidFill>
                  <a:srgbClr val="628064"/>
                </a:solidFill>
                <a:latin typeface="Times New Roman"/>
                <a:cs typeface="Times New Roman"/>
              </a:rPr>
              <a:t>Indicatori di prodotto, </a:t>
            </a:r>
            <a:r>
              <a:rPr sz="2394" spc="-8" dirty="0" smtClean="0">
                <a:solidFill>
                  <a:srgbClr val="628064"/>
                </a:solidFill>
                <a:latin typeface="Times New Roman"/>
                <a:cs typeface="Times New Roman"/>
              </a:rPr>
              <a:t>r</a:t>
            </a:r>
            <a:r>
              <a:rPr lang="it-IT" sz="2394" spc="-8" dirty="0" smtClean="0">
                <a:solidFill>
                  <a:srgbClr val="628064"/>
                </a:solidFill>
                <a:latin typeface="Times New Roman"/>
                <a:cs typeface="Times New Roman"/>
              </a:rPr>
              <a:t>i</a:t>
            </a:r>
            <a:r>
              <a:rPr sz="2394" dirty="0" err="1" smtClean="0">
                <a:solidFill>
                  <a:srgbClr val="628064"/>
                </a:solidFill>
                <a:latin typeface="Times New Roman"/>
                <a:cs typeface="Times New Roman"/>
              </a:rPr>
              <a:t>s</a:t>
            </a:r>
            <a:r>
              <a:rPr sz="2394" spc="-12" dirty="0" err="1" smtClean="0">
                <a:solidFill>
                  <a:srgbClr val="628064"/>
                </a:solidFill>
                <a:latin typeface="Times New Roman"/>
                <a:cs typeface="Times New Roman"/>
              </a:rPr>
              <a:t>u</a:t>
            </a:r>
            <a:r>
              <a:rPr lang="it-IT" sz="2394" spc="-3" dirty="0" err="1" smtClean="0">
                <a:solidFill>
                  <a:srgbClr val="628064"/>
                </a:solidFill>
                <a:latin typeface="Times New Roman"/>
                <a:cs typeface="Times New Roman"/>
              </a:rPr>
              <a:t>ltato</a:t>
            </a:r>
            <a:r>
              <a:rPr lang="it-IT" sz="2394" spc="-3" dirty="0" smtClean="0">
                <a:solidFill>
                  <a:srgbClr val="628064"/>
                </a:solidFill>
                <a:latin typeface="Times New Roman"/>
                <a:cs typeface="Times New Roman"/>
              </a:rPr>
              <a:t> e impatto</a:t>
            </a:r>
            <a:endParaRPr sz="2394" dirty="0" smtClean="0">
              <a:latin typeface="Times New Roman"/>
              <a:cs typeface="Times New Roman"/>
            </a:endParaRPr>
          </a:p>
          <a:p>
            <a:pPr marL="421392" marR="330937" indent="-410533">
              <a:spcBef>
                <a:spcPts val="2015"/>
              </a:spcBef>
            </a:pPr>
            <a:r>
              <a:rPr lang="it-IT" sz="1240" spc="-10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Questi indicatori devono essere  programmati nel Piano Strategico Nazionale </a:t>
            </a:r>
          </a:p>
          <a:p>
            <a:pPr marL="421392" marR="330937" indent="-410533">
              <a:spcBef>
                <a:spcPts val="2015"/>
              </a:spcBef>
            </a:pPr>
            <a:r>
              <a:rPr lang="it-IT" sz="1240" spc="-37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</a:t>
            </a:r>
            <a:r>
              <a:rPr lang="it-IT" sz="1240" spc="-37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ell’</a:t>
            </a:r>
            <a:r>
              <a:rPr sz="1240" spc="-37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40" spc="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1240" spc="-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nn</a:t>
            </a:r>
            <a:r>
              <a:rPr sz="1240" spc="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u</a:t>
            </a:r>
            <a:r>
              <a:rPr sz="1240" spc="-1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124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</a:t>
            </a:r>
            <a:r>
              <a:rPr sz="1240" spc="-16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40" spc="-2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240" spc="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er</a:t>
            </a:r>
            <a:r>
              <a:rPr sz="1240" spc="-29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</a:t>
            </a:r>
            <a:r>
              <a:rPr sz="1240" spc="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1240" spc="-8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1240" spc="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</a:t>
            </a:r>
            <a:r>
              <a:rPr sz="124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</a:t>
            </a:r>
            <a:r>
              <a:rPr sz="1240" spc="-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nc</a:t>
            </a:r>
            <a:r>
              <a:rPr sz="124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 </a:t>
            </a:r>
            <a:r>
              <a:rPr sz="1240" spc="41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40" spc="-16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1240" spc="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</a:t>
            </a:r>
            <a:r>
              <a:rPr sz="1240" spc="-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</a:t>
            </a:r>
            <a:r>
              <a:rPr sz="1240" spc="-8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</a:t>
            </a:r>
            <a:r>
              <a:rPr sz="1240" spc="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124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t</a:t>
            </a:r>
            <a:r>
              <a:rPr sz="1240" spc="-8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1240" spc="8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sz="1240" spc="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AP</a:t>
            </a:r>
            <a:r>
              <a:rPr sz="1240" spc="-3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</a:t>
            </a:r>
            <a:r>
              <a:rPr sz="1240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881240" y="1313320"/>
            <a:ext cx="3291159" cy="135827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7797" marR="659156" algn="ctr">
              <a:lnSpc>
                <a:spcPct val="95825"/>
              </a:lnSpc>
              <a:spcBef>
                <a:spcPts val="958"/>
              </a:spcBef>
            </a:pPr>
            <a:r>
              <a:rPr sz="1240" spc="3" dirty="0" smtClean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1240" spc="-8" dirty="0" smtClean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lang="it-IT" sz="124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 devono essere programmati come target nel Piano Strategico Nazionale </a:t>
            </a:r>
            <a:endParaRPr sz="1240" dirty="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84519" y="3825881"/>
            <a:ext cx="561407" cy="136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005"/>
              </a:lnSpc>
              <a:spcBef>
                <a:spcPts val="50"/>
              </a:spcBef>
            </a:pPr>
            <a:endParaRPr sz="898" dirty="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671452" y="4180502"/>
            <a:ext cx="1566426" cy="6007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97"/>
              </a:lnSpc>
              <a:spcBef>
                <a:spcPts val="7"/>
              </a:spcBef>
            </a:pPr>
            <a:endParaRPr sz="1197" dirty="0"/>
          </a:p>
          <a:p>
            <a:pPr marL="84774" marR="69069" indent="84658">
              <a:lnSpc>
                <a:spcPct val="99945"/>
              </a:lnSpc>
            </a:pPr>
            <a:r>
              <a:rPr lang="it-IT" sz="898" u="sng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Esempio</a:t>
            </a:r>
            <a:r>
              <a:rPr sz="898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898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898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Bilancio dei nutrienti nei terreni agricoli</a:t>
            </a:r>
            <a:endParaRPr sz="898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22848" y="4168773"/>
            <a:ext cx="1511692" cy="622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1809" marR="124091" indent="-895" algn="ctr">
              <a:lnSpc>
                <a:spcPct val="100328"/>
              </a:lnSpc>
              <a:spcBef>
                <a:spcPts val="299"/>
              </a:spcBef>
            </a:pPr>
            <a:r>
              <a:rPr sz="880" u="sng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E</a:t>
            </a:r>
            <a:r>
              <a:rPr lang="it-IT" sz="880" u="sng" dirty="0" err="1" smtClean="0">
                <a:solidFill>
                  <a:srgbClr val="0F5493"/>
                </a:solidFill>
                <a:latin typeface="Times New Roman"/>
                <a:cs typeface="Times New Roman"/>
              </a:rPr>
              <a:t>sempio</a:t>
            </a:r>
            <a:r>
              <a:rPr sz="880" dirty="0" smtClean="0">
                <a:solidFill>
                  <a:srgbClr val="0F5493"/>
                </a:solidFill>
                <a:latin typeface="Times New Roman"/>
                <a:cs typeface="Times New Roman"/>
              </a:rPr>
              <a:t>:</a:t>
            </a:r>
            <a:r>
              <a:rPr sz="880" spc="-3" dirty="0" smtClean="0">
                <a:solidFill>
                  <a:srgbClr val="0F5493"/>
                </a:solidFill>
                <a:latin typeface="Times New Roman"/>
                <a:cs typeface="Times New Roman"/>
              </a:rPr>
              <a:t> </a:t>
            </a:r>
            <a:r>
              <a:rPr lang="it-IT" sz="880" spc="-3" dirty="0" smtClean="0">
                <a:solidFill>
                  <a:srgbClr val="0F5493"/>
                </a:solidFill>
                <a:latin typeface="Times New Roman"/>
                <a:cs typeface="Times New Roman"/>
              </a:rPr>
              <a:t>percentuale di terreni agricoli sottoposti ad impegni per l’adattamento ai cambiamenti climatici</a:t>
            </a:r>
            <a:endParaRPr sz="88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4935" y="4172683"/>
            <a:ext cx="1511691" cy="62292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7505" marR="76537" indent="-1147" algn="ctr">
              <a:lnSpc>
                <a:spcPct val="100328"/>
              </a:lnSpc>
              <a:spcBef>
                <a:spcPts val="299"/>
              </a:spcBef>
            </a:pPr>
            <a:r>
              <a:rPr sz="898" u="sng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E</a:t>
            </a:r>
            <a:r>
              <a:rPr lang="it-IT" sz="898" u="sng" dirty="0" err="1" smtClean="0">
                <a:solidFill>
                  <a:srgbClr val="0F5493"/>
                </a:solidFill>
                <a:latin typeface="Times New Roman"/>
                <a:cs typeface="Times New Roman"/>
              </a:rPr>
              <a:t>sempio</a:t>
            </a:r>
            <a:r>
              <a:rPr sz="898" dirty="0" smtClean="0">
                <a:solidFill>
                  <a:srgbClr val="0F5493"/>
                </a:solidFill>
                <a:latin typeface="Times New Roman"/>
                <a:cs typeface="Times New Roman"/>
              </a:rPr>
              <a:t>:</a:t>
            </a:r>
            <a:r>
              <a:rPr sz="898" spc="-3" dirty="0" smtClean="0">
                <a:solidFill>
                  <a:srgbClr val="0F5493"/>
                </a:solidFill>
                <a:latin typeface="Times New Roman"/>
                <a:cs typeface="Times New Roman"/>
              </a:rPr>
              <a:t> </a:t>
            </a:r>
            <a:r>
              <a:rPr sz="898" spc="4" dirty="0" smtClean="0">
                <a:solidFill>
                  <a:srgbClr val="0F5493"/>
                </a:solidFill>
                <a:latin typeface="Times New Roman"/>
                <a:cs typeface="Times New Roman"/>
              </a:rPr>
              <a:t>n</a:t>
            </a:r>
            <a:r>
              <a:rPr sz="898" spc="-4" dirty="0" smtClean="0">
                <a:solidFill>
                  <a:srgbClr val="0F5493"/>
                </a:solidFill>
                <a:latin typeface="Times New Roman"/>
                <a:cs typeface="Times New Roman"/>
              </a:rPr>
              <a:t>u</a:t>
            </a:r>
            <a:r>
              <a:rPr lang="it-IT" sz="898" spc="18" dirty="0" smtClean="0">
                <a:solidFill>
                  <a:srgbClr val="0F5493"/>
                </a:solidFill>
                <a:latin typeface="Times New Roman"/>
                <a:cs typeface="Times New Roman"/>
              </a:rPr>
              <a:t>mero di ettari che ricevono le indennità compensative per le aree a svantaggio naturale</a:t>
            </a:r>
            <a:r>
              <a:rPr sz="898" dirty="0" smtClean="0">
                <a:solidFill>
                  <a:srgbClr val="0F5493"/>
                </a:solidFill>
                <a:latin typeface="Times New Roman"/>
                <a:cs typeface="Times New Roman"/>
              </a:rPr>
              <a:t> </a:t>
            </a:r>
            <a:r>
              <a:rPr sz="898" spc="-3" dirty="0">
                <a:solidFill>
                  <a:srgbClr val="0F5493"/>
                </a:solidFill>
                <a:latin typeface="Times New Roman"/>
                <a:cs typeface="Times New Roman"/>
              </a:rPr>
              <a:t>(</a:t>
            </a:r>
            <a:r>
              <a:rPr sz="898" spc="3" dirty="0">
                <a:solidFill>
                  <a:srgbClr val="0F5493"/>
                </a:solidFill>
                <a:latin typeface="Times New Roman"/>
                <a:cs typeface="Times New Roman"/>
              </a:rPr>
              <a:t>A</a:t>
            </a:r>
            <a:r>
              <a:rPr sz="898" spc="8" dirty="0">
                <a:solidFill>
                  <a:srgbClr val="0F5493"/>
                </a:solidFill>
                <a:latin typeface="Times New Roman"/>
                <a:cs typeface="Times New Roman"/>
              </a:rPr>
              <a:t>N</a:t>
            </a:r>
            <a:r>
              <a:rPr sz="898" dirty="0">
                <a:solidFill>
                  <a:srgbClr val="0F5493"/>
                </a:solidFill>
                <a:latin typeface="Times New Roman"/>
                <a:cs typeface="Times New Roman"/>
              </a:rPr>
              <a:t>Cs)</a:t>
            </a:r>
            <a:endParaRPr sz="898" dirty="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674058" y="3532819"/>
            <a:ext cx="1566426" cy="46263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197"/>
              </a:lnSpc>
              <a:spcBef>
                <a:spcPts val="6"/>
              </a:spcBef>
            </a:pPr>
            <a:endParaRPr sz="1197" dirty="0"/>
          </a:p>
          <a:p>
            <a:pPr marL="216383">
              <a:lnSpc>
                <a:spcPct val="95825"/>
              </a:lnSpc>
            </a:pPr>
            <a:r>
              <a:rPr lang="it-IT" sz="898" u="sng" spc="4" dirty="0" smtClean="0">
                <a:solidFill>
                  <a:srgbClr val="FFFFFF"/>
                </a:solidFill>
                <a:latin typeface="Times New Roman"/>
                <a:cs typeface="Times New Roman"/>
              </a:rPr>
              <a:t>Scopo</a:t>
            </a:r>
            <a:r>
              <a:rPr sz="898" dirty="0" smtClean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sz="898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it-IT" sz="898" spc="-23" dirty="0" smtClean="0">
                <a:solidFill>
                  <a:srgbClr val="FFFFFF"/>
                </a:solidFill>
                <a:latin typeface="Times New Roman"/>
                <a:cs typeface="Times New Roman"/>
              </a:rPr>
              <a:t>valutazione della ‘</a:t>
            </a:r>
            <a:r>
              <a:rPr sz="898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898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er</a:t>
            </a:r>
            <a:r>
              <a:rPr lang="it-IT" sz="898" spc="-3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formance</a:t>
            </a:r>
            <a:r>
              <a:rPr lang="it-IT" sz="898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’</a:t>
            </a:r>
            <a:endParaRPr sz="898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91880" y="3530214"/>
            <a:ext cx="1653085" cy="4665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72284" marR="76347" indent="162" algn="ctr">
              <a:lnSpc>
                <a:spcPct val="100424"/>
              </a:lnSpc>
              <a:spcBef>
                <a:spcPts val="299"/>
              </a:spcBef>
            </a:pPr>
            <a:r>
              <a:rPr lang="it-IT" sz="898" u="sng" spc="4" dirty="0" smtClean="0">
                <a:solidFill>
                  <a:srgbClr val="0F5493"/>
                </a:solidFill>
                <a:latin typeface="Times New Roman"/>
                <a:cs typeface="Times New Roman"/>
              </a:rPr>
              <a:t>Scopo</a:t>
            </a:r>
            <a:r>
              <a:rPr sz="898" dirty="0" smtClean="0">
                <a:solidFill>
                  <a:srgbClr val="0F5493"/>
                </a:solidFill>
                <a:latin typeface="Times New Roman"/>
                <a:cs typeface="Times New Roman"/>
              </a:rPr>
              <a:t>:</a:t>
            </a:r>
            <a:r>
              <a:rPr lang="it-IT" sz="898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stabilire risultati finali ed intermedi da raggiungere (</a:t>
            </a:r>
            <a:r>
              <a:rPr sz="898" spc="-3" dirty="0" smtClean="0">
                <a:solidFill>
                  <a:srgbClr val="0F5493"/>
                </a:solidFill>
                <a:latin typeface="Times New Roman"/>
                <a:cs typeface="Times New Roman"/>
              </a:rPr>
              <a:t>tar</a:t>
            </a:r>
            <a:r>
              <a:rPr sz="898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ge</a:t>
            </a:r>
            <a:r>
              <a:rPr sz="898" spc="-3" dirty="0" smtClean="0">
                <a:solidFill>
                  <a:srgbClr val="0F5493"/>
                </a:solidFill>
                <a:latin typeface="Times New Roman"/>
                <a:cs typeface="Times New Roman"/>
              </a:rPr>
              <a:t>t</a:t>
            </a:r>
            <a:r>
              <a:rPr sz="898" dirty="0" smtClean="0">
                <a:solidFill>
                  <a:srgbClr val="0F5493"/>
                </a:solidFill>
                <a:latin typeface="Times New Roman"/>
                <a:cs typeface="Times New Roman"/>
              </a:rPr>
              <a:t>s </a:t>
            </a:r>
            <a:r>
              <a:rPr sz="898" spc="4" dirty="0">
                <a:solidFill>
                  <a:srgbClr val="0F5493"/>
                </a:solidFill>
                <a:latin typeface="Times New Roman"/>
                <a:cs typeface="Times New Roman"/>
              </a:rPr>
              <a:t>a</a:t>
            </a:r>
            <a:r>
              <a:rPr sz="898" spc="-4" dirty="0">
                <a:solidFill>
                  <a:srgbClr val="0F5493"/>
                </a:solidFill>
                <a:latin typeface="Times New Roman"/>
                <a:cs typeface="Times New Roman"/>
              </a:rPr>
              <a:t>n</a:t>
            </a:r>
            <a:r>
              <a:rPr sz="898" dirty="0">
                <a:solidFill>
                  <a:srgbClr val="0F5493"/>
                </a:solidFill>
                <a:latin typeface="Times New Roman"/>
                <a:cs typeface="Times New Roman"/>
              </a:rPr>
              <a:t>d</a:t>
            </a:r>
            <a:r>
              <a:rPr sz="898" spc="-13" dirty="0">
                <a:solidFill>
                  <a:srgbClr val="0F5493"/>
                </a:solidFill>
                <a:latin typeface="Times New Roman"/>
                <a:cs typeface="Times New Roman"/>
              </a:rPr>
              <a:t> </a:t>
            </a:r>
            <a:r>
              <a:rPr sz="898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m</a:t>
            </a:r>
            <a:r>
              <a:rPr sz="898" spc="8" dirty="0" smtClean="0">
                <a:solidFill>
                  <a:srgbClr val="0F5493"/>
                </a:solidFill>
                <a:latin typeface="Times New Roman"/>
                <a:cs typeface="Times New Roman"/>
              </a:rPr>
              <a:t>il</a:t>
            </a:r>
            <a:r>
              <a:rPr sz="898" spc="-3" dirty="0" smtClean="0">
                <a:solidFill>
                  <a:srgbClr val="0F5493"/>
                </a:solidFill>
                <a:latin typeface="Times New Roman"/>
                <a:cs typeface="Times New Roman"/>
              </a:rPr>
              <a:t>e</a:t>
            </a:r>
            <a:r>
              <a:rPr sz="898" spc="-8" dirty="0" smtClean="0">
                <a:solidFill>
                  <a:srgbClr val="0F5493"/>
                </a:solidFill>
                <a:latin typeface="Times New Roman"/>
                <a:cs typeface="Times New Roman"/>
              </a:rPr>
              <a:t>s</a:t>
            </a:r>
            <a:r>
              <a:rPr sz="898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t</a:t>
            </a:r>
            <a:r>
              <a:rPr sz="898" spc="-3" dirty="0" smtClean="0">
                <a:solidFill>
                  <a:srgbClr val="0F5493"/>
                </a:solidFill>
                <a:latin typeface="Times New Roman"/>
                <a:cs typeface="Times New Roman"/>
              </a:rPr>
              <a:t>o</a:t>
            </a:r>
            <a:r>
              <a:rPr sz="898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n</a:t>
            </a:r>
            <a:r>
              <a:rPr sz="898" spc="-12" dirty="0" smtClean="0">
                <a:solidFill>
                  <a:srgbClr val="0F5493"/>
                </a:solidFill>
                <a:latin typeface="Times New Roman"/>
                <a:cs typeface="Times New Roman"/>
              </a:rPr>
              <a:t>e</a:t>
            </a:r>
            <a:r>
              <a:rPr sz="898" dirty="0" smtClean="0">
                <a:solidFill>
                  <a:srgbClr val="0F5493"/>
                </a:solidFill>
                <a:latin typeface="Times New Roman"/>
                <a:cs typeface="Times New Roman"/>
              </a:rPr>
              <a:t>s</a:t>
            </a:r>
            <a:r>
              <a:rPr lang="it-IT" sz="898" dirty="0" smtClean="0">
                <a:solidFill>
                  <a:srgbClr val="0F5493"/>
                </a:solidFill>
                <a:latin typeface="Times New Roman"/>
                <a:cs typeface="Times New Roman"/>
              </a:rPr>
              <a:t>)</a:t>
            </a:r>
            <a:endParaRPr sz="898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4935" y="3536729"/>
            <a:ext cx="1511691" cy="4847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93127" marR="92540" indent="-141" algn="ctr">
              <a:lnSpc>
                <a:spcPct val="100520"/>
              </a:lnSpc>
              <a:spcBef>
                <a:spcPts val="299"/>
              </a:spcBef>
            </a:pPr>
            <a:r>
              <a:rPr lang="it-IT" sz="898" u="sng" spc="4" dirty="0" smtClean="0">
                <a:solidFill>
                  <a:srgbClr val="0F5493"/>
                </a:solidFill>
                <a:latin typeface="Times New Roman"/>
                <a:cs typeface="Times New Roman"/>
              </a:rPr>
              <a:t>Scopo</a:t>
            </a:r>
            <a:r>
              <a:rPr sz="898" dirty="0" smtClean="0">
                <a:solidFill>
                  <a:srgbClr val="0F5493"/>
                </a:solidFill>
                <a:latin typeface="Times New Roman"/>
                <a:cs typeface="Times New Roman"/>
              </a:rPr>
              <a:t>:</a:t>
            </a:r>
            <a:r>
              <a:rPr sz="898" spc="-23" dirty="0" smtClean="0">
                <a:solidFill>
                  <a:srgbClr val="0F5493"/>
                </a:solidFill>
                <a:latin typeface="Times New Roman"/>
                <a:cs typeface="Times New Roman"/>
              </a:rPr>
              <a:t> </a:t>
            </a:r>
            <a:r>
              <a:rPr lang="it-IT" sz="898" dirty="0" smtClean="0">
                <a:solidFill>
                  <a:srgbClr val="0F5493"/>
                </a:solidFill>
                <a:latin typeface="Times New Roman"/>
                <a:cs typeface="Times New Roman"/>
              </a:rPr>
              <a:t>contare quanto è generato nell’immediato da un intervento</a:t>
            </a:r>
            <a:endParaRPr sz="898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65893" y="2345620"/>
            <a:ext cx="1782754" cy="568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70"/>
              </a:lnSpc>
              <a:spcBef>
                <a:spcPts val="32"/>
              </a:spcBef>
            </a:pPr>
            <a:endParaRPr sz="770" dirty="0"/>
          </a:p>
          <a:p>
            <a:pPr marL="417025">
              <a:lnSpc>
                <a:spcPct val="95825"/>
              </a:lnSpc>
              <a:spcBef>
                <a:spcPts val="855"/>
              </a:spcBef>
            </a:pPr>
            <a:r>
              <a:rPr sz="983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sz="983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983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9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983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983" spc="-8" dirty="0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983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983" spc="8" dirty="0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lang="it-IT" sz="983" dirty="0" smtClean="0">
                <a:solidFill>
                  <a:srgbClr val="FFFFFF"/>
                </a:solidFill>
                <a:latin typeface="Times New Roman"/>
                <a:cs typeface="Times New Roman"/>
              </a:rPr>
              <a:t>i di Impatto</a:t>
            </a:r>
            <a:endParaRPr sz="983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12423" y="2322550"/>
            <a:ext cx="1385284" cy="56128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70"/>
              </a:lnSpc>
              <a:spcBef>
                <a:spcPts val="22"/>
              </a:spcBef>
            </a:pPr>
            <a:endParaRPr sz="770" dirty="0"/>
          </a:p>
          <a:p>
            <a:pPr marL="173354">
              <a:lnSpc>
                <a:spcPct val="95825"/>
              </a:lnSpc>
              <a:spcBef>
                <a:spcPts val="855"/>
              </a:spcBef>
            </a:pPr>
            <a:r>
              <a:rPr sz="983" spc="-8" dirty="0" smtClean="0">
                <a:solidFill>
                  <a:srgbClr val="0F5493"/>
                </a:solidFill>
                <a:latin typeface="Times New Roman"/>
                <a:cs typeface="Times New Roman"/>
              </a:rPr>
              <a:t>I</a:t>
            </a:r>
            <a:r>
              <a:rPr sz="983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nd</a:t>
            </a:r>
            <a:r>
              <a:rPr sz="983" dirty="0" smtClean="0">
                <a:solidFill>
                  <a:srgbClr val="0F5493"/>
                </a:solidFill>
                <a:latin typeface="Times New Roman"/>
                <a:cs typeface="Times New Roman"/>
              </a:rPr>
              <a:t>ic</a:t>
            </a:r>
            <a:r>
              <a:rPr sz="983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a</a:t>
            </a:r>
            <a:r>
              <a:rPr sz="983" spc="-8" dirty="0" smtClean="0">
                <a:solidFill>
                  <a:srgbClr val="0F5493"/>
                </a:solidFill>
                <a:latin typeface="Times New Roman"/>
                <a:cs typeface="Times New Roman"/>
              </a:rPr>
              <a:t>t</a:t>
            </a:r>
            <a:r>
              <a:rPr sz="983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o</a:t>
            </a:r>
            <a:r>
              <a:rPr sz="983" spc="8" dirty="0" smtClean="0">
                <a:solidFill>
                  <a:srgbClr val="0F5493"/>
                </a:solidFill>
                <a:latin typeface="Times New Roman"/>
                <a:cs typeface="Times New Roman"/>
              </a:rPr>
              <a:t>r</a:t>
            </a:r>
            <a:r>
              <a:rPr lang="it-IT" sz="983" spc="8" dirty="0" smtClean="0">
                <a:solidFill>
                  <a:srgbClr val="0F5493"/>
                </a:solidFill>
                <a:latin typeface="Times New Roman"/>
                <a:cs typeface="Times New Roman"/>
              </a:rPr>
              <a:t>i di risultato</a:t>
            </a:r>
            <a:endParaRPr sz="983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812246" y="2315648"/>
            <a:ext cx="1236720" cy="5681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770"/>
              </a:lnSpc>
              <a:spcBef>
                <a:spcPts val="22"/>
              </a:spcBef>
            </a:pPr>
            <a:endParaRPr sz="770" dirty="0"/>
          </a:p>
          <a:p>
            <a:pPr marL="144670">
              <a:lnSpc>
                <a:spcPct val="95825"/>
              </a:lnSpc>
              <a:spcBef>
                <a:spcPts val="855"/>
              </a:spcBef>
            </a:pPr>
            <a:r>
              <a:rPr sz="983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In</a:t>
            </a:r>
            <a:r>
              <a:rPr sz="983" spc="-3" dirty="0" smtClean="0">
                <a:solidFill>
                  <a:srgbClr val="0F5493"/>
                </a:solidFill>
                <a:latin typeface="Times New Roman"/>
                <a:cs typeface="Times New Roman"/>
              </a:rPr>
              <a:t>d</a:t>
            </a:r>
            <a:r>
              <a:rPr sz="983" dirty="0" smtClean="0">
                <a:solidFill>
                  <a:srgbClr val="0F5493"/>
                </a:solidFill>
                <a:latin typeface="Times New Roman"/>
                <a:cs typeface="Times New Roman"/>
              </a:rPr>
              <a:t>i</a:t>
            </a:r>
            <a:r>
              <a:rPr sz="983" spc="8" dirty="0" smtClean="0">
                <a:solidFill>
                  <a:srgbClr val="0F5493"/>
                </a:solidFill>
                <a:latin typeface="Times New Roman"/>
                <a:cs typeface="Times New Roman"/>
              </a:rPr>
              <a:t>c</a:t>
            </a:r>
            <a:r>
              <a:rPr sz="983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a</a:t>
            </a:r>
            <a:r>
              <a:rPr sz="983" spc="-8" dirty="0" smtClean="0">
                <a:solidFill>
                  <a:srgbClr val="0F5493"/>
                </a:solidFill>
                <a:latin typeface="Times New Roman"/>
                <a:cs typeface="Times New Roman"/>
              </a:rPr>
              <a:t>t</a:t>
            </a:r>
            <a:r>
              <a:rPr sz="983" spc="3" dirty="0" smtClean="0">
                <a:solidFill>
                  <a:srgbClr val="0F5493"/>
                </a:solidFill>
                <a:latin typeface="Times New Roman"/>
                <a:cs typeface="Times New Roman"/>
              </a:rPr>
              <a:t>o</a:t>
            </a:r>
            <a:r>
              <a:rPr sz="983" spc="8" dirty="0" smtClean="0">
                <a:solidFill>
                  <a:srgbClr val="0F5493"/>
                </a:solidFill>
                <a:latin typeface="Times New Roman"/>
                <a:cs typeface="Times New Roman"/>
              </a:rPr>
              <a:t>r</a:t>
            </a:r>
            <a:r>
              <a:rPr lang="it-IT" sz="983" dirty="0" smtClean="0">
                <a:solidFill>
                  <a:srgbClr val="0F5493"/>
                </a:solidFill>
                <a:latin typeface="Times New Roman"/>
                <a:cs typeface="Times New Roman"/>
              </a:rPr>
              <a:t>i di prodotto</a:t>
            </a:r>
            <a:endParaRPr sz="983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965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5879307"/>
            <a:ext cx="6856810" cy="12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1619179" y="345986"/>
            <a:ext cx="5868652" cy="3597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9081" indent="-269081" algn="ctr"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GB" sz="2800" i="0" kern="0" dirty="0" err="1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Passaggi</a:t>
            </a:r>
            <a:r>
              <a:rPr lang="en-GB" sz="2800" i="0" kern="0" dirty="0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800" i="0" kern="0" dirty="0" err="1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fondamentali</a:t>
            </a:r>
            <a:r>
              <a:rPr lang="en-GB" sz="2800" i="0" kern="0" dirty="0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 per </a:t>
            </a:r>
            <a:r>
              <a:rPr lang="en-GB" sz="2800" i="0" kern="0" dirty="0" err="1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l’elaborazione</a:t>
            </a:r>
            <a:r>
              <a:rPr lang="en-GB" sz="2800" i="0" kern="0" dirty="0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 del Piano </a:t>
            </a:r>
            <a:r>
              <a:rPr lang="en-GB" sz="2800" i="0" kern="0" dirty="0" err="1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Strategico</a:t>
            </a:r>
            <a:r>
              <a:rPr lang="en-GB" sz="2800" i="0" kern="0" dirty="0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GB" sz="2800" i="0" kern="0" dirty="0" err="1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della</a:t>
            </a:r>
            <a:r>
              <a:rPr lang="en-GB" sz="2800" i="0" kern="0" dirty="0" smtClean="0">
                <a:solidFill>
                  <a:schemeClr val="accent3">
                    <a:lumMod val="50000"/>
                  </a:schemeClr>
                </a:solidFill>
                <a:latin typeface="EC Square Sans Cond Pro Medium" panose="020B0606000000020004" pitchFamily="34" charset="0"/>
                <a:ea typeface="+mj-ea"/>
                <a:cs typeface="Arial" panose="020B0604020202020204" pitchFamily="34" charset="0"/>
              </a:rPr>
              <a:t> PAC</a:t>
            </a:r>
            <a:endParaRPr lang="en-GB" sz="2800" i="0" kern="0" dirty="0">
              <a:solidFill>
                <a:schemeClr val="accent3">
                  <a:lumMod val="50000"/>
                </a:schemeClr>
              </a:solidFill>
              <a:latin typeface="EC Square Sans Cond Pro Medium" panose="020B06060000000200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6148" name="Picture 4" descr="U:\02. External Communication\02.06 MEDIA_PRESS_WEB\Graphic stuff\New CAP MFF\PPT_NEWCAP\Imports\3icons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891155"/>
            <a:ext cx="1512168" cy="70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0E08B4B2-6F7E-491D-9B68-2402762533A6}"/>
              </a:ext>
            </a:extLst>
          </p:cNvPr>
          <p:cNvSpPr txBox="1"/>
          <p:nvPr/>
        </p:nvSpPr>
        <p:spPr>
          <a:xfrm>
            <a:off x="1076727" y="1595182"/>
            <a:ext cx="6184283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BBB831"/>
              </a:buClr>
              <a:buSzPct val="100000"/>
              <a:defRPr/>
            </a:pPr>
            <a:r>
              <a:rPr lang="en-GB" sz="2100" dirty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1/ </a:t>
            </a:r>
            <a:r>
              <a:rPr lang="en-GB" sz="21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Analisi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SWOT</a:t>
            </a:r>
            <a:endParaRPr lang="en-GB" sz="2100" dirty="0">
              <a:solidFill>
                <a:schemeClr val="accent3">
                  <a:lumMod val="50000"/>
                </a:schemeClr>
              </a:solidFill>
              <a:latin typeface="EC Square Sans Pro" panose="020B0506040000020004" pitchFamily="34" charset="0"/>
            </a:endParaRPr>
          </a:p>
          <a:p>
            <a:pPr algn="ctr">
              <a:buClr>
                <a:srgbClr val="BBB831"/>
              </a:buClr>
              <a:buSzPct val="100000"/>
              <a:defRPr/>
            </a:pPr>
            <a:endParaRPr lang="en-US" sz="2100" dirty="0">
              <a:solidFill>
                <a:schemeClr val="bg2"/>
              </a:solidFill>
              <a:latin typeface="EC Square Sans Pro" panose="020B0506040000020004" pitchFamily="34" charset="0"/>
            </a:endParaRPr>
          </a:p>
          <a:p>
            <a:pPr algn="ctr">
              <a:buClr>
                <a:srgbClr val="BBB831"/>
              </a:buClr>
              <a:buSzPct val="100000"/>
              <a:defRPr/>
            </a:pPr>
            <a:endParaRPr lang="en-GB" sz="2100" dirty="0">
              <a:solidFill>
                <a:schemeClr val="bg2"/>
              </a:solidFill>
              <a:latin typeface="EC Square Sans Pro" panose="020B0506040000020004" pitchFamily="34" charset="0"/>
            </a:endParaRPr>
          </a:p>
          <a:p>
            <a:pPr algn="ctr">
              <a:buClr>
                <a:srgbClr val="BBB831"/>
              </a:buClr>
              <a:buSzPct val="100000"/>
              <a:defRPr/>
            </a:pPr>
            <a:r>
              <a:rPr lang="en-GB" sz="2100" dirty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2/   </a:t>
            </a:r>
            <a:r>
              <a:rPr lang="en-GB" sz="21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Identificazione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, </a:t>
            </a:r>
            <a:r>
              <a:rPr lang="en-GB" sz="21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prioritarizzazione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e </a:t>
            </a:r>
            <a:r>
              <a:rPr lang="en-GB" sz="21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ordinamento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21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dei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21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fabbisogni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endParaRPr lang="en-GB" sz="2100" dirty="0">
              <a:solidFill>
                <a:schemeClr val="accent3">
                  <a:lumMod val="50000"/>
                </a:schemeClr>
              </a:solidFill>
              <a:latin typeface="EC Square Sans Pro" panose="020B0506040000020004" pitchFamily="34" charset="0"/>
            </a:endParaRPr>
          </a:p>
          <a:p>
            <a:pPr algn="ctr">
              <a:buClr>
                <a:srgbClr val="BBB831"/>
              </a:buClr>
              <a:buSzPct val="100000"/>
              <a:defRPr/>
            </a:pPr>
            <a:endParaRPr lang="en-GB" sz="2100" dirty="0">
              <a:solidFill>
                <a:schemeClr val="bg2"/>
              </a:solidFill>
              <a:latin typeface="EC Square Sans Pro" panose="020B0506040000020004" pitchFamily="34" charset="0"/>
            </a:endParaRPr>
          </a:p>
          <a:p>
            <a:pPr algn="ctr">
              <a:buClr>
                <a:srgbClr val="BBB831"/>
              </a:buClr>
              <a:buSzPct val="100000"/>
              <a:defRPr/>
            </a:pPr>
            <a:endParaRPr lang="en-GB" sz="2100" dirty="0">
              <a:solidFill>
                <a:schemeClr val="bg2"/>
              </a:solidFill>
              <a:latin typeface="EC Square Sans Pro" panose="020B0506040000020004" pitchFamily="34" charset="0"/>
            </a:endParaRPr>
          </a:p>
          <a:p>
            <a:pPr algn="ctr">
              <a:buClr>
                <a:srgbClr val="BBB831"/>
              </a:buClr>
              <a:buSzPct val="100000"/>
              <a:defRPr/>
            </a:pPr>
            <a:r>
              <a:rPr lang="en-GB" sz="2100" dirty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3/    </a:t>
            </a:r>
            <a:r>
              <a:rPr lang="en-GB" sz="21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Strategia</a:t>
            </a:r>
            <a:r>
              <a:rPr lang="en-GB" sz="21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21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d’intervento</a:t>
            </a:r>
            <a:endParaRPr lang="en-GB" sz="2100" dirty="0">
              <a:solidFill>
                <a:schemeClr val="accent3">
                  <a:lumMod val="50000"/>
                </a:schemeClr>
              </a:solidFill>
              <a:latin typeface="EC Square Sans Pro" panose="020B0506040000020004" pitchFamily="34" charset="0"/>
            </a:endParaRPr>
          </a:p>
          <a:p>
            <a:pPr marL="257175" indent="-257175">
              <a:buClr>
                <a:srgbClr val="BBB831"/>
              </a:buClr>
              <a:buSzPct val="100000"/>
              <a:buFont typeface="Arial" panose="020B0604020202020204" pitchFamily="34" charset="0"/>
              <a:buChar char="•"/>
              <a:defRPr/>
            </a:pPr>
            <a:endParaRPr lang="en-GB" sz="2100" dirty="0">
              <a:solidFill>
                <a:schemeClr val="bg2"/>
              </a:solidFill>
              <a:latin typeface="EC Square Sans Pro" panose="020B0506040000020004" pitchFamily="34" charset="0"/>
            </a:endParaRPr>
          </a:p>
          <a:p>
            <a:pPr marL="257175" indent="-257175">
              <a:buFont typeface="Arial" panose="020B0604020202020204" pitchFamily="34" charset="0"/>
              <a:buChar char="•"/>
              <a:defRPr/>
            </a:pPr>
            <a:endParaRPr lang="en-GB" sz="2100" dirty="0">
              <a:solidFill>
                <a:schemeClr val="bg2"/>
              </a:solidFill>
              <a:latin typeface="EC Square Sans Pro" panose="020B0506040000020004" pitchFamily="34" charset="0"/>
            </a:endParaRPr>
          </a:p>
          <a:p>
            <a:pPr marL="600075" lvl="1" indent="-257175">
              <a:buFont typeface="Wingdings" panose="05000000000000000000" pitchFamily="2" charset="2"/>
              <a:buChar char="v"/>
              <a:defRPr/>
            </a:pPr>
            <a:endParaRPr lang="en-GB" dirty="0">
              <a:solidFill>
                <a:schemeClr val="bg2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DC2E6F7F-488E-49C3-B20A-F75E1F054F2B}"/>
              </a:ext>
            </a:extLst>
          </p:cNvPr>
          <p:cNvSpPr/>
          <p:nvPr/>
        </p:nvSpPr>
        <p:spPr>
          <a:xfrm rot="5400000">
            <a:off x="4198578" y="2055425"/>
            <a:ext cx="470624" cy="363474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BE" sz="1350" dirty="0"/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9C575E1D-5E38-4F35-8B49-B161F239E54E}"/>
              </a:ext>
            </a:extLst>
          </p:cNvPr>
          <p:cNvSpPr/>
          <p:nvPr/>
        </p:nvSpPr>
        <p:spPr>
          <a:xfrm rot="5400000">
            <a:off x="4205539" y="3082887"/>
            <a:ext cx="470624" cy="363474"/>
          </a:xfrm>
          <a:prstGeom prst="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BE" sz="135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DA97DF1-D08D-4ACE-98A2-52E1B64D9DD1}"/>
              </a:ext>
            </a:extLst>
          </p:cNvPr>
          <p:cNvSpPr txBox="1">
            <a:spLocks/>
          </p:cNvSpPr>
          <p:nvPr/>
        </p:nvSpPr>
        <p:spPr>
          <a:xfrm>
            <a:off x="2878191" y="4397701"/>
            <a:ext cx="3090136" cy="47924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FFFFFF"/>
              </a:buClr>
              <a:buNone/>
              <a:defRPr/>
            </a:pP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Seleczione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degli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interventi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ed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allocazione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finanziaria</a:t>
            </a:r>
            <a:endParaRPr lang="en-GB" sz="1800" dirty="0">
              <a:solidFill>
                <a:schemeClr val="accent3">
                  <a:lumMod val="50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1E8559-E59A-4DAC-BF25-698EC097F9BC}"/>
              </a:ext>
            </a:extLst>
          </p:cNvPr>
          <p:cNvSpPr txBox="1">
            <a:spLocks/>
          </p:cNvSpPr>
          <p:nvPr/>
        </p:nvSpPr>
        <p:spPr>
          <a:xfrm>
            <a:off x="6413971" y="4408641"/>
            <a:ext cx="2730029" cy="35971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buClr>
                <a:srgbClr val="FFFFFF"/>
              </a:buClr>
              <a:buNone/>
              <a:defRPr/>
            </a:pP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Target per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gli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indicatori</a:t>
            </a:r>
            <a:r>
              <a:rPr lang="en-GB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di </a:t>
            </a:r>
            <a:r>
              <a:rPr lang="en-GB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risultato</a:t>
            </a:r>
            <a:endParaRPr lang="en-GB" sz="1800" dirty="0">
              <a:solidFill>
                <a:schemeClr val="accent3">
                  <a:lumMod val="50000"/>
                </a:schemeClr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4" name="Flèche : droite 13">
            <a:extLst>
              <a:ext uri="{FF2B5EF4-FFF2-40B4-BE49-F238E27FC236}">
                <a16:creationId xmlns:a16="http://schemas.microsoft.com/office/drawing/2014/main" id="{FAA8794A-F18E-400C-A714-81FD7BD7CC82}"/>
              </a:ext>
            </a:extLst>
          </p:cNvPr>
          <p:cNvSpPr/>
          <p:nvPr/>
        </p:nvSpPr>
        <p:spPr>
          <a:xfrm rot="5400000">
            <a:off x="4208408" y="4001422"/>
            <a:ext cx="450963" cy="3634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BE" sz="1350"/>
          </a:p>
        </p:txBody>
      </p:sp>
      <p:sp>
        <p:nvSpPr>
          <p:cNvPr id="15" name="Flèche : droite 14">
            <a:extLst>
              <a:ext uri="{FF2B5EF4-FFF2-40B4-BE49-F238E27FC236}">
                <a16:creationId xmlns:a16="http://schemas.microsoft.com/office/drawing/2014/main" id="{4650FC9E-7697-45DC-8297-E8D776C32FCA}"/>
              </a:ext>
            </a:extLst>
          </p:cNvPr>
          <p:cNvSpPr/>
          <p:nvPr/>
        </p:nvSpPr>
        <p:spPr>
          <a:xfrm rot="3459549">
            <a:off x="6115018" y="4001421"/>
            <a:ext cx="450963" cy="3634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BE" sz="1350"/>
          </a:p>
        </p:txBody>
      </p:sp>
      <p:sp>
        <p:nvSpPr>
          <p:cNvPr id="2" name="TextBox 1"/>
          <p:cNvSpPr txBox="1"/>
          <p:nvPr/>
        </p:nvSpPr>
        <p:spPr>
          <a:xfrm>
            <a:off x="5599790" y="1662367"/>
            <a:ext cx="2243976" cy="276999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1200" dirty="0" err="1" smtClean="0">
                <a:solidFill>
                  <a:schemeClr val="accent3">
                    <a:lumMod val="50000"/>
                  </a:schemeClr>
                </a:solidFill>
              </a:rPr>
              <a:t>Indicatori</a:t>
            </a:r>
            <a:r>
              <a:rPr lang="en-IE" sz="1200" dirty="0" smtClean="0">
                <a:solidFill>
                  <a:schemeClr val="accent3">
                    <a:lumMod val="50000"/>
                  </a:schemeClr>
                </a:solidFill>
              </a:rPr>
              <a:t> di </a:t>
            </a:r>
            <a:r>
              <a:rPr lang="en-IE" sz="1200" dirty="0" err="1" smtClean="0">
                <a:solidFill>
                  <a:schemeClr val="accent3">
                    <a:lumMod val="50000"/>
                  </a:schemeClr>
                </a:solidFill>
              </a:rPr>
              <a:t>contesto</a:t>
            </a:r>
            <a:r>
              <a:rPr lang="en-IE" sz="12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IE" sz="1200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IE" sz="1200" dirty="0" err="1" smtClean="0">
                <a:solidFill>
                  <a:schemeClr val="accent3">
                    <a:lumMod val="50000"/>
                  </a:schemeClr>
                </a:solidFill>
              </a:rPr>
              <a:t>impatti</a:t>
            </a:r>
            <a:r>
              <a:rPr lang="en-IE" sz="12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IE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Flèche : droite 13">
            <a:extLst>
              <a:ext uri="{FF2B5EF4-FFF2-40B4-BE49-F238E27FC236}">
                <a16:creationId xmlns:a16="http://schemas.microsoft.com/office/drawing/2014/main" id="{FAA8794A-F18E-400C-A714-81FD7BD7CC82}"/>
              </a:ext>
            </a:extLst>
          </p:cNvPr>
          <p:cNvSpPr/>
          <p:nvPr/>
        </p:nvSpPr>
        <p:spPr>
          <a:xfrm rot="7820744">
            <a:off x="2156882" y="3989138"/>
            <a:ext cx="450963" cy="36347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tx1">
              <a:lumMod val="60000"/>
              <a:lumOff val="40000"/>
            </a:schemeClr>
          </a:solidFill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fr-BE" sz="135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DA97DF1-D08D-4ACE-98A2-52E1B64D9DD1}"/>
              </a:ext>
            </a:extLst>
          </p:cNvPr>
          <p:cNvSpPr txBox="1">
            <a:spLocks/>
          </p:cNvSpPr>
          <p:nvPr/>
        </p:nvSpPr>
        <p:spPr>
          <a:xfrm>
            <a:off x="515647" y="4365205"/>
            <a:ext cx="2049668" cy="47924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Clr>
                <a:srgbClr val="FFFFFF"/>
              </a:buClr>
              <a:buNone/>
              <a:defRPr/>
            </a:pPr>
            <a:r>
              <a:rPr lang="fr-BE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Stabilire</a:t>
            </a:r>
            <a:r>
              <a:rPr lang="fr-BE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i </a:t>
            </a:r>
            <a:r>
              <a:rPr lang="fr-BE" sz="1800" dirty="0" err="1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livelli</a:t>
            </a:r>
            <a:r>
              <a:rPr lang="fr-BE" sz="1800" dirty="0" smtClean="0">
                <a:solidFill>
                  <a:schemeClr val="accent3">
                    <a:lumMod val="50000"/>
                  </a:schemeClr>
                </a:solidFill>
                <a:latin typeface="EC Square Sans Pro" panose="020B0506040000020004" pitchFamily="34" charset="0"/>
              </a:rPr>
              <a:t> delle BCAA</a:t>
            </a:r>
            <a:endParaRPr lang="en-GB" sz="1800" dirty="0">
              <a:solidFill>
                <a:schemeClr val="accent3">
                  <a:lumMod val="50000"/>
                </a:schemeClr>
              </a:solidFill>
              <a:latin typeface="EC Square Sans Pro" panose="020B0506040000020004" pitchFamily="34" charset="0"/>
            </a:endParaRPr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 bwMode="auto">
          <a:xfrm flipH="1">
            <a:off x="5295755" y="1789325"/>
            <a:ext cx="304036" cy="0"/>
          </a:xfrm>
          <a:prstGeom prst="straightConnector1">
            <a:avLst/>
          </a:prstGeom>
          <a:noFill/>
          <a:ln w="476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562011" y="3204410"/>
            <a:ext cx="2117363" cy="738664"/>
          </a:xfrm>
          <a:prstGeom prst="rect">
            <a:avLst/>
          </a:prstGeom>
          <a:noFill/>
          <a:ln w="15875">
            <a:solidFill>
              <a:schemeClr val="tx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IE" sz="1050" dirty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In </a:t>
            </a:r>
            <a:r>
              <a:rPr lang="en-IE" sz="105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relazione</a:t>
            </a:r>
            <a:r>
              <a:rPr lang="en-IE" sz="1050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 all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legislazione</a:t>
            </a:r>
            <a:r>
              <a:rPr lang="en-IE" sz="1050" dirty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ambientale</a:t>
            </a:r>
            <a:r>
              <a:rPr lang="en-IE" sz="1050" dirty="0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su</a:t>
            </a:r>
            <a:r>
              <a:rPr lang="en-IE" sz="1050" dirty="0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acqua</a:t>
            </a:r>
            <a:r>
              <a:rPr lang="en-IE" sz="1050" dirty="0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, aria,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biodiversità</a:t>
            </a:r>
            <a:r>
              <a:rPr lang="en-IE" sz="1050" dirty="0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,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cambiamenti</a:t>
            </a:r>
            <a:r>
              <a:rPr lang="en-IE" sz="1050" dirty="0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climatici</a:t>
            </a:r>
            <a:r>
              <a:rPr lang="en-IE" sz="1050" dirty="0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,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energia</a:t>
            </a:r>
            <a:r>
              <a:rPr lang="en-IE" sz="1050" dirty="0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 e </a:t>
            </a:r>
            <a:r>
              <a:rPr lang="en-IE" sz="1050" dirty="0" err="1" smtClean="0">
                <a:solidFill>
                  <a:schemeClr val="accent3">
                    <a:lumMod val="50000"/>
                  </a:schemeClr>
                </a:solidFill>
                <a:latin typeface="EC Square Sans Cond Pro"/>
              </a:rPr>
              <a:t>pesticidi</a:t>
            </a:r>
            <a:endParaRPr lang="en-IE" sz="1050" dirty="0">
              <a:solidFill>
                <a:schemeClr val="accent3">
                  <a:lumMod val="50000"/>
                </a:schemeClr>
              </a:solidFill>
              <a:latin typeface="EC Square Sans Cond Pro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2679737" y="2967945"/>
            <a:ext cx="656535" cy="264189"/>
          </a:xfrm>
          <a:prstGeom prst="straightConnector1">
            <a:avLst/>
          </a:prstGeom>
          <a:noFill/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lgDash"/>
            <a:round/>
            <a:headEnd type="none" w="lg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075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83568" y="1214754"/>
            <a:ext cx="772285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081" indent="-269081" algn="ctr">
              <a:defRPr/>
            </a:pPr>
            <a:r>
              <a:rPr lang="en-GB" sz="2100" kern="0" dirty="0" smtClean="0">
                <a:solidFill>
                  <a:srgbClr val="628065"/>
                </a:solidFill>
                <a:latin typeface="EC Square Sans Cond Pro Medium" panose="020B0606000000020004" pitchFamily="34" charset="0"/>
                <a:ea typeface="+mj-ea"/>
                <a:cs typeface="+mj-cs"/>
              </a:rPr>
              <a:t>COLLEGAMENTI ALLA LEGISLAZIONE NON PAC SULL’AMBIENTE E SUL CLIMA  </a:t>
            </a:r>
            <a:endParaRPr lang="en-GB" sz="2100" kern="0" dirty="0">
              <a:solidFill>
                <a:srgbClr val="628065"/>
              </a:solidFill>
              <a:latin typeface="EC Square Sans Cond Pro Medium" panose="020B0606000000020004" pitchFamily="34" charset="0"/>
              <a:ea typeface="+mj-ea"/>
              <a:cs typeface="+mj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75556" y="1930335"/>
            <a:ext cx="7992888" cy="268679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Collegamenti</a:t>
            </a:r>
            <a:r>
              <a:rPr lang="en-US" sz="1500" i="0" dirty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tra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le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norme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della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Pac e la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legislazione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ambientale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elencat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all’</a:t>
            </a:r>
            <a:r>
              <a:rPr lang="en-US" sz="1500" i="0" u="sng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Allegato</a:t>
            </a:r>
            <a:r>
              <a:rPr lang="en-US" sz="1500" i="0" u="sng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i="0" u="sng" dirty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XI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su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: </a:t>
            </a:r>
            <a:endParaRPr lang="en-US" sz="1500" i="0" dirty="0">
              <a:solidFill>
                <a:srgbClr val="333333"/>
              </a:solidFill>
              <a:latin typeface="EC Square Sans Pro Medium" panose="020B0500000000020004" pitchFamily="34" charset="0"/>
              <a:cs typeface="Arial" panose="020B0604020202020204" pitchFamily="34" charset="0"/>
            </a:endParaRPr>
          </a:p>
          <a:p>
            <a:pPr lv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Cambiamenti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climatici</a:t>
            </a:r>
            <a:endParaRPr lang="en-US" sz="15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lv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Acqua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(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Direttiva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Quadro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Acque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–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Direttiva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Nitrati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)</a:t>
            </a:r>
            <a:endParaRPr lang="en-US" sz="15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lv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Aria (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Direttiva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qualità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dell’aria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)</a:t>
            </a:r>
            <a:endParaRPr lang="en-US" sz="15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lv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Biodiversità</a:t>
            </a:r>
            <a:r>
              <a:rPr lang="en-US" sz="15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(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Direttiva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Natura </a:t>
            </a:r>
            <a:r>
              <a:rPr lang="en-US" sz="15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2000)</a:t>
            </a:r>
          </a:p>
          <a:p>
            <a:pPr lv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err="1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nergia</a:t>
            </a:r>
            <a:endParaRPr lang="en-US" sz="15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lv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Pesticidi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(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Direttiva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Uso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Sostenibile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dei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pesticidi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) </a:t>
            </a:r>
            <a:endParaRPr lang="en-US" sz="15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lvl="1"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endParaRPr lang="en-US" sz="15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>
              <a:lnSpc>
                <a:spcPts val="1950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I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piani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strategici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della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PAC </a:t>
            </a:r>
            <a:r>
              <a:rPr lang="en-US" sz="15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devono</a:t>
            </a:r>
            <a:r>
              <a:rPr lang="en-US" sz="15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:</a:t>
            </a:r>
            <a:endParaRPr lang="en-US" sz="1500" i="0" dirty="0">
              <a:solidFill>
                <a:srgbClr val="333333"/>
              </a:solidFill>
              <a:latin typeface="EC Square Sans Pro Medium" panose="020B0500000000020004" pitchFamily="34" charset="0"/>
              <a:cs typeface="Arial" panose="020B0604020202020204" pitchFamily="34" charset="0"/>
            </a:endParaRPr>
          </a:p>
          <a:p>
            <a:pPr lvl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Tenere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conto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dell’analisi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,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dei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targets stability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nei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pertinenti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piano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d’azione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nazionali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,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ecc</a:t>
            </a:r>
            <a:r>
              <a:rPr lang="en-US" sz="15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Dare un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ppropriato</a:t>
            </a:r>
            <a:r>
              <a:rPr lang="en-US" sz="1500" b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contributo</a:t>
            </a:r>
            <a:r>
              <a:rPr lang="en-US" sz="1500" b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a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raggiungere</a:t>
            </a:r>
            <a:r>
              <a:rPr lang="en-US" sz="1500" b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quei</a:t>
            </a:r>
            <a:r>
              <a:rPr lang="en-US" sz="1500" b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targets</a:t>
            </a:r>
            <a:endParaRPr lang="en-US" sz="15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lvl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Essere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redatti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dall’Autorità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ambientali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coinvolte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(</a:t>
            </a:r>
            <a:r>
              <a:rPr lang="en-US" sz="15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articolo</a:t>
            </a:r>
            <a:r>
              <a:rPr lang="en-US" sz="15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5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94(2)) </a:t>
            </a:r>
          </a:p>
          <a:p>
            <a:pPr lvl="1">
              <a:lnSpc>
                <a:spcPts val="1725"/>
              </a:lnSpc>
              <a:spcBef>
                <a:spcPts val="0"/>
              </a:spcBef>
              <a:spcAft>
                <a:spcPts val="0"/>
              </a:spcAft>
              <a:buClr>
                <a:srgbClr val="9BB39D"/>
              </a:buClr>
              <a:buFont typeface="Wingdings" panose="05000000000000000000" pitchFamily="2" charset="2"/>
              <a:buChar char="§"/>
              <a:defRPr/>
            </a:pPr>
            <a:endParaRPr lang="en-US" sz="21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7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eft Brace 87"/>
          <p:cNvSpPr/>
          <p:nvPr/>
        </p:nvSpPr>
        <p:spPr bwMode="auto">
          <a:xfrm rot="10800000">
            <a:off x="7067971" y="2538317"/>
            <a:ext cx="112230" cy="1203576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10800000">
            <a:off x="7139894" y="2682320"/>
            <a:ext cx="415498" cy="91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for farmers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4939473" y="2508924"/>
            <a:ext cx="2042120" cy="1191695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375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258996" y="2678242"/>
            <a:ext cx="1675799" cy="981124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6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13" y="3072518"/>
            <a:ext cx="113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Eco-schemes</a:t>
            </a:r>
          </a:p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Pillar 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8966" y="3089555"/>
            <a:ext cx="1133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Climate/</a:t>
            </a:r>
            <a:r>
              <a:rPr lang="en-US" sz="9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Measures</a:t>
            </a:r>
          </a:p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Pillar II</a:t>
            </a:r>
            <a:endParaRPr lang="en-US" sz="675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H="1">
            <a:off x="4355566" y="1796769"/>
            <a:ext cx="8282" cy="3167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tangle 51"/>
          <p:cNvSpPr/>
          <p:nvPr/>
        </p:nvSpPr>
        <p:spPr bwMode="auto">
          <a:xfrm>
            <a:off x="4765495" y="3738037"/>
            <a:ext cx="2250127" cy="1142295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750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840855" y="2639078"/>
            <a:ext cx="1288163" cy="1086003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375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919501" y="4408277"/>
            <a:ext cx="2368556" cy="596762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en-GB" sz="75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348042" y="3762264"/>
            <a:ext cx="1894845" cy="538856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375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860284" y="4504956"/>
            <a:ext cx="2427770" cy="500083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Cross-compliance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2288828" y="3846357"/>
            <a:ext cx="1954059" cy="458908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28321" y="2056476"/>
            <a:ext cx="1024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rgbClr val="BBB831">
                    <a:lumMod val="75000"/>
                  </a:srgbClr>
                </a:solidFill>
                <a:latin typeface="Verdana" pitchFamily="34" charset="0"/>
              </a:rPr>
              <a:t>Level</a:t>
            </a:r>
            <a:r>
              <a:rPr lang="en-GB" sz="9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b="1" dirty="0">
                <a:solidFill>
                  <a:srgbClr val="BBB831">
                    <a:lumMod val="75000"/>
                  </a:srgbClr>
                </a:solidFill>
                <a:latin typeface="Verdana" pitchFamily="34" charset="0"/>
              </a:rPr>
              <a:t>of requirement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3950547" y="4295669"/>
            <a:ext cx="464972" cy="660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3950547" y="2628672"/>
            <a:ext cx="426217" cy="710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69"/>
          <p:cNvSpPr/>
          <p:nvPr/>
        </p:nvSpPr>
        <p:spPr bwMode="auto">
          <a:xfrm>
            <a:off x="4768867" y="3787724"/>
            <a:ext cx="2296003" cy="1200134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New, enhanced conditionality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80134" y="2250781"/>
            <a:ext cx="130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architecture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52933" y="2263936"/>
            <a:ext cx="1110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architecture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4401337" y="2511888"/>
            <a:ext cx="591353" cy="572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Left Brace 77"/>
          <p:cNvSpPr/>
          <p:nvPr/>
        </p:nvSpPr>
        <p:spPr bwMode="auto">
          <a:xfrm>
            <a:off x="1741858" y="4400987"/>
            <a:ext cx="97498" cy="604052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86259" y="4189168"/>
            <a:ext cx="415498" cy="91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for farmers</a:t>
            </a:r>
          </a:p>
        </p:txBody>
      </p:sp>
      <p:sp>
        <p:nvSpPr>
          <p:cNvPr id="80" name="Left Brace 79"/>
          <p:cNvSpPr/>
          <p:nvPr/>
        </p:nvSpPr>
        <p:spPr bwMode="auto">
          <a:xfrm>
            <a:off x="2082528" y="3741893"/>
            <a:ext cx="106421" cy="539846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12609" y="3739455"/>
            <a:ext cx="415498" cy="5975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for farmers</a:t>
            </a:r>
          </a:p>
        </p:txBody>
      </p:sp>
      <p:sp>
        <p:nvSpPr>
          <p:cNvPr id="82" name="Left Brace 81"/>
          <p:cNvSpPr/>
          <p:nvPr/>
        </p:nvSpPr>
        <p:spPr bwMode="auto">
          <a:xfrm>
            <a:off x="2571003" y="2639077"/>
            <a:ext cx="110699" cy="1090149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57931" y="2723171"/>
            <a:ext cx="415498" cy="91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for farmers</a:t>
            </a:r>
          </a:p>
        </p:txBody>
      </p:sp>
      <p:sp>
        <p:nvSpPr>
          <p:cNvPr id="86" name="Left Brace 85"/>
          <p:cNvSpPr/>
          <p:nvPr/>
        </p:nvSpPr>
        <p:spPr bwMode="auto">
          <a:xfrm rot="10800000">
            <a:off x="7138608" y="3816078"/>
            <a:ext cx="106169" cy="1263217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0800000">
            <a:off x="7181486" y="3982482"/>
            <a:ext cx="415498" cy="91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for farmers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19655" y="2855898"/>
            <a:ext cx="0" cy="1088652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037713" y="3211017"/>
            <a:ext cx="231774" cy="2308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23327" y="1641392"/>
            <a:ext cx="7694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advisory services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482841" y="1696366"/>
            <a:ext cx="88100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transfer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49825" y="1803818"/>
            <a:ext cx="8259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710461" y="1787707"/>
            <a:ext cx="9986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3142726" y="1848298"/>
            <a:ext cx="299631" cy="89425"/>
          </a:xfrm>
          <a:prstGeom prst="left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4242887" y="1848298"/>
            <a:ext cx="299631" cy="98244"/>
          </a:xfrm>
          <a:prstGeom prst="left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319514" y="1839479"/>
            <a:ext cx="299631" cy="98244"/>
          </a:xfrm>
          <a:prstGeom prst="left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733" y="5035484"/>
            <a:ext cx="1998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900" b="1" dirty="0">
                <a:solidFill>
                  <a:srgbClr val="BBB831">
                    <a:lumMod val="75000"/>
                  </a:srgbClr>
                </a:solidFill>
                <a:latin typeface="Verdana" pitchFamily="34" charset="0"/>
              </a:rPr>
              <a:t>Area </a:t>
            </a:r>
            <a:r>
              <a:rPr lang="fr-BE" sz="900" b="1" dirty="0" err="1">
                <a:solidFill>
                  <a:srgbClr val="BBB831">
                    <a:lumMod val="75000"/>
                  </a:srgbClr>
                </a:solidFill>
                <a:latin typeface="Verdana" pitchFamily="34" charset="0"/>
              </a:rPr>
              <a:t>covered</a:t>
            </a:r>
            <a:endParaRPr lang="en-GB" sz="900" b="1" dirty="0" err="1">
              <a:solidFill>
                <a:srgbClr val="BBB831">
                  <a:lumMod val="75000"/>
                </a:srgbClr>
              </a:solidFill>
              <a:latin typeface="Verdana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>
            <a:off x="4824238" y="5236637"/>
            <a:ext cx="2367455" cy="65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1614919" y="5243233"/>
            <a:ext cx="2467274" cy="65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3043420" y="2783920"/>
            <a:ext cx="1100563" cy="917594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Climate/</a:t>
            </a:r>
            <a:r>
              <a:rPr lang="en-GB" sz="9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measures in Pillar II</a:t>
            </a:r>
          </a:p>
        </p:txBody>
      </p:sp>
      <p:cxnSp>
        <p:nvCxnSpPr>
          <p:cNvPr id="114" name="Straight Connector 113"/>
          <p:cNvCxnSpPr/>
          <p:nvPr/>
        </p:nvCxnSpPr>
        <p:spPr bwMode="auto">
          <a:xfrm flipV="1">
            <a:off x="3964009" y="4395280"/>
            <a:ext cx="464972" cy="660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3972288" y="3764142"/>
            <a:ext cx="417937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4390224" y="3732273"/>
            <a:ext cx="52464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itle 1"/>
          <p:cNvSpPr txBox="1">
            <a:spLocks/>
          </p:cNvSpPr>
          <p:nvPr/>
        </p:nvSpPr>
        <p:spPr>
          <a:xfrm>
            <a:off x="125013" y="1216749"/>
            <a:ext cx="9144000" cy="39233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sz="2100" b="0" kern="0" dirty="0">
                <a:solidFill>
                  <a:srgbClr val="628065"/>
                </a:solidFill>
                <a:latin typeface="EC Square Sans Cond Pro Medium" panose="020B0606000000020004" pitchFamily="34" charset="0"/>
              </a:rPr>
              <a:t>CURRENT VS NEW GREEN ARCHITECTURE</a:t>
            </a:r>
          </a:p>
        </p:txBody>
      </p:sp>
    </p:spTree>
    <p:extLst>
      <p:ext uri="{BB962C8B-B14F-4D97-AF65-F5344CB8AC3E}">
        <p14:creationId xmlns:p14="http://schemas.microsoft.com/office/powerpoint/2010/main" val="15154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condizionalità rafforzata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490" y="1900067"/>
            <a:ext cx="6566315" cy="410068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7767146" y="3765742"/>
            <a:ext cx="1374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b="1" spc="-5" dirty="0">
                <a:solidFill>
                  <a:srgbClr val="0070C0"/>
                </a:solidFill>
                <a:cs typeface="Calibri"/>
              </a:rPr>
              <a:t>6-&gt;10</a:t>
            </a:r>
            <a:r>
              <a:rPr lang="it-IT" b="1" spc="-95" dirty="0">
                <a:solidFill>
                  <a:srgbClr val="0070C0"/>
                </a:solidFill>
                <a:cs typeface="Calibri"/>
              </a:rPr>
              <a:t> </a:t>
            </a:r>
            <a:r>
              <a:rPr lang="it-IT" b="1" dirty="0">
                <a:solidFill>
                  <a:srgbClr val="0070C0"/>
                </a:solidFill>
                <a:cs typeface="Calibri"/>
              </a:rPr>
              <a:t>BCAA</a:t>
            </a:r>
            <a:endParaRPr lang="it-IT" dirty="0">
              <a:solidFill>
                <a:srgbClr val="0070C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37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93640" y="3244336"/>
            <a:ext cx="1311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</a:rPr>
              <a:t>13-&gt;16 CGO</a:t>
            </a:r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/>
          </p:nvPr>
        </p:nvGraphicFramePr>
        <p:xfrm>
          <a:off x="2586836" y="857247"/>
          <a:ext cx="2595985" cy="5143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9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6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3631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Acqua</a:t>
                      </a:r>
                      <a:endParaRPr lang="it-IT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1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</a:t>
                      </a:r>
                      <a:r>
                        <a:rPr lang="it-IT" sz="1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2000/60/CEE</a:t>
                      </a:r>
                      <a:endParaRPr lang="it-IT" sz="1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2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91/676/CEE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3631">
                <a:tc gridSpan="2">
                  <a:txBody>
                    <a:bodyPr/>
                    <a:lstStyle/>
                    <a:p>
                      <a:pPr algn="l"/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Biodiversità</a:t>
                      </a:r>
                      <a:endParaRPr lang="it-IT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</a:t>
                      </a:r>
                      <a:r>
                        <a:rPr lang="it-IT" sz="1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2009/147/CEE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4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92/43/CEE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3631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Sicurezza alimentare</a:t>
                      </a:r>
                      <a:endParaRPr lang="it-IT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5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CE n. 178/2002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6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96/22/CE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3631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Identificazione e registrazione degli animali</a:t>
                      </a:r>
                      <a:endParaRPr lang="it-IT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7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2008/71/CE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8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CE n. 1760/2000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9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CE n. 21/2004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631">
                <a:tc gridSpan="2">
                  <a:txBody>
                    <a:bodyPr/>
                    <a:lstStyle/>
                    <a:p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Malattia degli animali</a:t>
                      </a:r>
                      <a:endParaRPr lang="it-IT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</a:t>
                      </a:r>
                      <a:r>
                        <a:rPr lang="it-IT" sz="1000" b="1" baseline="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CE n. 999/2001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11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UE n. 2016/429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3631">
                <a:tc gridSpan="2">
                  <a:txBody>
                    <a:bodyPr/>
                    <a:lstStyle/>
                    <a:p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Prodotti fitosanitari</a:t>
                      </a:r>
                      <a:endParaRPr lang="it-IT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12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Reg. CE n. 1107/2009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13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2009/128/CE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23631">
                <a:tc gridSpan="2">
                  <a:txBody>
                    <a:bodyPr/>
                    <a:lstStyle/>
                    <a:p>
                      <a:r>
                        <a:rPr lang="it-IT" sz="1000" b="1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Benessere degli animali</a:t>
                      </a:r>
                      <a:endParaRPr lang="it-IT" sz="1000" b="1" kern="12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14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2008/119/CE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15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2008/120/CEE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23631"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CGO 16</a:t>
                      </a:r>
                      <a:endParaRPr lang="it-IT" sz="1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Direttiva 98/58/CE</a:t>
                      </a:r>
                      <a:endParaRPr lang="it-IT" sz="1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727" marR="59727" marT="29862" marB="29862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3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eft Brace 87"/>
          <p:cNvSpPr/>
          <p:nvPr/>
        </p:nvSpPr>
        <p:spPr bwMode="auto">
          <a:xfrm rot="10800000">
            <a:off x="7067971" y="2538317"/>
            <a:ext cx="112230" cy="1203576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 rot="10800000">
            <a:off x="7139894" y="2682320"/>
            <a:ext cx="415498" cy="91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for farmers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4939473" y="2508924"/>
            <a:ext cx="2042120" cy="1191695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375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5258996" y="2678242"/>
            <a:ext cx="1675799" cy="981124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600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43513" y="3072518"/>
            <a:ext cx="113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Eco-schemes</a:t>
            </a:r>
          </a:p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 Pillar I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018966" y="3089555"/>
            <a:ext cx="113389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Climate/</a:t>
            </a:r>
            <a:r>
              <a:rPr lang="en-US" sz="9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Measures</a:t>
            </a:r>
          </a:p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Pillar II</a:t>
            </a:r>
            <a:endParaRPr lang="en-US" sz="675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5" name="Straight Arrow Connector 64"/>
          <p:cNvCxnSpPr/>
          <p:nvPr/>
        </p:nvCxnSpPr>
        <p:spPr bwMode="auto">
          <a:xfrm flipH="1">
            <a:off x="4355566" y="1796769"/>
            <a:ext cx="8282" cy="31674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Rectangle 51"/>
          <p:cNvSpPr/>
          <p:nvPr/>
        </p:nvSpPr>
        <p:spPr bwMode="auto">
          <a:xfrm>
            <a:off x="4765495" y="3738037"/>
            <a:ext cx="2250127" cy="1142295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750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2840855" y="2639078"/>
            <a:ext cx="1288163" cy="1086003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375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919501" y="4408277"/>
            <a:ext cx="2368556" cy="596762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rmAutofit/>
          </a:bodyPr>
          <a:lstStyle/>
          <a:p>
            <a:pPr algn="ctr">
              <a:defRPr/>
            </a:pPr>
            <a:endParaRPr lang="en-GB" sz="750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348042" y="3762264"/>
            <a:ext cx="1894845" cy="538856"/>
          </a:xfrm>
          <a:prstGeom prst="rect">
            <a:avLst/>
          </a:prstGeom>
          <a:solidFill>
            <a:srgbClr val="92D050">
              <a:alpha val="45000"/>
            </a:srgbClr>
          </a:solidFill>
          <a:ln w="1587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endParaRPr lang="en-GB" sz="375" kern="0" dirty="0">
              <a:solidFill>
                <a:sysClr val="windowText" lastClr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1860284" y="4504956"/>
            <a:ext cx="2427770" cy="500083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rmAutofit/>
          </a:bodyPr>
          <a:lstStyle/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Cross-compliance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2288828" y="3846357"/>
            <a:ext cx="1954059" cy="458908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Greening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428321" y="2056476"/>
            <a:ext cx="97164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900" b="1" dirty="0">
                <a:solidFill>
                  <a:srgbClr val="BBB831">
                    <a:lumMod val="75000"/>
                  </a:srgbClr>
                </a:solidFill>
                <a:latin typeface="Verdana" pitchFamily="34" charset="0"/>
              </a:rPr>
              <a:t>Level</a:t>
            </a:r>
            <a:r>
              <a:rPr lang="en-GB" sz="90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900" b="1" dirty="0">
                <a:solidFill>
                  <a:srgbClr val="BBB831">
                    <a:lumMod val="75000"/>
                  </a:srgbClr>
                </a:solidFill>
                <a:latin typeface="Verdana" pitchFamily="34" charset="0"/>
              </a:rPr>
              <a:t>of requirement</a:t>
            </a:r>
          </a:p>
        </p:txBody>
      </p:sp>
      <p:cxnSp>
        <p:nvCxnSpPr>
          <p:cNvPr id="68" name="Straight Connector 67"/>
          <p:cNvCxnSpPr/>
          <p:nvPr/>
        </p:nvCxnSpPr>
        <p:spPr bwMode="auto">
          <a:xfrm flipV="1">
            <a:off x="3950547" y="4295669"/>
            <a:ext cx="464972" cy="660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3950547" y="2628672"/>
            <a:ext cx="426217" cy="7108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Rectangle 69"/>
          <p:cNvSpPr/>
          <p:nvPr/>
        </p:nvSpPr>
        <p:spPr bwMode="auto">
          <a:xfrm>
            <a:off x="4768867" y="3787724"/>
            <a:ext cx="2296003" cy="1200134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New, enhanced conditionality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80134" y="2250781"/>
            <a:ext cx="130270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architecture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52933" y="2263936"/>
            <a:ext cx="111006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architecture</a:t>
            </a: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4401337" y="2511888"/>
            <a:ext cx="591353" cy="5725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Left Brace 77"/>
          <p:cNvSpPr/>
          <p:nvPr/>
        </p:nvSpPr>
        <p:spPr bwMode="auto">
          <a:xfrm>
            <a:off x="1741858" y="4400987"/>
            <a:ext cx="97498" cy="604052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386259" y="4189168"/>
            <a:ext cx="415498" cy="91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for farmers</a:t>
            </a:r>
          </a:p>
        </p:txBody>
      </p:sp>
      <p:sp>
        <p:nvSpPr>
          <p:cNvPr id="80" name="Left Brace 79"/>
          <p:cNvSpPr/>
          <p:nvPr/>
        </p:nvSpPr>
        <p:spPr bwMode="auto">
          <a:xfrm>
            <a:off x="2082528" y="3741893"/>
            <a:ext cx="106421" cy="539846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1712609" y="3739455"/>
            <a:ext cx="415498" cy="5975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for farmers</a:t>
            </a:r>
          </a:p>
        </p:txBody>
      </p:sp>
      <p:sp>
        <p:nvSpPr>
          <p:cNvPr id="82" name="Left Brace 81"/>
          <p:cNvSpPr/>
          <p:nvPr/>
        </p:nvSpPr>
        <p:spPr bwMode="auto">
          <a:xfrm>
            <a:off x="2571003" y="2639077"/>
            <a:ext cx="110699" cy="1090149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2157931" y="2723171"/>
            <a:ext cx="415498" cy="91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Voluntary for farmers</a:t>
            </a:r>
          </a:p>
        </p:txBody>
      </p:sp>
      <p:sp>
        <p:nvSpPr>
          <p:cNvPr id="86" name="Left Brace 85"/>
          <p:cNvSpPr/>
          <p:nvPr/>
        </p:nvSpPr>
        <p:spPr bwMode="auto">
          <a:xfrm rot="10800000">
            <a:off x="7138608" y="3816078"/>
            <a:ext cx="106169" cy="1263217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  <a:extLst/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marL="2381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5700" b="1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 rot="10800000">
            <a:off x="7181486" y="3982482"/>
            <a:ext cx="415498" cy="9193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>
              <a:defRPr/>
            </a:pPr>
            <a:r>
              <a:rPr lang="en-GB" sz="750" kern="0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Mandatory for farmers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119655" y="2855898"/>
            <a:ext cx="0" cy="1088652"/>
          </a:xfrm>
          <a:prstGeom prst="line">
            <a:avLst/>
          </a:prstGeom>
          <a:noFill/>
          <a:ln w="9525" cap="flat" cmpd="sng" algn="ctr">
            <a:solidFill>
              <a:schemeClr val="accent3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8" name="TextBox 57"/>
          <p:cNvSpPr txBox="1"/>
          <p:nvPr/>
        </p:nvSpPr>
        <p:spPr>
          <a:xfrm>
            <a:off x="6037713" y="3211017"/>
            <a:ext cx="231774" cy="230832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6122" y="1642236"/>
            <a:ext cx="769466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advisory services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3482842" y="1696366"/>
            <a:ext cx="76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transfer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4549825" y="1803818"/>
            <a:ext cx="76946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5703172" y="1789469"/>
            <a:ext cx="85982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50" b="1" dirty="0">
                <a:solidFill>
                  <a:srgbClr val="0F549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</a:p>
        </p:txBody>
      </p:sp>
      <p:sp>
        <p:nvSpPr>
          <p:cNvPr id="4" name="Left-Right Arrow 3"/>
          <p:cNvSpPr/>
          <p:nvPr/>
        </p:nvSpPr>
        <p:spPr>
          <a:xfrm>
            <a:off x="3142726" y="1848298"/>
            <a:ext cx="299631" cy="98244"/>
          </a:xfrm>
          <a:prstGeom prst="left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Left-Right Arrow 47"/>
          <p:cNvSpPr/>
          <p:nvPr/>
        </p:nvSpPr>
        <p:spPr>
          <a:xfrm>
            <a:off x="4242887" y="1848298"/>
            <a:ext cx="299631" cy="98244"/>
          </a:xfrm>
          <a:prstGeom prst="left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5319514" y="1839479"/>
            <a:ext cx="299631" cy="98244"/>
          </a:xfrm>
          <a:prstGeom prst="leftRight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GB" sz="135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77733" y="5035484"/>
            <a:ext cx="199806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900" b="1" dirty="0">
                <a:solidFill>
                  <a:srgbClr val="BBB831">
                    <a:lumMod val="75000"/>
                  </a:srgbClr>
                </a:solidFill>
                <a:latin typeface="Verdana" pitchFamily="34" charset="0"/>
              </a:rPr>
              <a:t>Area </a:t>
            </a:r>
            <a:r>
              <a:rPr lang="fr-BE" sz="900" b="1" dirty="0" err="1">
                <a:solidFill>
                  <a:srgbClr val="BBB831">
                    <a:lumMod val="75000"/>
                  </a:srgbClr>
                </a:solidFill>
                <a:latin typeface="Verdana" pitchFamily="34" charset="0"/>
              </a:rPr>
              <a:t>covered</a:t>
            </a:r>
            <a:endParaRPr lang="en-GB" sz="900" b="1" dirty="0" err="1">
              <a:solidFill>
                <a:srgbClr val="BBB831">
                  <a:lumMod val="75000"/>
                </a:srgbClr>
              </a:solidFill>
              <a:latin typeface="Verdana" pitchFamily="34" charset="0"/>
            </a:endParaRPr>
          </a:p>
        </p:txBody>
      </p:sp>
      <p:cxnSp>
        <p:nvCxnSpPr>
          <p:cNvPr id="60" name="Straight Arrow Connector 59"/>
          <p:cNvCxnSpPr/>
          <p:nvPr/>
        </p:nvCxnSpPr>
        <p:spPr bwMode="auto">
          <a:xfrm flipH="1">
            <a:off x="4824238" y="5236637"/>
            <a:ext cx="2367455" cy="65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V="1">
            <a:off x="1614919" y="5243233"/>
            <a:ext cx="2467274" cy="6596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stealth" w="lg" len="lg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6" name="Rectangle 45"/>
          <p:cNvSpPr/>
          <p:nvPr/>
        </p:nvSpPr>
        <p:spPr bwMode="auto">
          <a:xfrm>
            <a:off x="3043420" y="2783920"/>
            <a:ext cx="1100563" cy="917594"/>
          </a:xfrm>
          <a:prstGeom prst="rect">
            <a:avLst/>
          </a:prstGeom>
          <a:solidFill>
            <a:srgbClr val="00B050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Climate/</a:t>
            </a:r>
            <a:r>
              <a:rPr lang="en-GB" sz="9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</a:t>
            </a:r>
            <a:r>
              <a:rPr lang="en-GB" sz="9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measures in Pillar II</a:t>
            </a:r>
          </a:p>
        </p:txBody>
      </p:sp>
      <p:cxnSp>
        <p:nvCxnSpPr>
          <p:cNvPr id="114" name="Straight Connector 113"/>
          <p:cNvCxnSpPr/>
          <p:nvPr/>
        </p:nvCxnSpPr>
        <p:spPr bwMode="auto">
          <a:xfrm flipV="1">
            <a:off x="3964009" y="4395280"/>
            <a:ext cx="464972" cy="6602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Straight Connector 115"/>
          <p:cNvCxnSpPr/>
          <p:nvPr/>
        </p:nvCxnSpPr>
        <p:spPr bwMode="auto">
          <a:xfrm>
            <a:off x="3972288" y="3764142"/>
            <a:ext cx="417937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Straight Connector 116"/>
          <p:cNvCxnSpPr/>
          <p:nvPr/>
        </p:nvCxnSpPr>
        <p:spPr bwMode="auto">
          <a:xfrm>
            <a:off x="4390224" y="3732273"/>
            <a:ext cx="524644" cy="0"/>
          </a:xfrm>
          <a:prstGeom prst="line">
            <a:avLst/>
          </a:prstGeom>
          <a:noFill/>
          <a:ln w="15875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itle 1"/>
          <p:cNvSpPr txBox="1">
            <a:spLocks/>
          </p:cNvSpPr>
          <p:nvPr/>
        </p:nvSpPr>
        <p:spPr>
          <a:xfrm>
            <a:off x="125013" y="1216749"/>
            <a:ext cx="9144000" cy="392335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sz="2100" b="0" kern="0" dirty="0">
                <a:solidFill>
                  <a:srgbClr val="628065"/>
                </a:solidFill>
                <a:latin typeface="EC Square Sans Cond Pro Medium" panose="020B0606000000020004" pitchFamily="34" charset="0"/>
              </a:rPr>
              <a:t>CURRENT VS NEW GREEN ARCHITECTURE</a:t>
            </a:r>
          </a:p>
        </p:txBody>
      </p:sp>
    </p:spTree>
    <p:extLst>
      <p:ext uri="{BB962C8B-B14F-4D97-AF65-F5344CB8AC3E}">
        <p14:creationId xmlns:p14="http://schemas.microsoft.com/office/powerpoint/2010/main" val="4077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3"/>
          <a:stretch/>
        </p:blipFill>
        <p:spPr>
          <a:xfrm>
            <a:off x="0" y="857250"/>
            <a:ext cx="9216516" cy="51435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413538" y="1268761"/>
            <a:ext cx="8316924" cy="324029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en-GB" sz="2250" b="0" kern="0" dirty="0" smtClean="0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I PILASTRO </a:t>
            </a:r>
            <a:r>
              <a:rPr lang="en-GB" sz="2250" b="0" kern="0" dirty="0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"</a:t>
            </a:r>
            <a:r>
              <a:rPr lang="en-GB" sz="2250" b="0" kern="0" dirty="0" smtClean="0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ECO-SCHEMI“ </a:t>
            </a:r>
            <a:r>
              <a:rPr lang="en-GB" sz="2250" b="0" kern="0" dirty="0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– </a:t>
            </a:r>
            <a:r>
              <a:rPr lang="en-GB" sz="2250" b="0" kern="0" dirty="0" smtClean="0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IL CONCETTO</a:t>
            </a:r>
            <a:endParaRPr lang="en-GB" sz="2250" b="0" kern="0" dirty="0">
              <a:solidFill>
                <a:srgbClr val="628065"/>
              </a:solidFill>
              <a:latin typeface="EC Square Sans Cond Pro Medium" panose="020B0606000000020004" pitchFamily="34" charset="0"/>
              <a:cs typeface="Arial" panose="020B0604020202020204" pitchFamily="34" charset="0"/>
            </a:endParaRP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683568" y="1862826"/>
            <a:ext cx="7722858" cy="32943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675"/>
              </a:spcAft>
              <a:buClr>
                <a:srgbClr val="819F83"/>
              </a:buClr>
              <a:buFont typeface="Wingdings" panose="05000000000000000000" pitchFamily="2" charset="2"/>
              <a:buChar char="§"/>
            </a:pP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Nuovo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modo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di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impiegare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le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risorse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del I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P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ilatro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sul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clima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e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sull’ambiente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(i.e.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senza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co-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finanziamento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)</a:t>
            </a:r>
            <a:endParaRPr lang="en-US" sz="1800" i="0" dirty="0">
              <a:solidFill>
                <a:schemeClr val="accent3">
                  <a:lumMod val="50000"/>
                </a:schemeClr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>
              <a:spcAft>
                <a:spcPts val="675"/>
              </a:spcAft>
              <a:buClr>
                <a:srgbClr val="819F83"/>
              </a:buClr>
              <a:buFont typeface="Wingdings" panose="05000000000000000000" pitchFamily="2" charset="2"/>
              <a:buChar char="§"/>
            </a:pP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Collegamento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agli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obiettivi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ambientali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e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climatici</a:t>
            </a:r>
            <a:endParaRPr lang="en-US" sz="1800" i="0" dirty="0">
              <a:solidFill>
                <a:schemeClr val="accent3">
                  <a:lumMod val="50000"/>
                </a:schemeClr>
              </a:solidFill>
              <a:latin typeface="EC Square Sans Pro Medium" panose="020B0500000000020004" pitchFamily="34" charset="0"/>
              <a:cs typeface="Arial" panose="020B0604020202020204" pitchFamily="34" charset="0"/>
            </a:endParaRPr>
          </a:p>
          <a:p>
            <a:pPr>
              <a:spcAft>
                <a:spcPts val="675"/>
              </a:spcAft>
              <a:buClr>
                <a:srgbClr val="819F83"/>
              </a:buClr>
              <a:buFont typeface="Wingdings" panose="05000000000000000000" pitchFamily="2" charset="2"/>
              <a:buChar char="§"/>
            </a:pP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Può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essere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utile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programmare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uno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schema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che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possa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essere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attraente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per un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numero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più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ampio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di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agricoltori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– 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aiuterà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a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raggiungere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un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livello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di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ambizione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più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elevato</a:t>
            </a:r>
            <a:endParaRPr lang="en-US" sz="1800" i="0" dirty="0">
              <a:solidFill>
                <a:schemeClr val="accent3">
                  <a:lumMod val="50000"/>
                </a:schemeClr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>
              <a:spcAft>
                <a:spcPts val="675"/>
              </a:spcAft>
              <a:buClr>
                <a:srgbClr val="819F83"/>
              </a:buClr>
              <a:buFont typeface="Wingdings" panose="05000000000000000000" pitchFamily="2" charset="2"/>
              <a:buChar char="§"/>
            </a:pP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Obbligatorio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per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gli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Stati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Membro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,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volontario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per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gli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agricoltori</a:t>
            </a:r>
            <a:endParaRPr lang="en-US" sz="1800" i="0" dirty="0">
              <a:solidFill>
                <a:schemeClr val="accent3">
                  <a:lumMod val="50000"/>
                </a:schemeClr>
              </a:solidFill>
              <a:latin typeface="EC Square Sans Pro Medium" panose="020B0500000000020004" pitchFamily="34" charset="0"/>
              <a:cs typeface="Arial" panose="020B0604020202020204" pitchFamily="34" charset="0"/>
            </a:endParaRPr>
          </a:p>
          <a:p>
            <a:pPr>
              <a:spcAft>
                <a:spcPts val="675"/>
              </a:spcAft>
              <a:buClr>
                <a:srgbClr val="819F83"/>
              </a:buClr>
              <a:buFont typeface="Wingdings" panose="05000000000000000000" pitchFamily="2" charset="2"/>
              <a:buChar char="§"/>
            </a:pP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Aree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Target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nelle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quali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gli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Stati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Membri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fronteggiano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sfide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particolari</a:t>
            </a:r>
            <a:r>
              <a:rPr lang="en-US" sz="1800" i="0" dirty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/>
            </a:r>
            <a:br>
              <a:rPr lang="en-US" sz="1800" i="0" dirty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</a:b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(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p.e.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emissioni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o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nitrati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o </a:t>
            </a:r>
            <a:r>
              <a:rPr lang="en-US" sz="1800" i="0" dirty="0" err="1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biodiversità</a:t>
            </a:r>
            <a:r>
              <a:rPr lang="en-US" sz="1800" i="0" dirty="0" smtClean="0">
                <a:solidFill>
                  <a:schemeClr val="accent3">
                    <a:lumMod val="50000"/>
                  </a:schemeClr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) </a:t>
            </a:r>
            <a:endParaRPr lang="en-US" sz="1800" i="0" dirty="0">
              <a:solidFill>
                <a:schemeClr val="accent3">
                  <a:lumMod val="50000"/>
                </a:schemeClr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512" y="5265204"/>
            <a:ext cx="1865124" cy="74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3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683568" y="2132856"/>
            <a:ext cx="7938882" cy="26770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7175" indent="-257175" defTabSz="685800">
              <a:lnSpc>
                <a:spcPts val="1650"/>
              </a:lnSpc>
              <a:spcAft>
                <a:spcPts val="900"/>
              </a:spcAft>
              <a:buClr>
                <a:srgbClr val="819F83"/>
              </a:buClr>
              <a:buFont typeface="Wingdings" panose="05000000000000000000" pitchFamily="2" charset="2"/>
              <a:buChar char="§"/>
              <a:defRPr/>
            </a:pP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Ci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sarà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ancora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disponibilità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di un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ampia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tipologia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di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sostegno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per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il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II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Pilastro</a:t>
            </a:r>
            <a:r>
              <a:rPr lang="en-US" sz="1800" i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…</a:t>
            </a:r>
            <a:endParaRPr lang="en-US" sz="1800" i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lnSpc>
                <a:spcPts val="1650"/>
              </a:lnSpc>
              <a:spcAft>
                <a:spcPts val="900"/>
              </a:spcAft>
              <a:buClr>
                <a:srgbClr val="819F83"/>
              </a:buClr>
              <a:buFont typeface="Wingdings" panose="05000000000000000000" pitchFamily="2" charset="2"/>
              <a:buChar char="§"/>
              <a:defRPr/>
            </a:pPr>
            <a:r>
              <a:rPr lang="en-US" sz="1800" i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Tipologie</a:t>
            </a:r>
            <a:r>
              <a:rPr lang="en-US" sz="1800" i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di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sostegno</a:t>
            </a:r>
            <a:r>
              <a:rPr lang="en-US" sz="1800" i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-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chiave</a:t>
            </a:r>
            <a:r>
              <a:rPr lang="en-US" sz="1800" i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:</a:t>
            </a:r>
            <a:endParaRPr lang="en-US" sz="1800" i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marL="557213" lvl="1" indent="-214313" defTabSz="685800">
              <a:lnSpc>
                <a:spcPts val="1650"/>
              </a:lnSpc>
              <a:spcAft>
                <a:spcPts val="900"/>
              </a:spcAft>
              <a:buClr>
                <a:srgbClr val="819F83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Pagamenti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per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impegni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di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gestione</a:t>
            </a:r>
            <a:r>
              <a:rPr lang="en-US" sz="180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(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inclusi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quelli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agro-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climatico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-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ambietali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)</a:t>
            </a:r>
            <a:endParaRPr lang="en-US" sz="18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marL="557213" lvl="1" indent="-214313" defTabSz="685800">
              <a:lnSpc>
                <a:spcPts val="1650"/>
              </a:lnSpc>
              <a:spcAft>
                <a:spcPts val="900"/>
              </a:spcAft>
              <a:buClr>
                <a:srgbClr val="819F83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Pagamenti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per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compensare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gli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effetti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dei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vincoli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(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naturali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o relative a </a:t>
            </a:r>
            <a:r>
              <a:rPr lang="en-US" sz="18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Natura 2000 /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Direttiva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Quadro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Acque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)</a:t>
            </a:r>
            <a:endParaRPr lang="en-US" sz="1800" b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  <a:p>
            <a:pPr marL="557213" lvl="1" indent="-214313" defTabSz="685800">
              <a:lnSpc>
                <a:spcPts val="1650"/>
              </a:lnSpc>
              <a:spcAft>
                <a:spcPts val="900"/>
              </a:spcAft>
              <a:buClr>
                <a:srgbClr val="819F83"/>
              </a:buClr>
              <a:buFont typeface="Wingdings" panose="05000000000000000000" pitchFamily="2" charset="2"/>
              <a:buChar char="§"/>
              <a:defRPr/>
            </a:pPr>
            <a:r>
              <a:rPr lang="en-US" sz="1800" b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Supporto</a:t>
            </a:r>
            <a:r>
              <a:rPr lang="en-US" sz="1800" b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</a:t>
            </a:r>
            <a:r>
              <a:rPr lang="en-US" sz="1800" b="0" dirty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for </a:t>
            </a:r>
            <a:r>
              <a:rPr lang="en-US" sz="180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investmenti</a:t>
            </a:r>
            <a:r>
              <a:rPr lang="en-US" sz="1800" b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trasferimento</a:t>
            </a:r>
            <a:r>
              <a:rPr lang="en-US" sz="180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della</a:t>
            </a:r>
            <a:r>
              <a:rPr lang="en-US" sz="180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conoscenza</a:t>
            </a:r>
            <a:r>
              <a:rPr lang="en-US" sz="1800" b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innovazione</a:t>
            </a:r>
            <a:r>
              <a:rPr lang="en-US" sz="1800" b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, </a:t>
            </a:r>
            <a:r>
              <a:rPr lang="en-US" sz="180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co-</a:t>
            </a:r>
            <a:r>
              <a:rPr lang="en-US" sz="180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operatione</a:t>
            </a:r>
            <a:endParaRPr lang="en-US" sz="1800" b="0" dirty="0">
              <a:solidFill>
                <a:srgbClr val="333333"/>
              </a:solidFill>
              <a:latin typeface="EC Square Sans Pro Medium" panose="020B0500000000020004" pitchFamily="34" charset="0"/>
              <a:cs typeface="Arial" panose="020B0604020202020204" pitchFamily="34" charset="0"/>
            </a:endParaRPr>
          </a:p>
          <a:p>
            <a:pPr marL="257175" indent="-257175" defTabSz="685800">
              <a:lnSpc>
                <a:spcPts val="1650"/>
              </a:lnSpc>
              <a:spcAft>
                <a:spcPts val="900"/>
              </a:spcAft>
              <a:buClr>
                <a:srgbClr val="819F83"/>
              </a:buClr>
              <a:buFont typeface="Wingdings" panose="05000000000000000000" pitchFamily="2" charset="2"/>
              <a:buChar char="§"/>
              <a:defRPr/>
            </a:pPr>
            <a:r>
              <a:rPr lang="en-US" sz="1800" i="0" dirty="0" err="1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L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ista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negativa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per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il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support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agli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investimenti</a:t>
            </a:r>
            <a:r>
              <a:rPr lang="en-US" sz="1800" i="0" dirty="0" smtClean="0">
                <a:solidFill>
                  <a:srgbClr val="333333"/>
                </a:solidFill>
                <a:latin typeface="EC Square Sans Pro Medium" panose="020B0500000000020004" pitchFamily="34" charset="0"/>
                <a:cs typeface="Arial" panose="020B0604020202020204" pitchFamily="34" charset="0"/>
              </a:rPr>
              <a:t> </a:t>
            </a:r>
            <a:r>
              <a:rPr lang="en-US" sz="1800" i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(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irrigazione</a:t>
            </a:r>
            <a:r>
              <a:rPr lang="en-US" sz="1800" i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e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forestazione</a:t>
            </a:r>
            <a:r>
              <a:rPr lang="en-US" sz="1800" i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 non </a:t>
            </a:r>
            <a:r>
              <a:rPr lang="en-US" sz="1800" i="0" dirty="0" err="1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sostenibili</a:t>
            </a:r>
            <a:r>
              <a:rPr lang="en-US" sz="1800" i="0" dirty="0" smtClean="0">
                <a:solidFill>
                  <a:srgbClr val="333333"/>
                </a:solidFill>
                <a:latin typeface="EC Square Sans Pro Light" panose="020B0506000000020004" pitchFamily="34" charset="0"/>
                <a:cs typeface="Arial" panose="020B0604020202020204" pitchFamily="34" charset="0"/>
              </a:rPr>
              <a:t>)</a:t>
            </a:r>
            <a:endParaRPr lang="en-US" sz="1800" i="0" dirty="0">
              <a:solidFill>
                <a:srgbClr val="333333"/>
              </a:solidFill>
              <a:latin typeface="EC Square Sans Pro Light" panose="020B05060000000200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13538" y="1268761"/>
            <a:ext cx="8316924" cy="324029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algn="ctr" defTabSz="685800">
              <a:defRPr/>
            </a:pPr>
            <a:r>
              <a:rPr lang="en-GB" sz="2250" b="0" kern="0" dirty="0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PILLAR II </a:t>
            </a:r>
          </a:p>
        </p:txBody>
      </p:sp>
    </p:spTree>
    <p:extLst>
      <p:ext uri="{BB962C8B-B14F-4D97-AF65-F5344CB8AC3E}">
        <p14:creationId xmlns:p14="http://schemas.microsoft.com/office/powerpoint/2010/main" val="15715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1055781"/>
              </p:ext>
            </p:extLst>
          </p:nvPr>
        </p:nvGraphicFramePr>
        <p:xfrm>
          <a:off x="251520" y="1182875"/>
          <a:ext cx="8316924" cy="3684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845586" y="620688"/>
            <a:ext cx="7452828" cy="54006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-269081" algn="ctr" defTabSz="685800">
              <a:buClr>
                <a:srgbClr val="FFFFFF"/>
              </a:buClr>
              <a:defRPr/>
            </a:pPr>
            <a:r>
              <a:rPr lang="en-GB" dirty="0" err="1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Interventi</a:t>
            </a:r>
            <a:r>
              <a:rPr lang="en-GB" dirty="0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dello</a:t>
            </a:r>
            <a:r>
              <a:rPr lang="en-GB" dirty="0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SR per </a:t>
            </a:r>
            <a:r>
              <a:rPr lang="en-GB" dirty="0" err="1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l’ambiente</a:t>
            </a:r>
            <a:r>
              <a:rPr lang="en-GB" dirty="0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ed</a:t>
            </a:r>
            <a:r>
              <a:rPr lang="en-GB" dirty="0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il</a:t>
            </a:r>
            <a:r>
              <a:rPr lang="en-GB" dirty="0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 smtClean="0">
                <a:solidFill>
                  <a:srgbClr val="BAA60B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clima</a:t>
            </a:r>
            <a:endParaRPr lang="en-GB" dirty="0">
              <a:solidFill>
                <a:srgbClr val="BAA60B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2676763" y="1639567"/>
            <a:ext cx="4226562" cy="3607571"/>
            <a:chOff x="2045017" y="1158721"/>
            <a:chExt cx="5635416" cy="4810095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00337" y="1806391"/>
              <a:ext cx="3743325" cy="4162425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3343788">
              <a:off x="6604824" y="1921344"/>
              <a:ext cx="789997" cy="1361220"/>
              <a:chOff x="839413" y="2859184"/>
              <a:chExt cx="1296148" cy="1931723"/>
            </a:xfrm>
          </p:grpSpPr>
          <p:sp>
            <p:nvSpPr>
              <p:cNvPr id="28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3" y="2859185"/>
                <a:ext cx="1296142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9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9" y="2859184"/>
                <a:ext cx="648072" cy="1931721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727748">
              <a:off x="5841147" y="1618575"/>
              <a:ext cx="685634" cy="1181395"/>
              <a:chOff x="839417" y="2859185"/>
              <a:chExt cx="1296144" cy="1931723"/>
            </a:xfrm>
          </p:grpSpPr>
          <p:sp>
            <p:nvSpPr>
              <p:cNvPr id="20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7" y="2859186"/>
                <a:ext cx="1296144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21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8" y="2859185"/>
                <a:ext cx="648072" cy="1931721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19730188">
              <a:off x="4330743" y="1158721"/>
              <a:ext cx="626359" cy="920476"/>
              <a:chOff x="839417" y="2859185"/>
              <a:chExt cx="1296144" cy="1931723"/>
            </a:xfrm>
          </p:grpSpPr>
          <p:sp>
            <p:nvSpPr>
              <p:cNvPr id="31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7" y="2859186"/>
                <a:ext cx="1296144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2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8" y="2859185"/>
                <a:ext cx="648072" cy="1931721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19219945">
              <a:off x="2587798" y="1710529"/>
              <a:ext cx="685634" cy="1181395"/>
              <a:chOff x="839417" y="2859185"/>
              <a:chExt cx="1296144" cy="1931723"/>
            </a:xfrm>
          </p:grpSpPr>
          <p:sp>
            <p:nvSpPr>
              <p:cNvPr id="47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7" y="2859186"/>
                <a:ext cx="1296144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48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8" y="2859185"/>
                <a:ext cx="648072" cy="1931721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  <p:sp>
          <p:nvSpPr>
            <p:cNvPr id="51" name="Freeform: Shape 34">
              <a:extLst>
                <a:ext uri="{FF2B5EF4-FFF2-40B4-BE49-F238E27FC236}">
                  <a16:creationId xmlns:a16="http://schemas.microsoft.com/office/drawing/2014/main" id="{40DD3D12-14D0-4BE1-8D1C-9289AC5CDF74}"/>
                </a:ext>
              </a:extLst>
            </p:cNvPr>
            <p:cNvSpPr/>
            <p:nvPr/>
          </p:nvSpPr>
          <p:spPr>
            <a:xfrm rot="8173111">
              <a:off x="2045017" y="2392570"/>
              <a:ext cx="626359" cy="920476"/>
            </a:xfrm>
            <a:custGeom>
              <a:avLst/>
              <a:gdLst>
                <a:gd name="connsiteX0" fmla="*/ 648072 w 1296144"/>
                <a:gd name="connsiteY0" fmla="*/ 1931721 h 1931721"/>
                <a:gd name="connsiteX1" fmla="*/ 637699 w 1296144"/>
                <a:gd name="connsiteY1" fmla="*/ 1927924 h 1931721"/>
                <a:gd name="connsiteX2" fmla="*/ 0 w 1296144"/>
                <a:gd name="connsiteY2" fmla="*/ 965860 h 1931721"/>
                <a:gd name="connsiteX3" fmla="*/ 637699 w 1296144"/>
                <a:gd name="connsiteY3" fmla="*/ 3796 h 1931721"/>
                <a:gd name="connsiteX4" fmla="*/ 648072 w 1296144"/>
                <a:gd name="connsiteY4" fmla="*/ 0 h 1931721"/>
                <a:gd name="connsiteX5" fmla="*/ 658445 w 1296144"/>
                <a:gd name="connsiteY5" fmla="*/ 3797 h 1931721"/>
                <a:gd name="connsiteX6" fmla="*/ 1296144 w 1296144"/>
                <a:gd name="connsiteY6" fmla="*/ 965861 h 1931721"/>
                <a:gd name="connsiteX7" fmla="*/ 658445 w 1296144"/>
                <a:gd name="connsiteY7" fmla="*/ 1927925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6144" h="1931721">
                  <a:moveTo>
                    <a:pt x="648072" y="1931721"/>
                  </a:move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lnTo>
                    <a:pt x="648072" y="0"/>
                  </a:lnTo>
                  <a:lnTo>
                    <a:pt x="658445" y="3797"/>
                  </a:lnTo>
                  <a:cubicBezTo>
                    <a:pt x="1033194" y="162302"/>
                    <a:pt x="1296144" y="533374"/>
                    <a:pt x="1296144" y="965861"/>
                  </a:cubicBezTo>
                  <a:cubicBezTo>
                    <a:pt x="1296144" y="1398348"/>
                    <a:pt x="1033194" y="1769419"/>
                    <a:pt x="658445" y="1927925"/>
                  </a:cubicBezTo>
                  <a:close/>
                </a:path>
              </a:pathLst>
            </a:custGeom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700" b="1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id="{0A538FC5-98F6-4A2F-8F5C-B9DF0F7A63C9}"/>
                </a:ext>
              </a:extLst>
            </p:cNvPr>
            <p:cNvSpPr/>
            <p:nvPr/>
          </p:nvSpPr>
          <p:spPr>
            <a:xfrm rot="8173111">
              <a:off x="2314661" y="2284224"/>
              <a:ext cx="313180" cy="920475"/>
            </a:xfrm>
            <a:custGeom>
              <a:avLst/>
              <a:gdLst>
                <a:gd name="connsiteX0" fmla="*/ 648072 w 648072"/>
                <a:gd name="connsiteY0" fmla="*/ 0 h 1931721"/>
                <a:gd name="connsiteX1" fmla="*/ 648072 w 648072"/>
                <a:gd name="connsiteY1" fmla="*/ 1931721 h 1931721"/>
                <a:gd name="connsiteX2" fmla="*/ 637699 w 648072"/>
                <a:gd name="connsiteY2" fmla="*/ 1927924 h 1931721"/>
                <a:gd name="connsiteX3" fmla="*/ 0 w 648072"/>
                <a:gd name="connsiteY3" fmla="*/ 965860 h 1931721"/>
                <a:gd name="connsiteX4" fmla="*/ 637699 w 648072"/>
                <a:gd name="connsiteY4" fmla="*/ 3796 h 193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1931721">
                  <a:moveTo>
                    <a:pt x="648072" y="0"/>
                  </a:moveTo>
                  <a:lnTo>
                    <a:pt x="648072" y="1931721"/>
                  </a:lnTo>
                  <a:lnTo>
                    <a:pt x="637699" y="1927924"/>
                  </a:lnTo>
                  <a:cubicBezTo>
                    <a:pt x="262950" y="1769419"/>
                    <a:pt x="0" y="1398347"/>
                    <a:pt x="0" y="965860"/>
                  </a:cubicBezTo>
                  <a:cubicBezTo>
                    <a:pt x="0" y="533373"/>
                    <a:pt x="262950" y="162302"/>
                    <a:pt x="637699" y="3796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5700" b="1">
                <a:solidFill>
                  <a:srgbClr val="FFFFFF"/>
                </a:solidFill>
                <a:latin typeface="Arial"/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177C393-F65C-4BD1-90DE-0570683C45FE}"/>
                </a:ext>
              </a:extLst>
            </p:cNvPr>
            <p:cNvGrpSpPr/>
            <p:nvPr/>
          </p:nvGrpSpPr>
          <p:grpSpPr>
            <a:xfrm rot="16200000">
              <a:off x="3702495" y="1610139"/>
              <a:ext cx="479115" cy="819615"/>
              <a:chOff x="839417" y="2859183"/>
              <a:chExt cx="1296144" cy="1931725"/>
            </a:xfrm>
          </p:grpSpPr>
          <p:sp>
            <p:nvSpPr>
              <p:cNvPr id="37" name="Freeform: Shape 34">
                <a:extLst>
                  <a:ext uri="{FF2B5EF4-FFF2-40B4-BE49-F238E27FC236}">
                    <a16:creationId xmlns:a16="http://schemas.microsoft.com/office/drawing/2014/main" id="{40DD3D12-14D0-4BE1-8D1C-9289AC5CDF74}"/>
                  </a:ext>
                </a:extLst>
              </p:cNvPr>
              <p:cNvSpPr/>
              <p:nvPr/>
            </p:nvSpPr>
            <p:spPr>
              <a:xfrm rot="10800000">
                <a:off x="839417" y="2859186"/>
                <a:ext cx="1296144" cy="1931722"/>
              </a:xfrm>
              <a:custGeom>
                <a:avLst/>
                <a:gdLst>
                  <a:gd name="connsiteX0" fmla="*/ 648072 w 1296144"/>
                  <a:gd name="connsiteY0" fmla="*/ 1931721 h 1931721"/>
                  <a:gd name="connsiteX1" fmla="*/ 637699 w 1296144"/>
                  <a:gd name="connsiteY1" fmla="*/ 1927924 h 1931721"/>
                  <a:gd name="connsiteX2" fmla="*/ 0 w 1296144"/>
                  <a:gd name="connsiteY2" fmla="*/ 965860 h 1931721"/>
                  <a:gd name="connsiteX3" fmla="*/ 637699 w 1296144"/>
                  <a:gd name="connsiteY3" fmla="*/ 3796 h 1931721"/>
                  <a:gd name="connsiteX4" fmla="*/ 648072 w 1296144"/>
                  <a:gd name="connsiteY4" fmla="*/ 0 h 1931721"/>
                  <a:gd name="connsiteX5" fmla="*/ 658445 w 1296144"/>
                  <a:gd name="connsiteY5" fmla="*/ 3797 h 1931721"/>
                  <a:gd name="connsiteX6" fmla="*/ 1296144 w 1296144"/>
                  <a:gd name="connsiteY6" fmla="*/ 965861 h 1931721"/>
                  <a:gd name="connsiteX7" fmla="*/ 658445 w 1296144"/>
                  <a:gd name="connsiteY7" fmla="*/ 1927925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96144" h="1931721">
                    <a:moveTo>
                      <a:pt x="648072" y="1931721"/>
                    </a:move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lnTo>
                      <a:pt x="648072" y="0"/>
                    </a:lnTo>
                    <a:lnTo>
                      <a:pt x="658445" y="3797"/>
                    </a:lnTo>
                    <a:cubicBezTo>
                      <a:pt x="1033194" y="162302"/>
                      <a:pt x="1296144" y="533374"/>
                      <a:pt x="1296144" y="965861"/>
                    </a:cubicBezTo>
                    <a:cubicBezTo>
                      <a:pt x="1296144" y="1398348"/>
                      <a:pt x="1033194" y="1769419"/>
                      <a:pt x="658445" y="1927925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  <p:sp>
            <p:nvSpPr>
              <p:cNvPr id="38" name="Freeform: Shape 35">
                <a:extLst>
                  <a:ext uri="{FF2B5EF4-FFF2-40B4-BE49-F238E27FC236}">
                    <a16:creationId xmlns:a16="http://schemas.microsoft.com/office/drawing/2014/main" id="{0A538FC5-98F6-4A2F-8F5C-B9DF0F7A63C9}"/>
                  </a:ext>
                </a:extLst>
              </p:cNvPr>
              <p:cNvSpPr/>
              <p:nvPr/>
            </p:nvSpPr>
            <p:spPr>
              <a:xfrm rot="10800000">
                <a:off x="1487487" y="2859183"/>
                <a:ext cx="648073" cy="1931722"/>
              </a:xfrm>
              <a:custGeom>
                <a:avLst/>
                <a:gdLst>
                  <a:gd name="connsiteX0" fmla="*/ 648072 w 648072"/>
                  <a:gd name="connsiteY0" fmla="*/ 0 h 1931721"/>
                  <a:gd name="connsiteX1" fmla="*/ 648072 w 648072"/>
                  <a:gd name="connsiteY1" fmla="*/ 1931721 h 1931721"/>
                  <a:gd name="connsiteX2" fmla="*/ 637699 w 648072"/>
                  <a:gd name="connsiteY2" fmla="*/ 1927924 h 1931721"/>
                  <a:gd name="connsiteX3" fmla="*/ 0 w 648072"/>
                  <a:gd name="connsiteY3" fmla="*/ 965860 h 1931721"/>
                  <a:gd name="connsiteX4" fmla="*/ 637699 w 648072"/>
                  <a:gd name="connsiteY4" fmla="*/ 3796 h 1931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8072" h="1931721">
                    <a:moveTo>
                      <a:pt x="648072" y="0"/>
                    </a:moveTo>
                    <a:lnTo>
                      <a:pt x="648072" y="1931721"/>
                    </a:lnTo>
                    <a:lnTo>
                      <a:pt x="637699" y="1927924"/>
                    </a:lnTo>
                    <a:cubicBezTo>
                      <a:pt x="262950" y="1769419"/>
                      <a:pt x="0" y="1398347"/>
                      <a:pt x="0" y="965860"/>
                    </a:cubicBezTo>
                    <a:cubicBezTo>
                      <a:pt x="0" y="533373"/>
                      <a:pt x="262950" y="162302"/>
                      <a:pt x="637699" y="379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5700" b="1">
                  <a:solidFill>
                    <a:srgbClr val="FFFFFF"/>
                  </a:solidFill>
                  <a:latin typeface="Arial"/>
                </a:endParaRPr>
              </a:p>
            </p:txBody>
          </p:sp>
        </p:grpSp>
      </p:grpSp>
      <p:sp>
        <p:nvSpPr>
          <p:cNvPr id="2" name="Title 1"/>
          <p:cNvSpPr txBox="1">
            <a:spLocks/>
          </p:cNvSpPr>
          <p:nvPr/>
        </p:nvSpPr>
        <p:spPr>
          <a:xfrm>
            <a:off x="2563067" y="940780"/>
            <a:ext cx="4320480" cy="432048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269081" indent="-269081" defTabSz="685800">
              <a:defRPr/>
            </a:pPr>
            <a:endParaRPr lang="en-GB" sz="1800" kern="0" dirty="0">
              <a:solidFill>
                <a:srgbClr val="BBB831"/>
              </a:solidFill>
              <a:latin typeface="Arial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77634" y="4239090"/>
            <a:ext cx="507831" cy="1728192"/>
            <a:chOff x="179512" y="4869160"/>
            <a:chExt cx="677107" cy="2304256"/>
          </a:xfrm>
        </p:grpSpPr>
        <p:sp>
          <p:nvSpPr>
            <p:cNvPr id="4" name="Left Brace 3"/>
            <p:cNvSpPr/>
            <p:nvPr/>
          </p:nvSpPr>
          <p:spPr bwMode="auto">
            <a:xfrm>
              <a:off x="717953" y="5596134"/>
              <a:ext cx="114201" cy="1138341"/>
            </a:xfrm>
            <a:prstGeom prst="leftBrac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2381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5700" b="1">
                <a:solidFill>
                  <a:srgbClr val="FFD624"/>
                </a:solidFill>
                <a:latin typeface="Verdan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79512" y="4869160"/>
              <a:ext cx="677107" cy="230425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05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Mandatory for farmers receiving area-based support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385647" y="2119286"/>
            <a:ext cx="450662" cy="1889230"/>
            <a:chOff x="323528" y="1798347"/>
            <a:chExt cx="600883" cy="2518973"/>
          </a:xfrm>
        </p:grpSpPr>
        <p:sp>
          <p:nvSpPr>
            <p:cNvPr id="6" name="Left Brace 5"/>
            <p:cNvSpPr/>
            <p:nvPr/>
          </p:nvSpPr>
          <p:spPr bwMode="auto">
            <a:xfrm>
              <a:off x="717953" y="1798347"/>
              <a:ext cx="206458" cy="2518973"/>
            </a:xfrm>
            <a:prstGeom prst="leftBrace">
              <a:avLst/>
            </a:prstGeom>
            <a:solidFill>
              <a:schemeClr val="bg1"/>
            </a:solidFill>
            <a:ln w="22225">
              <a:solidFill>
                <a:schemeClr val="tx1"/>
              </a:solidFill>
            </a:ln>
            <a:effectLst/>
            <a:ex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marL="2381"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5700" b="1">
                <a:solidFill>
                  <a:srgbClr val="FFD624"/>
                </a:solidFill>
                <a:latin typeface="Verdana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3528" y="2259703"/>
              <a:ext cx="461666" cy="1860994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 defTabSz="685800">
                <a:defRPr/>
              </a:pPr>
              <a:r>
                <a:rPr lang="en-GB" sz="1050" kern="0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Voluntary for farmers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2519772" y="4995174"/>
            <a:ext cx="4104456" cy="648072"/>
          </a:xfrm>
          <a:prstGeom prst="roundRect">
            <a:avLst/>
          </a:prstGeom>
          <a:solidFill>
            <a:srgbClr val="A39109">
              <a:alpha val="84000"/>
            </a:srgbClr>
          </a:solidFill>
          <a:ln>
            <a:solidFill>
              <a:schemeClr val="accent6">
                <a:shade val="50000"/>
                <a:alpha val="74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defTabSz="685800">
              <a:defRPr/>
            </a:pPr>
            <a:r>
              <a:rPr lang="en-GB" sz="1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Enhanced conditionality: </a:t>
            </a:r>
            <a:r>
              <a:rPr lang="en-GB" sz="105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practices related to preserving climate, water, soil, biodiversity, and landscapes; reference to </a:t>
            </a:r>
            <a:r>
              <a:rPr lang="en-GB" sz="1050" i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standars</a:t>
            </a:r>
            <a:r>
              <a:rPr lang="en-GB" sz="1050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Nitrates Directive, Water Framework Directive, SUD and Natura 2000; new “Farm Sustainability Tool for Nutrients”.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94892" y="3326105"/>
            <a:ext cx="1303298" cy="682411"/>
          </a:xfrm>
          <a:prstGeom prst="roundRect">
            <a:avLst/>
          </a:prstGeom>
          <a:solidFill>
            <a:schemeClr val="accent2"/>
          </a:solidFill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en-GB" sz="1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Eco-schemes funded by EAGF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60132" y="3326105"/>
            <a:ext cx="1566174" cy="926785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27000" rtlCol="0" anchor="ctr"/>
          <a:lstStyle/>
          <a:p>
            <a:pPr defTabSz="685800">
              <a:defRPr/>
            </a:pPr>
            <a:r>
              <a:rPr lang="fr-BE" sz="12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fr-BE" sz="1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r-BE" sz="12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fr-BE" sz="1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management  </a:t>
            </a:r>
            <a:r>
              <a:rPr lang="fr-BE" sz="12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commitments</a:t>
            </a:r>
            <a:r>
              <a:rPr lang="fr-BE" sz="1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BE" sz="1200" b="1" kern="0" dirty="0" err="1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funded</a:t>
            </a:r>
            <a:r>
              <a:rPr lang="fr-BE" sz="1200" b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by EAFRD (30%)</a:t>
            </a:r>
            <a:endParaRPr lang="en-GB" sz="825" i="1" kern="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247965" y="2550531"/>
            <a:ext cx="724913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GB" sz="1050" b="1" kern="0" dirty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ambition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973440" y="2478180"/>
            <a:ext cx="999184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25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Compensation</a:t>
            </a:r>
            <a:br>
              <a:rPr lang="en-GB" sz="825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825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area-specific disadvantages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57843" y="2328799"/>
            <a:ext cx="71468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Investments</a:t>
            </a:r>
            <a:endParaRPr lang="en-GB" sz="825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339223" y="1870062"/>
            <a:ext cx="71468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Innovation</a:t>
            </a:r>
            <a:endParaRPr lang="en-GB" sz="825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039698" y="2311574"/>
            <a:ext cx="714688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Knowledge transfer</a:t>
            </a:r>
            <a:endParaRPr lang="en-GB" sz="825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2676920" y="2658415"/>
            <a:ext cx="612778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 advisory services</a:t>
            </a:r>
            <a:endParaRPr lang="en-GB" sz="825" b="1" dirty="0">
              <a:solidFill>
                <a:srgbClr val="FFD624"/>
              </a:solidFill>
              <a:latin typeface="Verdana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749301" y="2164413"/>
            <a:ext cx="714688" cy="219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i="1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Cooperation</a:t>
            </a:r>
            <a:endParaRPr lang="en-GB" sz="825" b="1" dirty="0">
              <a:solidFill>
                <a:srgbClr val="FFD624"/>
              </a:solidFill>
              <a:latin typeface="Verdan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18886" y="1019685"/>
            <a:ext cx="6501554" cy="735521"/>
            <a:chOff x="101182" y="216578"/>
            <a:chExt cx="8668738" cy="980695"/>
          </a:xfrm>
        </p:grpSpPr>
        <p:sp>
          <p:nvSpPr>
            <p:cNvPr id="55" name="Title 1"/>
            <p:cNvSpPr txBox="1">
              <a:spLocks/>
            </p:cNvSpPr>
            <p:nvPr/>
          </p:nvSpPr>
          <p:spPr>
            <a:xfrm>
              <a:off x="1187624" y="260648"/>
              <a:ext cx="7582296" cy="936625"/>
            </a:xfrm>
            <a:prstGeom prst="rect">
              <a:avLst/>
            </a:prstGeom>
          </p:spPr>
          <p:txBody>
            <a:bodyPr/>
            <a:lstStyle>
              <a:lvl1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2pPr>
              <a:lvl3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3pPr>
              <a:lvl4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4pPr>
              <a:lvl5pPr marL="358775" indent="-3587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5pPr>
              <a:lvl6pPr marL="8159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6pPr>
              <a:lvl7pPr marL="12731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7pPr>
              <a:lvl8pPr marL="17303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8pPr>
              <a:lvl9pPr marL="2187575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000" b="1">
                  <a:solidFill>
                    <a:srgbClr val="0F5494"/>
                  </a:solidFill>
                  <a:latin typeface="Verdana" pitchFamily="34" charset="0"/>
                </a:defRPr>
              </a:lvl9pPr>
            </a:lstStyle>
            <a:p>
              <a:pPr marL="269081" indent="-269081" defTabSz="685800">
                <a:defRPr/>
              </a:pPr>
              <a:r>
                <a:rPr lang="en-GB" sz="2250" dirty="0">
                  <a:solidFill>
                    <a:srgbClr val="BBB831"/>
                  </a:solidFill>
                  <a:latin typeface="Arial"/>
                  <a:cs typeface="Arial" panose="020B0604020202020204" pitchFamily="34" charset="0"/>
                </a:rPr>
                <a:t>THE NEW GREEN ARCHITECTURE</a:t>
              </a:r>
              <a:endParaRPr lang="en-GB" sz="2250" kern="0" dirty="0">
                <a:solidFill>
                  <a:srgbClr val="BBB831"/>
                </a:solidFill>
                <a:latin typeface="Arial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182" y="216578"/>
              <a:ext cx="980174" cy="980174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1925707" y="2780928"/>
            <a:ext cx="5969753" cy="1944216"/>
            <a:chOff x="1043608" y="2564904"/>
            <a:chExt cx="7959670" cy="2592288"/>
          </a:xfrm>
        </p:grpSpPr>
        <p:grpSp>
          <p:nvGrpSpPr>
            <p:cNvPr id="25" name="Group 24"/>
            <p:cNvGrpSpPr/>
            <p:nvPr/>
          </p:nvGrpSpPr>
          <p:grpSpPr>
            <a:xfrm>
              <a:off x="8313763" y="2564904"/>
              <a:ext cx="689515" cy="2592288"/>
              <a:chOff x="8313763" y="2715183"/>
              <a:chExt cx="689515" cy="2341619"/>
            </a:xfrm>
          </p:grpSpPr>
          <p:sp>
            <p:nvSpPr>
              <p:cNvPr id="8" name="Left Brace 7"/>
              <p:cNvSpPr/>
              <p:nvPr/>
            </p:nvSpPr>
            <p:spPr bwMode="auto">
              <a:xfrm rot="10800000">
                <a:off x="8313763" y="3300587"/>
                <a:ext cx="274018" cy="1300899"/>
              </a:xfrm>
              <a:prstGeom prst="leftBrace">
                <a:avLst/>
              </a:prstGeom>
              <a:solidFill>
                <a:schemeClr val="bg1"/>
              </a:solidFill>
              <a:ln w="22225"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68580" tIns="34290" rIns="68580" bIns="3429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2381" defTabSz="6858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GB" sz="5700" b="1">
                  <a:solidFill>
                    <a:srgbClr val="FFD624"/>
                  </a:solidFill>
                  <a:latin typeface="Verdana" pitchFamily="34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0800000">
                <a:off x="8541612" y="2715183"/>
                <a:ext cx="461666" cy="2341619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en-GB" sz="1050" kern="0" dirty="0">
                    <a:solidFill>
                      <a:sysClr val="windowText" lastClr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Mandatory for Member States</a:t>
                </a:r>
              </a:p>
            </p:txBody>
          </p:sp>
        </p:grpSp>
        <p:cxnSp>
          <p:nvCxnSpPr>
            <p:cNvPr id="22" name="Straight Connector 21"/>
            <p:cNvCxnSpPr/>
            <p:nvPr/>
          </p:nvCxnSpPr>
          <p:spPr bwMode="auto">
            <a:xfrm>
              <a:off x="1043608" y="3212976"/>
              <a:ext cx="7272808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6" name="Straight Connector 55"/>
            <p:cNvCxnSpPr/>
            <p:nvPr/>
          </p:nvCxnSpPr>
          <p:spPr bwMode="auto">
            <a:xfrm>
              <a:off x="1043608" y="4653136"/>
              <a:ext cx="7272808" cy="0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4" name="TextBox 33"/>
          <p:cNvSpPr txBox="1"/>
          <p:nvPr/>
        </p:nvSpPr>
        <p:spPr>
          <a:xfrm>
            <a:off x="3658080" y="3075001"/>
            <a:ext cx="751902" cy="415498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685800">
              <a:defRPr/>
            </a:pPr>
            <a:r>
              <a:rPr lang="en-GB" sz="1050" b="1" dirty="0"/>
              <a:t>Greater</a:t>
            </a:r>
          </a:p>
          <a:p>
            <a:pPr algn="ctr" defTabSz="685800">
              <a:defRPr/>
            </a:pPr>
            <a:r>
              <a:rPr lang="en-GB" sz="1050" b="1" dirty="0"/>
              <a:t>flexibility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07905" y="4077072"/>
            <a:ext cx="1606070" cy="577081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fontAlgn="auto">
              <a:spcBef>
                <a:spcPts val="0"/>
              </a:spcBef>
              <a:spcAft>
                <a:spcPts val="0"/>
              </a:spcAft>
              <a:defRPr sz="1400" kern="0">
                <a:solidFill>
                  <a:srgbClr val="333333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685800">
              <a:defRPr/>
            </a:pPr>
            <a:r>
              <a:rPr lang="en-GB" sz="1050" b="1" dirty="0"/>
              <a:t>Targeting interventions towards EU objectives and needs on the ground</a:t>
            </a:r>
          </a:p>
        </p:txBody>
      </p:sp>
    </p:spTree>
    <p:extLst>
      <p:ext uri="{BB962C8B-B14F-4D97-AF65-F5344CB8AC3E}">
        <p14:creationId xmlns:p14="http://schemas.microsoft.com/office/powerpoint/2010/main" val="4293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/>
          </p:nvPr>
        </p:nvGraphicFramePr>
        <p:xfrm>
          <a:off x="859424" y="2078851"/>
          <a:ext cx="7344816" cy="3086767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653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32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SCHEMES FOR THE CLIMATE AND THE ENVIRONMENT –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ECO-SCHEMES (ART </a:t>
                      </a:r>
                      <a:r>
                        <a:rPr lang="en-GB" sz="14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28)</a:t>
                      </a:r>
                    </a:p>
                  </a:txBody>
                  <a:tcPr marL="35227" marR="352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ENVIRONMENT, CLIMATE AND OTHER MANAGEMENT </a:t>
                      </a:r>
                      <a:r>
                        <a:rPr lang="en-GB" sz="14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COMMITMENTS (ART </a:t>
                      </a:r>
                      <a:r>
                        <a:rPr lang="en-GB" sz="14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65)</a:t>
                      </a:r>
                    </a:p>
                  </a:txBody>
                  <a:tcPr marL="35227" marR="35227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Funded by Pillar I (</a:t>
                      </a:r>
                      <a:r>
                        <a:rPr lang="en-GB" sz="12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annual, </a:t>
                      </a: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not co-funded)</a:t>
                      </a:r>
                    </a:p>
                  </a:txBody>
                  <a:tcPr marL="35227" marR="3522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Funded by Pillar II (</a:t>
                      </a:r>
                      <a:r>
                        <a:rPr lang="en-GB" sz="12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multiannual, </a:t>
                      </a: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co-funded)</a:t>
                      </a:r>
                    </a:p>
                  </a:txBody>
                  <a:tcPr marL="35227" marR="3522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31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Payments to genuine farmers</a:t>
                      </a:r>
                    </a:p>
                  </a:txBody>
                  <a:tcPr marL="35227" marR="3522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Payments to farmers and other beneficiaries</a:t>
                      </a:r>
                    </a:p>
                  </a:txBody>
                  <a:tcPr marL="35227" marR="3522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2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Payment per hectares eligible to direct payment </a:t>
                      </a:r>
                    </a:p>
                  </a:txBody>
                  <a:tcPr marL="35227" marR="3522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Payment per hectares (not necessarily eligible to direct payments)/animal</a:t>
                      </a:r>
                    </a:p>
                  </a:txBody>
                  <a:tcPr marL="35227" marR="3522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68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Annual (or possibly multiannual</a:t>
                      </a:r>
                      <a:r>
                        <a:rPr lang="en-GB" sz="12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)</a:t>
                      </a:r>
                      <a:endParaRPr lang="en-GB" sz="1200" b="0" kern="0" dirty="0">
                        <a:solidFill>
                          <a:srgbClr val="628065"/>
                        </a:solidFill>
                        <a:latin typeface="EC Square Sans Cond Pro Medium" panose="020B06060000000200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35227" marR="3522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Multiannual (5 to 7 years or more) and contractual commitments </a:t>
                      </a:r>
                    </a:p>
                  </a:txBody>
                  <a:tcPr marL="35227" marR="3522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936">
                <a:tc>
                  <a:txBody>
                    <a:bodyPr/>
                    <a:lstStyle/>
                    <a:p>
                      <a:pPr marL="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Compensation </a:t>
                      </a: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for cost incurred/income </a:t>
                      </a:r>
                      <a:r>
                        <a:rPr lang="en-GB" sz="12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foregone, or Incentive </a:t>
                      </a: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payment: top-up of basic income support (amount to be fixed and justified by MS)</a:t>
                      </a:r>
                    </a:p>
                  </a:txBody>
                  <a:tcPr marL="35227" marR="35227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GB" sz="12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Compensation </a:t>
                      </a:r>
                      <a:r>
                        <a:rPr lang="en-GB" sz="1200" b="0" kern="0" dirty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for cost incurred/income foregone </a:t>
                      </a:r>
                    </a:p>
                  </a:txBody>
                  <a:tcPr marL="35227" marR="3522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807">
                <a:tc gridSpan="2">
                  <a:txBody>
                    <a:bodyPr/>
                    <a:lstStyle/>
                    <a:p>
                      <a:pPr marL="457200" lvl="1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200" b="0" u="sng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Baseline: </a:t>
                      </a:r>
                      <a:r>
                        <a:rPr lang="en-US" sz="12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conditionality + national legislation + area</a:t>
                      </a:r>
                      <a:r>
                        <a:rPr lang="en-US" sz="1200" b="0" kern="0" baseline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0" kern="0" dirty="0" smtClean="0">
                          <a:solidFill>
                            <a:srgbClr val="628065"/>
                          </a:solidFill>
                          <a:latin typeface="EC Square Sans Cond Pro Medium" panose="020B0606000000020004" pitchFamily="34" charset="0"/>
                          <a:ea typeface="+mj-ea"/>
                          <a:cs typeface="Arial" panose="020B0604020202020204" pitchFamily="34" charset="0"/>
                        </a:rPr>
                        <a:t>management</a:t>
                      </a:r>
                    </a:p>
                  </a:txBody>
                  <a:tcPr marL="35227" marR="35227" marT="0" marB="0"/>
                </a:tc>
                <a:tc hMerge="1"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GB" sz="1600" b="0" kern="0" dirty="0">
                        <a:solidFill>
                          <a:srgbClr val="628065"/>
                        </a:solidFill>
                        <a:latin typeface="EC Square Sans Cond Pro Medium" panose="020B06060000000200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L="46969" marR="46969" marT="0" marB="0"/>
                </a:tc>
                <a:extLst>
                  <a:ext uri="{0D108BD9-81ED-4DB2-BD59-A6C34878D82A}">
                    <a16:rowId xmlns:a16="http://schemas.microsoft.com/office/drawing/2014/main" val="287783380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85646" y="1265450"/>
            <a:ext cx="681859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50" kern="0" dirty="0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ECO-SCHEMES (Pillar I) &amp; ENVIRONMENTAL-CLIMATE COMMITMENTS (Pillar II) – </a:t>
            </a:r>
            <a:r>
              <a:rPr lang="en-US" sz="2250" kern="0" dirty="0" err="1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reca</a:t>
            </a:r>
            <a:r>
              <a:rPr lang="en-US" sz="2250" kern="0" dirty="0">
                <a:solidFill>
                  <a:srgbClr val="628065"/>
                </a:solidFill>
                <a:latin typeface="EC Square Sans Cond Pro Medium" panose="020B0606000000020004" pitchFamily="34" charset="0"/>
                <a:cs typeface="Arial" panose="020B0604020202020204" pitchFamily="34" charset="0"/>
              </a:rPr>
              <a:t>p</a:t>
            </a:r>
            <a:endParaRPr lang="en-GB" sz="2250" kern="0" dirty="0">
              <a:solidFill>
                <a:srgbClr val="628065"/>
              </a:solidFill>
              <a:latin typeface="EC Square Sans Cond Pro Medium" panose="020B060600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4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1223221" y="980728"/>
            <a:ext cx="7387723" cy="12515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434413" marR="28476">
              <a:lnSpc>
                <a:spcPts val="2535"/>
              </a:lnSpc>
              <a:spcBef>
                <a:spcPts val="127"/>
              </a:spcBef>
            </a:pPr>
            <a:r>
              <a:rPr lang="it-IT"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Cosa si intende per 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“</a:t>
            </a:r>
            <a:r>
              <a:rPr sz="2394" spc="3" dirty="0" err="1">
                <a:solidFill>
                  <a:srgbClr val="628064"/>
                </a:solidFill>
                <a:latin typeface="Times New Roman"/>
                <a:cs typeface="Times New Roman"/>
              </a:rPr>
              <a:t>ambi</a:t>
            </a:r>
            <a:r>
              <a:rPr lang="it-IT"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zione rafforzata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” </a:t>
            </a:r>
            <a:r>
              <a:rPr lang="it-IT"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per gli obiettivi ambientali e climatici </a:t>
            </a:r>
            <a:r>
              <a:rPr sz="2394" spc="-9" dirty="0" smtClean="0">
                <a:solidFill>
                  <a:srgbClr val="628064"/>
                </a:solidFill>
                <a:latin typeface="Times New Roman"/>
                <a:cs typeface="Times New Roman"/>
              </a:rPr>
              <a:t>(</a:t>
            </a:r>
            <a:r>
              <a:rPr sz="2394" spc="9" dirty="0" smtClean="0">
                <a:solidFill>
                  <a:srgbClr val="628064"/>
                </a:solidFill>
                <a:latin typeface="Times New Roman"/>
                <a:cs typeface="Times New Roman"/>
              </a:rPr>
              <a:t>A</a:t>
            </a:r>
            <a:r>
              <a:rPr sz="2394" spc="-3" dirty="0" smtClean="0">
                <a:solidFill>
                  <a:srgbClr val="628064"/>
                </a:solidFill>
                <a:latin typeface="Times New Roman"/>
                <a:cs typeface="Times New Roman"/>
              </a:rPr>
              <a:t>r</a:t>
            </a:r>
            <a:r>
              <a:rPr sz="2394" spc="13" dirty="0" smtClean="0">
                <a:solidFill>
                  <a:srgbClr val="628064"/>
                </a:solidFill>
                <a:latin typeface="Times New Roman"/>
                <a:cs typeface="Times New Roman"/>
              </a:rPr>
              <a:t>t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.</a:t>
            </a:r>
            <a:r>
              <a:rPr sz="2394" spc="-10" dirty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92</a:t>
            </a:r>
            <a:r>
              <a:rPr sz="2394" spc="12" dirty="0">
                <a:solidFill>
                  <a:srgbClr val="628064"/>
                </a:solidFill>
                <a:latin typeface="Times New Roman"/>
                <a:cs typeface="Times New Roman"/>
              </a:rPr>
              <a:t>)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?</a:t>
            </a:r>
            <a:endParaRPr sz="2394" dirty="0">
              <a:latin typeface="Times New Roman"/>
              <a:cs typeface="Times New Roman"/>
            </a:endParaRPr>
          </a:p>
          <a:p>
            <a:pPr marL="10860">
              <a:lnSpc>
                <a:spcPts val="1881"/>
              </a:lnSpc>
              <a:spcBef>
                <a:spcPts val="2172"/>
              </a:spcBef>
            </a:pPr>
            <a:r>
              <a:rPr sz="1796" spc="-6" dirty="0">
                <a:solidFill>
                  <a:srgbClr val="3B363F"/>
                </a:solidFill>
                <a:latin typeface="Times New Roman"/>
                <a:cs typeface="Times New Roman"/>
              </a:rPr>
              <a:t>A</a:t>
            </a:r>
            <a:r>
              <a:rPr sz="1796" spc="68" dirty="0">
                <a:solidFill>
                  <a:srgbClr val="3B363F"/>
                </a:solidFill>
                <a:latin typeface="Times New Roman"/>
                <a:cs typeface="Times New Roman"/>
              </a:rPr>
              <a:t>r</a:t>
            </a:r>
            <a:r>
              <a:rPr sz="1796" spc="-3" dirty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796" dirty="0">
                <a:solidFill>
                  <a:srgbClr val="3B363F"/>
                </a:solidFill>
                <a:latin typeface="Times New Roman"/>
                <a:cs typeface="Times New Roman"/>
              </a:rPr>
              <a:t>. </a:t>
            </a:r>
            <a:r>
              <a:rPr sz="1796" spc="133" dirty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796" dirty="0">
                <a:solidFill>
                  <a:srgbClr val="3B363F"/>
                </a:solidFill>
                <a:latin typeface="Times New Roman"/>
                <a:cs typeface="Times New Roman"/>
              </a:rPr>
              <a:t>92</a:t>
            </a:r>
            <a:r>
              <a:rPr sz="1796" spc="412" dirty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lang="it-IT" sz="1796" spc="15" dirty="0" smtClean="0">
                <a:solidFill>
                  <a:srgbClr val="3B363F"/>
                </a:solidFill>
                <a:latin typeface="Times New Roman"/>
                <a:cs typeface="Times New Roman"/>
              </a:rPr>
              <a:t>riguarda </a:t>
            </a:r>
            <a:r>
              <a:rPr sz="1796" spc="18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a</a:t>
            </a:r>
            <a:r>
              <a:rPr sz="1796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m</a:t>
            </a:r>
            <a:r>
              <a:rPr sz="1796" spc="-11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b</a:t>
            </a:r>
            <a:r>
              <a:rPr sz="1796" spc="1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lang="it-IT" sz="1796" spc="-3" dirty="0" smtClean="0">
                <a:solidFill>
                  <a:srgbClr val="3B363F"/>
                </a:solidFill>
                <a:latin typeface="Times New Roman"/>
                <a:cs typeface="Times New Roman"/>
              </a:rPr>
              <a:t>zione </a:t>
            </a:r>
            <a:r>
              <a:rPr lang="it-IT" sz="1796" spc="3" dirty="0">
                <a:solidFill>
                  <a:srgbClr val="3B363F"/>
                </a:solidFill>
                <a:latin typeface="Times New Roman"/>
                <a:cs typeface="Times New Roman"/>
              </a:rPr>
              <a:t>iniziale</a:t>
            </a:r>
            <a:r>
              <a:rPr sz="1796" spc="3" dirty="0">
                <a:solidFill>
                  <a:srgbClr val="3B363F"/>
                </a:solidFill>
                <a:latin typeface="Times New Roman"/>
                <a:cs typeface="Times New Roman"/>
              </a:rPr>
              <a:t>  – </a:t>
            </a:r>
            <a:r>
              <a:rPr lang="it-IT" sz="1796" spc="3" dirty="0">
                <a:solidFill>
                  <a:srgbClr val="3B363F"/>
                </a:solidFill>
                <a:latin typeface="Times New Roman"/>
                <a:cs typeface="Times New Roman"/>
              </a:rPr>
              <a:t>i risultati fi</a:t>
            </a:r>
            <a:r>
              <a:rPr sz="1796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na</a:t>
            </a:r>
            <a:r>
              <a:rPr lang="it-IT" sz="1796" spc="3" dirty="0" smtClean="0">
                <a:solidFill>
                  <a:srgbClr val="3B363F"/>
                </a:solidFill>
                <a:latin typeface="Times New Roman"/>
                <a:cs typeface="Times New Roman"/>
              </a:rPr>
              <a:t>li sono una questione a parte</a:t>
            </a:r>
            <a:endParaRPr sz="1796" spc="3" dirty="0">
              <a:solidFill>
                <a:srgbClr val="3B363F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03033" y="1884088"/>
            <a:ext cx="160150" cy="249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920"/>
              </a:lnSpc>
              <a:spcBef>
                <a:spcPts val="96"/>
              </a:spcBef>
            </a:pPr>
            <a:r>
              <a:rPr sz="1796" dirty="0">
                <a:solidFill>
                  <a:srgbClr val="9AB39C"/>
                </a:solidFill>
                <a:latin typeface="Times New Roman"/>
                <a:cs typeface="Times New Roman"/>
              </a:rPr>
              <a:t></a:t>
            </a:r>
            <a:endParaRPr sz="1796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03033" y="2586520"/>
            <a:ext cx="160150" cy="249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920"/>
              </a:lnSpc>
              <a:spcBef>
                <a:spcPts val="96"/>
              </a:spcBef>
            </a:pPr>
            <a:r>
              <a:rPr sz="1796" dirty="0">
                <a:solidFill>
                  <a:srgbClr val="9AB39C"/>
                </a:solidFill>
                <a:latin typeface="Times New Roman"/>
                <a:cs typeface="Times New Roman"/>
              </a:rPr>
              <a:t></a:t>
            </a:r>
            <a:endParaRPr sz="1796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184" y="2610020"/>
            <a:ext cx="6671562" cy="48818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881"/>
              </a:lnSpc>
              <a:spcBef>
                <a:spcPts val="120"/>
              </a:spcBef>
            </a:pPr>
            <a:r>
              <a:rPr lang="it-IT" sz="1796" spc="7" dirty="0" smtClean="0">
                <a:solidFill>
                  <a:srgbClr val="3B363F"/>
                </a:solidFill>
                <a:latin typeface="Times New Roman"/>
                <a:cs typeface="Times New Roman"/>
              </a:rPr>
              <a:t>Il giudizio sul </a:t>
            </a:r>
            <a:r>
              <a:rPr sz="1796" dirty="0" smtClean="0">
                <a:solidFill>
                  <a:srgbClr val="3B363F"/>
                </a:solidFill>
                <a:latin typeface="Times New Roman"/>
                <a:cs typeface="Times New Roman"/>
              </a:rPr>
              <a:t>l</a:t>
            </a:r>
            <a:r>
              <a:rPr lang="it-IT" sz="1796" dirty="0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sz="1796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v</a:t>
            </a:r>
            <a:r>
              <a:rPr sz="1796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796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l</a:t>
            </a:r>
            <a:r>
              <a:rPr lang="it-IT" sz="1796" dirty="0" smtClean="0">
                <a:solidFill>
                  <a:srgbClr val="3B363F"/>
                </a:solidFill>
                <a:latin typeface="Times New Roman"/>
                <a:cs typeface="Times New Roman"/>
              </a:rPr>
              <a:t>lo di </a:t>
            </a:r>
            <a:r>
              <a:rPr sz="1796" spc="-14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a</a:t>
            </a:r>
            <a:r>
              <a:rPr sz="1796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mb</a:t>
            </a:r>
            <a:r>
              <a:rPr sz="1796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lang="it-IT" sz="1796" spc="10" dirty="0" smtClean="0">
                <a:solidFill>
                  <a:srgbClr val="3B363F"/>
                </a:solidFill>
                <a:latin typeface="Times New Roman"/>
                <a:cs typeface="Times New Roman"/>
              </a:rPr>
              <a:t>zione</a:t>
            </a:r>
            <a:r>
              <a:rPr sz="1796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796" spc="87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lang="it-IT" sz="1796" spc="-3" dirty="0" smtClean="0">
                <a:solidFill>
                  <a:srgbClr val="3B363F"/>
                </a:solidFill>
                <a:latin typeface="Times New Roman"/>
                <a:cs typeface="Times New Roman"/>
              </a:rPr>
              <a:t>comporta la raccolta di un certo set di informazioni</a:t>
            </a:r>
            <a:r>
              <a:rPr sz="1796" dirty="0" smtClean="0">
                <a:solidFill>
                  <a:srgbClr val="3B363F"/>
                </a:solidFill>
                <a:latin typeface="Times New Roman"/>
                <a:cs typeface="Times New Roman"/>
              </a:rPr>
              <a:t>–</a:t>
            </a:r>
            <a:r>
              <a:rPr sz="1796" spc="-71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lang="it-IT" sz="1796" dirty="0">
                <a:solidFill>
                  <a:srgbClr val="3B363F"/>
                </a:solidFill>
                <a:latin typeface="Times New Roman"/>
                <a:cs typeface="Times New Roman"/>
              </a:rPr>
              <a:t>p</a:t>
            </a:r>
            <a:r>
              <a:rPr sz="1796" spc="3" dirty="0" smtClean="0">
                <a:solidFill>
                  <a:srgbClr val="3B363F"/>
                </a:solidFill>
                <a:latin typeface="Times New Roman"/>
                <a:cs typeface="Times New Roman"/>
              </a:rPr>
              <a:t>.</a:t>
            </a:r>
            <a:r>
              <a:rPr sz="1796" spc="11" dirty="0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796" dirty="0">
                <a:solidFill>
                  <a:srgbClr val="3B363F"/>
                </a:solidFill>
                <a:latin typeface="Times New Roman"/>
                <a:cs typeface="Times New Roman"/>
              </a:rPr>
              <a:t>.</a:t>
            </a:r>
            <a:r>
              <a:rPr sz="1796" spc="-95" dirty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796" spc="-3" dirty="0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796" spc="15" dirty="0" smtClean="0">
                <a:solidFill>
                  <a:srgbClr val="3B363F"/>
                </a:solidFill>
                <a:latin typeface="Times New Roman"/>
                <a:cs typeface="Times New Roman"/>
              </a:rPr>
              <a:t>l</a:t>
            </a:r>
            <a:r>
              <a:rPr sz="1796" spc="-3" dirty="0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796" spc="3" dirty="0" smtClean="0">
                <a:solidFill>
                  <a:srgbClr val="3B363F"/>
                </a:solidFill>
                <a:latin typeface="Times New Roman"/>
                <a:cs typeface="Times New Roman"/>
              </a:rPr>
              <a:t>m</a:t>
            </a:r>
            <a:r>
              <a:rPr sz="1796" spc="11" dirty="0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796" spc="-15" dirty="0" smtClean="0">
                <a:solidFill>
                  <a:srgbClr val="3B363F"/>
                </a:solidFill>
                <a:latin typeface="Times New Roman"/>
                <a:cs typeface="Times New Roman"/>
              </a:rPr>
              <a:t>n</a:t>
            </a:r>
            <a:r>
              <a:rPr sz="1796" spc="11" dirty="0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lang="it-IT" sz="1796" dirty="0" smtClean="0">
                <a:solidFill>
                  <a:srgbClr val="3B363F"/>
                </a:solidFill>
                <a:latin typeface="Times New Roman"/>
                <a:cs typeface="Times New Roman"/>
              </a:rPr>
              <a:t>i di</a:t>
            </a:r>
            <a:r>
              <a:rPr sz="1796" dirty="0" smtClean="0">
                <a:solidFill>
                  <a:srgbClr val="3B363F"/>
                </a:solidFill>
                <a:latin typeface="Times New Roman"/>
                <a:cs typeface="Times New Roman"/>
              </a:rPr>
              <a:t>:</a:t>
            </a:r>
            <a:endParaRPr sz="1796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88287" y="2586520"/>
            <a:ext cx="779298" cy="24977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920"/>
              </a:lnSpc>
              <a:spcBef>
                <a:spcPts val="96"/>
              </a:spcBef>
            </a:pPr>
            <a:endParaRPr sz="1796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45745" y="3303571"/>
            <a:ext cx="149075" cy="138488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766"/>
              </a:lnSpc>
              <a:spcBef>
                <a:spcPts val="88"/>
              </a:spcBef>
            </a:pPr>
            <a:r>
              <a:rPr sz="1625" dirty="0">
                <a:solidFill>
                  <a:srgbClr val="9AB39C"/>
                </a:solidFill>
                <a:latin typeface="Times New Roman"/>
                <a:cs typeface="Times New Roman"/>
              </a:rPr>
              <a:t></a:t>
            </a:r>
            <a:endParaRPr sz="1625">
              <a:latin typeface="Times New Roman"/>
              <a:cs typeface="Times New Roman"/>
            </a:endParaRPr>
          </a:p>
          <a:p>
            <a:pPr marL="10860">
              <a:lnSpc>
                <a:spcPct val="95825"/>
              </a:lnSpc>
              <a:spcBef>
                <a:spcPts val="309"/>
              </a:spcBef>
            </a:pPr>
            <a:r>
              <a:rPr sz="1625" dirty="0">
                <a:solidFill>
                  <a:srgbClr val="9AB39C"/>
                </a:solidFill>
                <a:latin typeface="Times New Roman"/>
                <a:cs typeface="Times New Roman"/>
              </a:rPr>
              <a:t></a:t>
            </a:r>
            <a:endParaRPr sz="1625">
              <a:latin typeface="Times New Roman"/>
              <a:cs typeface="Times New Roman"/>
            </a:endParaRPr>
          </a:p>
          <a:p>
            <a:pPr marL="10860">
              <a:lnSpc>
                <a:spcPct val="95825"/>
              </a:lnSpc>
              <a:spcBef>
                <a:spcPts val="398"/>
              </a:spcBef>
            </a:pPr>
            <a:r>
              <a:rPr sz="1625" dirty="0">
                <a:solidFill>
                  <a:srgbClr val="9AB39C"/>
                </a:solidFill>
                <a:latin typeface="Times New Roman"/>
                <a:cs typeface="Times New Roman"/>
              </a:rPr>
              <a:t></a:t>
            </a:r>
            <a:endParaRPr sz="1625">
              <a:latin typeface="Times New Roman"/>
              <a:cs typeface="Times New Roman"/>
            </a:endParaRPr>
          </a:p>
          <a:p>
            <a:pPr marL="10860">
              <a:lnSpc>
                <a:spcPct val="95825"/>
              </a:lnSpc>
              <a:spcBef>
                <a:spcPts val="410"/>
              </a:spcBef>
            </a:pPr>
            <a:r>
              <a:rPr sz="1625" dirty="0">
                <a:solidFill>
                  <a:srgbClr val="9AB39C"/>
                </a:solidFill>
                <a:latin typeface="Times New Roman"/>
                <a:cs typeface="Times New Roman"/>
              </a:rPr>
              <a:t></a:t>
            </a:r>
            <a:endParaRPr sz="1625">
              <a:latin typeface="Times New Roman"/>
              <a:cs typeface="Times New Roman"/>
            </a:endParaRPr>
          </a:p>
          <a:p>
            <a:pPr marL="10860">
              <a:lnSpc>
                <a:spcPct val="95825"/>
              </a:lnSpc>
              <a:spcBef>
                <a:spcPts val="398"/>
              </a:spcBef>
            </a:pPr>
            <a:r>
              <a:rPr sz="1625" dirty="0">
                <a:solidFill>
                  <a:srgbClr val="9AB39C"/>
                </a:solidFill>
                <a:latin typeface="Times New Roman"/>
                <a:cs typeface="Times New Roman"/>
              </a:rPr>
              <a:t></a:t>
            </a:r>
            <a:endParaRPr sz="1625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19672" y="3303571"/>
            <a:ext cx="6798663" cy="129294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marR="24729">
              <a:lnSpc>
                <a:spcPts val="1766"/>
              </a:lnSpc>
              <a:spcBef>
                <a:spcPts val="88"/>
              </a:spcBef>
            </a:pPr>
            <a:r>
              <a:rPr sz="1625" dirty="0">
                <a:solidFill>
                  <a:srgbClr val="3B363F"/>
                </a:solidFill>
                <a:latin typeface="Times New Roman"/>
                <a:cs typeface="Times New Roman"/>
              </a:rPr>
              <a:t>S</a:t>
            </a:r>
            <a:r>
              <a:rPr sz="1625" spc="-12" dirty="0">
                <a:solidFill>
                  <a:srgbClr val="3B363F"/>
                </a:solidFill>
                <a:latin typeface="Times New Roman"/>
                <a:cs typeface="Times New Roman"/>
              </a:rPr>
              <a:t>W</a:t>
            </a:r>
            <a:r>
              <a:rPr sz="1625" spc="12" dirty="0">
                <a:solidFill>
                  <a:srgbClr val="3B363F"/>
                </a:solidFill>
                <a:latin typeface="Times New Roman"/>
                <a:cs typeface="Times New Roman"/>
              </a:rPr>
              <a:t>O</a:t>
            </a:r>
            <a:r>
              <a:rPr sz="1625" dirty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625" spc="-102" dirty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625" dirty="0">
                <a:solidFill>
                  <a:srgbClr val="3B363F"/>
                </a:solidFill>
                <a:latin typeface="Times New Roman"/>
                <a:cs typeface="Times New Roman"/>
              </a:rPr>
              <a:t>anal</a:t>
            </a:r>
            <a:r>
              <a:rPr sz="1625" spc="21" dirty="0">
                <a:solidFill>
                  <a:srgbClr val="3B363F"/>
                </a:solidFill>
                <a:latin typeface="Times New Roman"/>
                <a:cs typeface="Times New Roman"/>
              </a:rPr>
              <a:t>y</a:t>
            </a:r>
            <a:r>
              <a:rPr sz="1625" spc="-3" dirty="0">
                <a:solidFill>
                  <a:srgbClr val="3B363F"/>
                </a:solidFill>
                <a:latin typeface="Times New Roman"/>
                <a:cs typeface="Times New Roman"/>
              </a:rPr>
              <a:t>s</a:t>
            </a:r>
            <a:r>
              <a:rPr sz="1625" dirty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sz="1625" spc="-3" dirty="0">
                <a:solidFill>
                  <a:srgbClr val="3B363F"/>
                </a:solidFill>
                <a:latin typeface="Times New Roman"/>
                <a:cs typeface="Times New Roman"/>
              </a:rPr>
              <a:t>s</a:t>
            </a:r>
            <a:r>
              <a:rPr sz="1625" dirty="0">
                <a:solidFill>
                  <a:srgbClr val="3B363F"/>
                </a:solidFill>
                <a:latin typeface="Times New Roman"/>
                <a:cs typeface="Times New Roman"/>
              </a:rPr>
              <a:t>,</a:t>
            </a:r>
            <a:r>
              <a:rPr sz="1625" spc="-107" dirty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lang="it-IT" sz="1625" spc="-107" dirty="0" smtClean="0">
                <a:solidFill>
                  <a:srgbClr val="3B363F"/>
                </a:solidFill>
                <a:latin typeface="Times New Roman"/>
                <a:cs typeface="Times New Roman"/>
              </a:rPr>
              <a:t>analisi dei fabbisogni</a:t>
            </a:r>
            <a:r>
              <a:rPr sz="1625" spc="-15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endParaRPr lang="it-IT" sz="1625" spc="-15" dirty="0" smtClean="0">
              <a:solidFill>
                <a:srgbClr val="3B363F"/>
              </a:solidFill>
              <a:latin typeface="Times New Roman"/>
              <a:cs typeface="Times New Roman"/>
            </a:endParaRPr>
          </a:p>
          <a:p>
            <a:pPr marL="10860" marR="24729">
              <a:lnSpc>
                <a:spcPts val="1766"/>
              </a:lnSpc>
              <a:spcBef>
                <a:spcPts val="88"/>
              </a:spcBef>
            </a:pPr>
            <a:r>
              <a:rPr lang="it-IT" sz="1625" spc="12" dirty="0" smtClean="0">
                <a:solidFill>
                  <a:srgbClr val="3B363F"/>
                </a:solidFill>
                <a:latin typeface="Times New Roman"/>
                <a:cs typeface="Times New Roman"/>
              </a:rPr>
              <a:t>S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625" spc="29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r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a</a:t>
            </a:r>
            <a:r>
              <a:rPr sz="1625" spc="12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eg</a:t>
            </a:r>
            <a:r>
              <a:rPr lang="it-IT"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ia</a:t>
            </a:r>
            <a:r>
              <a:rPr lang="it-IT"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 di intervento complessiva</a:t>
            </a:r>
            <a:endParaRPr sz="1625" dirty="0" smtClean="0">
              <a:latin typeface="Times New Roman"/>
              <a:cs typeface="Times New Roman"/>
            </a:endParaRPr>
          </a:p>
          <a:p>
            <a:pPr marL="10860">
              <a:lnSpc>
                <a:spcPts val="1868"/>
              </a:lnSpc>
              <a:spcBef>
                <a:spcPts val="398"/>
              </a:spcBef>
            </a:pPr>
            <a:r>
              <a:rPr lang="it-IT" sz="1625" spc="-3" dirty="0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l</a:t>
            </a:r>
            <a:r>
              <a:rPr sz="1625" spc="11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spc="-11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m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n</a:t>
            </a:r>
            <a:r>
              <a:rPr sz="1625" spc="11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lang="it-IT" sz="1625" spc="11" dirty="0" smtClean="0">
                <a:solidFill>
                  <a:srgbClr val="3B363F"/>
                </a:solidFill>
                <a:latin typeface="Times New Roman"/>
                <a:cs typeface="Times New Roman"/>
              </a:rPr>
              <a:t>i comuni a diversi</a:t>
            </a:r>
            <a:r>
              <a:rPr sz="1625" spc="-93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in</a:t>
            </a:r>
            <a:r>
              <a:rPr sz="1625" spc="12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spc="9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r</a:t>
            </a:r>
            <a:r>
              <a:rPr sz="1625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v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n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sz="1625" spc="-110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–</a:t>
            </a:r>
            <a:r>
              <a:rPr sz="1625" spc="-69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lang="it-IT" sz="1625" spc="-3" dirty="0">
                <a:solidFill>
                  <a:srgbClr val="3B363F"/>
                </a:solidFill>
                <a:latin typeface="Times New Roman"/>
                <a:cs typeface="Times New Roman"/>
              </a:rPr>
              <a:t>p</a:t>
            </a:r>
            <a:r>
              <a:rPr sz="1625" spc="3" dirty="0" smtClean="0">
                <a:solidFill>
                  <a:srgbClr val="3B363F"/>
                </a:solidFill>
                <a:latin typeface="Times New Roman"/>
                <a:cs typeface="Times New Roman"/>
              </a:rPr>
              <a:t>.</a:t>
            </a:r>
            <a:r>
              <a:rPr lang="it-IT" sz="1625" spc="-3" dirty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.</a:t>
            </a:r>
            <a:r>
              <a:rPr sz="1625" spc="42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625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d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spc="27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lang="it-IT"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tagli</a:t>
            </a:r>
            <a:r>
              <a:rPr sz="1625" spc="166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lang="it-IT" sz="1625" spc="166" dirty="0" smtClean="0">
                <a:solidFill>
                  <a:srgbClr val="3B363F"/>
                </a:solidFill>
                <a:latin typeface="Times New Roman"/>
                <a:cs typeface="Times New Roman"/>
              </a:rPr>
              <a:t>della</a:t>
            </a:r>
            <a:r>
              <a:rPr sz="1625" spc="-1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625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c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on</a:t>
            </a:r>
            <a:r>
              <a:rPr sz="1625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d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lang="it-IT" sz="1625" spc="12" dirty="0" err="1">
                <a:solidFill>
                  <a:srgbClr val="3B363F"/>
                </a:solidFill>
                <a:latin typeface="Times New Roman"/>
                <a:cs typeface="Times New Roman"/>
              </a:rPr>
              <a:t>z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ional</a:t>
            </a:r>
            <a:r>
              <a:rPr sz="1625" spc="12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lang="it-IT" sz="1625" dirty="0">
                <a:solidFill>
                  <a:srgbClr val="3B363F"/>
                </a:solidFill>
                <a:latin typeface="Times New Roman"/>
                <a:cs typeface="Times New Roman"/>
              </a:rPr>
              <a:t>à</a:t>
            </a:r>
            <a:r>
              <a:rPr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endParaRPr sz="1625" dirty="0" smtClean="0">
              <a:latin typeface="Times New Roman"/>
              <a:cs typeface="Times New Roman"/>
            </a:endParaRPr>
          </a:p>
          <a:p>
            <a:pPr marL="10860">
              <a:lnSpc>
                <a:spcPts val="1868"/>
              </a:lnSpc>
              <a:spcBef>
                <a:spcPts val="409"/>
              </a:spcBef>
            </a:pPr>
            <a:r>
              <a:rPr lang="it-IT" sz="1625" spc="3" dirty="0" smtClean="0">
                <a:solidFill>
                  <a:srgbClr val="3B363F"/>
                </a:solidFill>
                <a:latin typeface="Times New Roman"/>
                <a:cs typeface="Times New Roman"/>
              </a:rPr>
              <a:t>D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es</a:t>
            </a:r>
            <a:r>
              <a:rPr sz="1625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c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r</a:t>
            </a:r>
            <a:r>
              <a:rPr sz="1625" spc="11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lang="it-IT" sz="1625" spc="3" dirty="0" smtClean="0">
                <a:solidFill>
                  <a:srgbClr val="3B363F"/>
                </a:solidFill>
                <a:latin typeface="Times New Roman"/>
                <a:cs typeface="Times New Roman"/>
              </a:rPr>
              <a:t>zione degli </a:t>
            </a:r>
            <a:r>
              <a:rPr sz="1625" spc="12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n</a:t>
            </a:r>
            <a:r>
              <a:rPr sz="1625" spc="12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spc="80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r</a:t>
            </a:r>
            <a:r>
              <a:rPr sz="1625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v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n</a:t>
            </a:r>
            <a:r>
              <a:rPr sz="1625" spc="-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625" spc="12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</a:t>
            </a:r>
            <a:r>
              <a:rPr sz="1625" spc="-128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sz="1625" spc="8" dirty="0" smtClean="0">
                <a:solidFill>
                  <a:srgbClr val="3B363F"/>
                </a:solidFill>
                <a:latin typeface="Times New Roman"/>
                <a:cs typeface="Times New Roman"/>
              </a:rPr>
              <a:t>(</a:t>
            </a:r>
            <a:r>
              <a:rPr lang="it-IT" sz="1625" dirty="0">
                <a:solidFill>
                  <a:srgbClr val="3B363F"/>
                </a:solidFill>
                <a:latin typeface="Times New Roman"/>
                <a:cs typeface="Times New Roman"/>
              </a:rPr>
              <a:t>p</a:t>
            </a:r>
            <a:r>
              <a:rPr sz="1625" spc="3" dirty="0" smtClean="0">
                <a:solidFill>
                  <a:srgbClr val="3B363F"/>
                </a:solidFill>
                <a:latin typeface="Times New Roman"/>
                <a:cs typeface="Times New Roman"/>
              </a:rPr>
              <a:t>.</a:t>
            </a:r>
            <a:r>
              <a:rPr sz="1625" spc="-3" dirty="0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dirty="0">
                <a:solidFill>
                  <a:srgbClr val="3B363F"/>
                </a:solidFill>
                <a:latin typeface="Times New Roman"/>
                <a:cs typeface="Times New Roman"/>
              </a:rPr>
              <a:t>.</a:t>
            </a:r>
            <a:r>
              <a:rPr sz="1625" spc="-107" dirty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lang="it-IT" sz="1625" spc="19" dirty="0" smtClean="0">
                <a:solidFill>
                  <a:srgbClr val="3B363F"/>
                </a:solidFill>
                <a:latin typeface="Times New Roman"/>
                <a:cs typeface="Times New Roman"/>
              </a:rPr>
              <a:t>quelli relativi ai valori di </a:t>
            </a:r>
            <a:r>
              <a:rPr sz="1625" spc="28" dirty="0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a</a:t>
            </a:r>
            <a:r>
              <a:rPr sz="1625" spc="28" dirty="0" smtClean="0">
                <a:solidFill>
                  <a:srgbClr val="3B363F"/>
                </a:solidFill>
                <a:latin typeface="Times New Roman"/>
                <a:cs typeface="Times New Roman"/>
              </a:rPr>
              <a:t>r</a:t>
            </a:r>
            <a:r>
              <a:rPr sz="1625" spc="-3" dirty="0" smtClean="0">
                <a:solidFill>
                  <a:srgbClr val="3B363F"/>
                </a:solidFill>
                <a:latin typeface="Times New Roman"/>
                <a:cs typeface="Times New Roman"/>
              </a:rPr>
              <a:t>g</a:t>
            </a:r>
            <a:r>
              <a:rPr sz="1625" spc="12" dirty="0" smtClean="0">
                <a:solidFill>
                  <a:srgbClr val="3B363F"/>
                </a:solidFill>
                <a:latin typeface="Times New Roman"/>
                <a:cs typeface="Times New Roman"/>
              </a:rPr>
              <a:t>e</a:t>
            </a:r>
            <a:r>
              <a:rPr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endParaRPr sz="1625" dirty="0">
              <a:latin typeface="Times New Roman"/>
              <a:cs typeface="Times New Roman"/>
            </a:endParaRPr>
          </a:p>
          <a:p>
            <a:pPr marL="10860" marR="24729">
              <a:lnSpc>
                <a:spcPct val="95825"/>
              </a:lnSpc>
              <a:spcBef>
                <a:spcPts val="413"/>
              </a:spcBef>
            </a:pPr>
            <a:r>
              <a:rPr sz="1625" spc="-3" dirty="0" smtClean="0">
                <a:solidFill>
                  <a:srgbClr val="3B363F"/>
                </a:solidFill>
                <a:latin typeface="Times New Roman"/>
                <a:cs typeface="Times New Roman"/>
              </a:rPr>
              <a:t>se</a:t>
            </a:r>
            <a:r>
              <a:rPr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t</a:t>
            </a:r>
            <a:r>
              <a:rPr lang="it-IT"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 di indicatori target </a:t>
            </a:r>
            <a:r>
              <a:rPr sz="1625" spc="8" dirty="0" smtClean="0">
                <a:solidFill>
                  <a:srgbClr val="3B363F"/>
                </a:solidFill>
                <a:latin typeface="Times New Roman"/>
                <a:cs typeface="Times New Roman"/>
              </a:rPr>
              <a:t>(</a:t>
            </a:r>
            <a:r>
              <a:rPr lang="it-IT"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a livello di indicatori di risultato</a:t>
            </a:r>
            <a:r>
              <a:rPr sz="1625" spc="-7" dirty="0" smtClean="0">
                <a:solidFill>
                  <a:srgbClr val="3B363F"/>
                </a:solidFill>
                <a:latin typeface="Times New Roman"/>
                <a:cs typeface="Times New Roman"/>
              </a:rPr>
              <a:t>)</a:t>
            </a:r>
            <a:r>
              <a:rPr sz="1625" dirty="0" smtClean="0">
                <a:solidFill>
                  <a:srgbClr val="3B363F"/>
                </a:solidFill>
                <a:latin typeface="Times New Roman"/>
                <a:cs typeface="Times New Roman"/>
              </a:rPr>
              <a:t>;</a:t>
            </a:r>
            <a:r>
              <a:rPr sz="1625" spc="89" dirty="0" smtClean="0">
                <a:solidFill>
                  <a:srgbClr val="3B363F"/>
                </a:solidFill>
                <a:latin typeface="Times New Roman"/>
                <a:cs typeface="Times New Roman"/>
              </a:rPr>
              <a:t> </a:t>
            </a:r>
            <a:r>
              <a:rPr lang="it-IT" sz="1625" spc="89" dirty="0" smtClean="0">
                <a:solidFill>
                  <a:srgbClr val="3B363F"/>
                </a:solidFill>
                <a:latin typeface="Times New Roman"/>
                <a:cs typeface="Times New Roman"/>
              </a:rPr>
              <a:t>allocazione </a:t>
            </a:r>
            <a:r>
              <a:rPr sz="1625" spc="22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f</a:t>
            </a:r>
            <a:r>
              <a:rPr sz="1625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inan</a:t>
            </a:r>
            <a:r>
              <a:rPr lang="it-IT" sz="1625" spc="3" dirty="0" err="1" smtClean="0">
                <a:solidFill>
                  <a:srgbClr val="3B363F"/>
                </a:solidFill>
                <a:latin typeface="Times New Roman"/>
                <a:cs typeface="Times New Roman"/>
              </a:rPr>
              <a:t>ziaria</a:t>
            </a:r>
            <a:endParaRPr sz="1625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39119" y="5741940"/>
            <a:ext cx="292846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spc="8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496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399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1320015"/>
            <a:ext cx="9143131" cy="484784"/>
          </a:xfrm>
          <a:custGeom>
            <a:avLst/>
            <a:gdLst/>
            <a:ahLst/>
            <a:cxnLst/>
            <a:rect l="l" t="t" r="r" b="b"/>
            <a:pathLst>
              <a:path w="10692384" h="566928">
                <a:moveTo>
                  <a:pt x="10692384" y="0"/>
                </a:moveTo>
                <a:lnTo>
                  <a:pt x="0" y="0"/>
                </a:lnTo>
                <a:lnTo>
                  <a:pt x="0" y="566928"/>
                </a:lnTo>
                <a:lnTo>
                  <a:pt x="10692384" y="566928"/>
                </a:lnTo>
                <a:lnTo>
                  <a:pt x="10692384" y="0"/>
                </a:lnTo>
                <a:close/>
              </a:path>
            </a:pathLst>
          </a:custGeom>
          <a:solidFill>
            <a:srgbClr val="9AB39C"/>
          </a:solid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7" name="object 7"/>
          <p:cNvSpPr txBox="1"/>
          <p:nvPr/>
        </p:nvSpPr>
        <p:spPr>
          <a:xfrm>
            <a:off x="3622356" y="1402238"/>
            <a:ext cx="2219692" cy="36445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839"/>
              </a:lnSpc>
              <a:spcBef>
                <a:spcPts val="142"/>
              </a:spcBef>
            </a:pPr>
            <a:r>
              <a:rPr lang="it-IT" sz="2694" dirty="0" smtClean="0">
                <a:solidFill>
                  <a:srgbClr val="FFFFFF"/>
                </a:solidFill>
                <a:latin typeface="Times New Roman"/>
                <a:cs typeface="Times New Roman"/>
              </a:rPr>
              <a:t>GRAZIE</a:t>
            </a:r>
            <a:endParaRPr sz="2694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19672" y="2154597"/>
            <a:ext cx="2433893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lang="it-IT" sz="1496" spc="-7" dirty="0" smtClean="0">
                <a:solidFill>
                  <a:srgbClr val="628064"/>
                </a:solidFill>
                <a:latin typeface="Times New Roman"/>
                <a:cs typeface="Times New Roman"/>
              </a:rPr>
              <a:t>Per ulteriori</a:t>
            </a:r>
            <a:r>
              <a:rPr sz="1496" spc="-80" dirty="0" smtClean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1496" dirty="0" smtClean="0">
                <a:solidFill>
                  <a:srgbClr val="628064"/>
                </a:solidFill>
                <a:latin typeface="Times New Roman"/>
                <a:cs typeface="Times New Roman"/>
              </a:rPr>
              <a:t>in</a:t>
            </a:r>
            <a:r>
              <a:rPr sz="1496" spc="-7" dirty="0" smtClean="0">
                <a:solidFill>
                  <a:srgbClr val="628064"/>
                </a:solidFill>
                <a:latin typeface="Times New Roman"/>
                <a:cs typeface="Times New Roman"/>
              </a:rPr>
              <a:t>f</a:t>
            </a:r>
            <a:r>
              <a:rPr sz="1496" dirty="0" smtClean="0">
                <a:solidFill>
                  <a:srgbClr val="628064"/>
                </a:solidFill>
                <a:latin typeface="Times New Roman"/>
                <a:cs typeface="Times New Roman"/>
              </a:rPr>
              <a:t>o</a:t>
            </a:r>
            <a:r>
              <a:rPr sz="1496" spc="-3" dirty="0" smtClean="0">
                <a:solidFill>
                  <a:srgbClr val="628064"/>
                </a:solidFill>
                <a:latin typeface="Times New Roman"/>
                <a:cs typeface="Times New Roman"/>
              </a:rPr>
              <a:t>r</a:t>
            </a:r>
            <a:r>
              <a:rPr sz="1496" spc="3" dirty="0" smtClean="0">
                <a:solidFill>
                  <a:srgbClr val="628064"/>
                </a:solidFill>
                <a:latin typeface="Times New Roman"/>
                <a:cs typeface="Times New Roman"/>
              </a:rPr>
              <a:t>m</a:t>
            </a:r>
            <a:r>
              <a:rPr sz="1496" dirty="0" smtClean="0">
                <a:solidFill>
                  <a:srgbClr val="628064"/>
                </a:solidFill>
                <a:latin typeface="Times New Roman"/>
                <a:cs typeface="Times New Roman"/>
              </a:rPr>
              <a:t>a</a:t>
            </a:r>
            <a:r>
              <a:rPr sz="1496" spc="-3" dirty="0" smtClean="0">
                <a:solidFill>
                  <a:srgbClr val="628064"/>
                </a:solidFill>
                <a:latin typeface="Times New Roman"/>
                <a:cs typeface="Times New Roman"/>
              </a:rPr>
              <a:t>t</a:t>
            </a:r>
            <a:r>
              <a:rPr sz="1496" dirty="0" smtClean="0">
                <a:solidFill>
                  <a:srgbClr val="628064"/>
                </a:solidFill>
                <a:latin typeface="Times New Roman"/>
                <a:cs typeface="Times New Roman"/>
              </a:rPr>
              <a:t>ion</a:t>
            </a:r>
            <a:r>
              <a:rPr lang="it-IT" sz="1496" spc="-17" dirty="0" smtClean="0">
                <a:solidFill>
                  <a:srgbClr val="628064"/>
                </a:solidFill>
                <a:latin typeface="Times New Roman"/>
                <a:cs typeface="Times New Roman"/>
              </a:rPr>
              <a:t>i</a:t>
            </a:r>
            <a:r>
              <a:rPr sz="1496" dirty="0" smtClean="0">
                <a:solidFill>
                  <a:srgbClr val="628064"/>
                </a:solidFill>
                <a:latin typeface="Times New Roman"/>
                <a:cs typeface="Times New Roman"/>
              </a:rPr>
              <a:t>:</a:t>
            </a:r>
            <a:endParaRPr sz="1496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83313" y="2676038"/>
            <a:ext cx="97956" cy="17419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313"/>
              </a:lnSpc>
              <a:spcBef>
                <a:spcPts val="65"/>
              </a:spcBef>
            </a:pPr>
            <a:r>
              <a:rPr sz="1197" dirty="0">
                <a:solidFill>
                  <a:srgbClr val="0E4193"/>
                </a:solidFill>
                <a:latin typeface="Times New Roman"/>
                <a:cs typeface="Times New Roman"/>
              </a:rPr>
              <a:t>•</a:t>
            </a:r>
            <a:endParaRPr sz="1197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41281" y="2676039"/>
            <a:ext cx="5502160" cy="113332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marR="15364">
              <a:lnSpc>
                <a:spcPts val="1313"/>
              </a:lnSpc>
              <a:spcBef>
                <a:spcPts val="65"/>
              </a:spcBef>
            </a:pPr>
            <a:r>
              <a:rPr lang="it-IT" sz="1197" u="heavy" spc="3" dirty="0">
                <a:solidFill>
                  <a:srgbClr val="0E4193"/>
                </a:solidFill>
                <a:latin typeface="Times New Roman"/>
                <a:cs typeface="Times New Roman"/>
                <a:hlinkClick r:id="rId2"/>
              </a:rPr>
              <a:t>https://</a:t>
            </a:r>
            <a:r>
              <a:rPr lang="it-IT"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2"/>
              </a:rPr>
              <a:t>www.politicheagricole.it</a:t>
            </a:r>
            <a:endParaRPr lang="it-IT" sz="1197" u="heavy" spc="3" dirty="0" smtClean="0">
              <a:solidFill>
                <a:srgbClr val="0E4193"/>
              </a:solidFill>
              <a:latin typeface="Times New Roman"/>
              <a:cs typeface="Times New Roman"/>
            </a:endParaRPr>
          </a:p>
          <a:p>
            <a:pPr marL="10860" marR="15364">
              <a:lnSpc>
                <a:spcPts val="1313"/>
              </a:lnSpc>
              <a:spcBef>
                <a:spcPts val="65"/>
              </a:spcBef>
            </a:pPr>
            <a:endParaRPr lang="it-IT" sz="1197" u="heavy" spc="3" dirty="0" smtClean="0">
              <a:solidFill>
                <a:srgbClr val="0E4193"/>
              </a:solidFill>
              <a:latin typeface="Times New Roman"/>
              <a:cs typeface="Times New Roman"/>
            </a:endParaRPr>
          </a:p>
          <a:p>
            <a:pPr marL="10860" marR="15364">
              <a:lnSpc>
                <a:spcPts val="1313"/>
              </a:lnSpc>
              <a:spcBef>
                <a:spcPts val="65"/>
              </a:spcBef>
            </a:pPr>
            <a:r>
              <a:rPr lang="it-IT" sz="1197" u="heavy" spc="3" dirty="0">
                <a:solidFill>
                  <a:srgbClr val="0E4193"/>
                </a:solidFill>
                <a:latin typeface="Times New Roman"/>
                <a:cs typeface="Times New Roman"/>
                <a:hlinkClick r:id="rId3"/>
              </a:rPr>
              <a:t>https://</a:t>
            </a:r>
            <a:r>
              <a:rPr lang="it-IT"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3"/>
              </a:rPr>
              <a:t>www.reterurale.it</a:t>
            </a:r>
            <a:endParaRPr lang="it-IT" sz="1197" u="heavy" spc="3" dirty="0" smtClean="0">
              <a:solidFill>
                <a:srgbClr val="0E4193"/>
              </a:solidFill>
              <a:latin typeface="Times New Roman"/>
              <a:cs typeface="Times New Roman"/>
            </a:endParaRPr>
          </a:p>
          <a:p>
            <a:pPr marL="10860" marR="15364">
              <a:lnSpc>
                <a:spcPts val="1313"/>
              </a:lnSpc>
              <a:spcBef>
                <a:spcPts val="65"/>
              </a:spcBef>
            </a:pPr>
            <a:endParaRPr lang="it-IT" sz="1197" u="heavy" spc="3" dirty="0">
              <a:solidFill>
                <a:srgbClr val="0E4193"/>
              </a:solidFill>
              <a:latin typeface="Times New Roman"/>
              <a:cs typeface="Times New Roman"/>
            </a:endParaRPr>
          </a:p>
          <a:p>
            <a:pPr marL="10860" marR="15364">
              <a:lnSpc>
                <a:spcPts val="1313"/>
              </a:lnSpc>
              <a:spcBef>
                <a:spcPts val="65"/>
              </a:spcBef>
            </a:pPr>
            <a:r>
              <a:rPr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http</a:t>
            </a:r>
            <a:r>
              <a:rPr sz="1197" u="heavy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s</a:t>
            </a:r>
            <a:r>
              <a:rPr sz="1197" u="heavy" spc="3" dirty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:/</a:t>
            </a:r>
            <a:r>
              <a:rPr sz="1197" u="heavy" spc="16" dirty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1197" u="heavy" spc="-8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197" u="heavy" spc="12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.</a:t>
            </a:r>
            <a:r>
              <a:rPr sz="1197" u="heavy" spc="-8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e</a:t>
            </a:r>
            <a:r>
              <a:rPr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sz="1197" u="heavy" spc="-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r</a:t>
            </a:r>
            <a:r>
              <a:rPr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1197" u="heavy" spc="-8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p</a:t>
            </a:r>
            <a:r>
              <a:rPr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a.e</a:t>
            </a:r>
            <a:r>
              <a:rPr sz="1197" u="heavy" spc="-8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u</a:t>
            </a:r>
            <a:r>
              <a:rPr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/</a:t>
            </a:r>
            <a:r>
              <a:rPr sz="1197" u="heavy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c</a:t>
            </a:r>
            <a:r>
              <a:rPr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1197" u="heavy" spc="-16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197" u="heavy" spc="-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m</a:t>
            </a:r>
            <a:r>
              <a:rPr sz="1197" u="heavy" spc="8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197" u="heavy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ss</a:t>
            </a:r>
            <a:r>
              <a:rPr sz="1197" u="heavy" spc="-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i</a:t>
            </a:r>
            <a:r>
              <a:rPr sz="1197" u="heavy" spc="-8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o</a:t>
            </a:r>
            <a:r>
              <a:rPr sz="1197" u="heavy" spc="3" dirty="0" smtClean="0">
                <a:solidFill>
                  <a:srgbClr val="0E4193"/>
                </a:solidFill>
                <a:latin typeface="Times New Roman"/>
                <a:cs typeface="Times New Roman"/>
                <a:hlinkClick r:id="rId4"/>
              </a:rPr>
              <a:t>n</a:t>
            </a:r>
            <a:endParaRPr lang="it-IT" sz="1197" u="heavy" spc="3" dirty="0" smtClean="0">
              <a:solidFill>
                <a:srgbClr val="0E4193"/>
              </a:solidFill>
              <a:latin typeface="Times New Roman"/>
              <a:cs typeface="Times New Roman"/>
            </a:endParaRPr>
          </a:p>
          <a:p>
            <a:pPr marL="10860" marR="15364">
              <a:lnSpc>
                <a:spcPts val="1313"/>
              </a:lnSpc>
              <a:spcBef>
                <a:spcPts val="65"/>
              </a:spcBef>
            </a:pPr>
            <a:endParaRPr lang="it-IT" sz="1197" dirty="0" smtClean="0">
              <a:solidFill>
                <a:srgbClr val="0E4193"/>
              </a:solidFill>
              <a:latin typeface="Times New Roman"/>
              <a:cs typeface="Times New Roman"/>
            </a:endParaRPr>
          </a:p>
          <a:p>
            <a:pPr marL="10860" marR="2476135">
              <a:lnSpc>
                <a:spcPts val="1376"/>
              </a:lnSpc>
            </a:pPr>
            <a:r>
              <a:rPr lang="it-IT" sz="1197" dirty="0" smtClean="0">
                <a:solidFill>
                  <a:srgbClr val="0E4193"/>
                </a:solidFill>
                <a:latin typeface="Times New Roman"/>
                <a:cs typeface="Times New Roman"/>
                <a:hlinkClick r:id="rId5"/>
              </a:rPr>
              <a:t>DISR3@politicheagricole.it</a:t>
            </a:r>
            <a:endParaRPr lang="it-IT" sz="1197" dirty="0" smtClean="0">
              <a:solidFill>
                <a:srgbClr val="0E4193"/>
              </a:solidFill>
              <a:latin typeface="Times New Roman"/>
              <a:cs typeface="Times New Roman"/>
            </a:endParaRPr>
          </a:p>
          <a:p>
            <a:pPr marL="10860" marR="2476135">
              <a:lnSpc>
                <a:spcPts val="1376"/>
              </a:lnSpc>
            </a:pPr>
            <a:endParaRPr sz="1197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83313" y="3155568"/>
            <a:ext cx="97956" cy="471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313"/>
              </a:lnSpc>
              <a:spcBef>
                <a:spcPts val="65"/>
              </a:spcBef>
            </a:pPr>
            <a:r>
              <a:rPr sz="1197" dirty="0">
                <a:solidFill>
                  <a:srgbClr val="0E4193"/>
                </a:solidFill>
                <a:latin typeface="Times New Roman"/>
                <a:cs typeface="Times New Roman"/>
              </a:rPr>
              <a:t>•</a:t>
            </a:r>
            <a:endParaRPr sz="1197">
              <a:latin typeface="Times New Roman"/>
              <a:cs typeface="Times New Roman"/>
            </a:endParaRPr>
          </a:p>
          <a:p>
            <a:pPr marL="10860">
              <a:lnSpc>
                <a:spcPct val="95825"/>
              </a:lnSpc>
              <a:spcBef>
                <a:spcPts val="897"/>
              </a:spcBef>
            </a:pPr>
            <a:r>
              <a:rPr sz="1197" dirty="0">
                <a:solidFill>
                  <a:srgbClr val="0E4193"/>
                </a:solidFill>
                <a:latin typeface="Times New Roman"/>
                <a:cs typeface="Times New Roman"/>
              </a:rPr>
              <a:t>•</a:t>
            </a:r>
            <a:endParaRPr sz="1197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339119" y="5741940"/>
            <a:ext cx="292846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spc="8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496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496">
              <a:latin typeface="Times New Roman"/>
              <a:cs typeface="Times New Roman"/>
            </a:endParaRPr>
          </a:p>
        </p:txBody>
      </p:sp>
      <p:sp>
        <p:nvSpPr>
          <p:cNvPr id="11" name="Segnaposto contenuto 2"/>
          <p:cNvSpPr txBox="1">
            <a:spLocks/>
          </p:cNvSpPr>
          <p:nvPr/>
        </p:nvSpPr>
        <p:spPr>
          <a:xfrm>
            <a:off x="457200" y="4797152"/>
            <a:ext cx="8229600" cy="13290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sz="1400" b="1" dirty="0" smtClean="0"/>
              <a:t>Rete Rurale Nazionale</a:t>
            </a:r>
            <a:endParaRPr lang="it-IT" sz="1400" dirty="0" smtClean="0"/>
          </a:p>
          <a:p>
            <a:pPr marL="0" indent="0">
              <a:buFont typeface="Arial" pitchFamily="34" charset="0"/>
              <a:buNone/>
            </a:pPr>
            <a:r>
              <a:rPr lang="it-IT" sz="1400" dirty="0" smtClean="0"/>
              <a:t>Autorità di gestione: Ministero delle politiche agricole alimentari e forestali</a:t>
            </a:r>
          </a:p>
          <a:p>
            <a:pPr marL="0" indent="0">
              <a:buFont typeface="Arial" pitchFamily="34" charset="0"/>
              <a:buNone/>
            </a:pPr>
            <a:r>
              <a:rPr lang="it-IT" sz="1400" dirty="0" smtClean="0"/>
              <a:t>Via XX Settembre, 20 – Roma</a:t>
            </a:r>
          </a:p>
          <a:p>
            <a:pPr marL="0" indent="0">
              <a:buFont typeface="Arial" pitchFamily="34" charset="0"/>
              <a:buNone/>
            </a:pPr>
            <a:r>
              <a:rPr lang="it-IT" sz="1400" dirty="0" smtClean="0"/>
              <a:t>www.reterurale.it  - @</a:t>
            </a:r>
            <a:r>
              <a:rPr lang="it-IT" sz="1400" dirty="0" err="1" smtClean="0"/>
              <a:t>reterurale</a:t>
            </a:r>
            <a:r>
              <a:rPr lang="it-IT" sz="1400" dirty="0" smtClean="0"/>
              <a:t>  </a:t>
            </a:r>
          </a:p>
          <a:p>
            <a:pPr marL="0" indent="0">
              <a:buFont typeface="Arial" pitchFamily="34" charset="0"/>
              <a:buNone/>
            </a:pPr>
            <a:r>
              <a:rPr lang="it-IT" sz="1400" u="sng" dirty="0" smtClean="0">
                <a:hlinkClick r:id="rId6"/>
              </a:rPr>
              <a:t>www.facebook.com/reterurale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6868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6424" y="1268760"/>
            <a:ext cx="7992888" cy="2808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algn="ctr">
              <a:lnSpc>
                <a:spcPts val="2373"/>
              </a:lnSpc>
              <a:spcBef>
                <a:spcPts val="118"/>
              </a:spcBef>
            </a:pPr>
            <a:r>
              <a:rPr lang="it-IT" sz="2600" u="sng" spc="8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Architettura verde</a:t>
            </a:r>
          </a:p>
          <a:p>
            <a:pPr marL="10860" algn="ctr">
              <a:lnSpc>
                <a:spcPts val="2373"/>
              </a:lnSpc>
              <a:spcBef>
                <a:spcPts val="118"/>
              </a:spcBef>
            </a:pPr>
            <a:endParaRPr lang="it-IT" spc="8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457200" indent="-457200" algn="just">
              <a:buAutoNum type="arabicPeriod"/>
            </a:pP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È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costituita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dalla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sovrapposizione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dispositivi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politici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che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procurano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benefici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in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quantità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crescenti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Nella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corrente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programmazione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(2014-2020)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succedono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nel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senso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benefici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crescenti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condizionalità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greening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ed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impegni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agro-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climatico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-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just">
              <a:buFontTx/>
              <a:buAutoNum type="arabicPeriod"/>
            </a:pP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Nella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future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programmazione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2021-2027)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si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succedono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nel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senso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dei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benefici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crescenti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nuova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condizionalità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avanzata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ecoschemi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/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Impegni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gestione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del 2°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pilastro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just">
              <a:buFontTx/>
              <a:buAutoNum type="arabicPeriod"/>
            </a:pP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Per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dispositivo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politico-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intende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un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insieme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impegni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finalizzati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a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limitare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esternalità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negative o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produrre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esternalità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ambienatali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positive,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realizzati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da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una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platea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operatori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economici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a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fronte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del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percepimento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un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incentivo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534678" y="5741940"/>
            <a:ext cx="171077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6834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6424" y="1268760"/>
            <a:ext cx="7992888" cy="2808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algn="ctr">
              <a:lnSpc>
                <a:spcPts val="2373"/>
              </a:lnSpc>
              <a:spcBef>
                <a:spcPts val="118"/>
              </a:spcBef>
            </a:pPr>
            <a:r>
              <a:rPr lang="it-IT" sz="2600" u="sng" spc="8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Perché vengono pagati gli incentivi ambientali</a:t>
            </a:r>
          </a:p>
          <a:p>
            <a:pPr marL="10860" algn="ctr">
              <a:lnSpc>
                <a:spcPts val="2373"/>
              </a:lnSpc>
              <a:spcBef>
                <a:spcPts val="118"/>
              </a:spcBef>
            </a:pPr>
            <a:endParaRPr lang="it-IT" spc="8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marL="457200" indent="-457200" algn="just">
              <a:buAutoNum type="arabicPeriod"/>
            </a:pP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Fondamentalmente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incentivi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sono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pagati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dalla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“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mano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pubblica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” per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correggere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cosiddetto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“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fallimento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mercato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”: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fatto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che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valore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limitazione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esternalità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negative/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produzione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esternalità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positive (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servizi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ecosistemici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 non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venga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pagato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dal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mercato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  <a:p>
            <a:pPr marL="457200" indent="-457200" algn="just">
              <a:buAutoNum type="arabicPeriod"/>
            </a:pP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La “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mano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pubblica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”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dovrebbe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agire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sin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quando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mercato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non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riconosca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valore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mercato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esternalità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all’interno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prezzi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prodotti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questo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non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sempre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avviene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!)</a:t>
            </a:r>
          </a:p>
          <a:p>
            <a:pPr marL="457200" indent="-457200" algn="just">
              <a:buAutoNum type="arabicPeriod"/>
            </a:pP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Anche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nella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Politica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Agricola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Comune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(PAC)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ricorso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agli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impegni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(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sia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sotto forma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obblighi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che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impegni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volontari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)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si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afferma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sempre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più</a:t>
            </a:r>
            <a:r>
              <a:rPr lang="en-US" sz="2200" spc="2" dirty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 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(20%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attuale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40%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nel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futuro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?)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534678" y="5741940"/>
            <a:ext cx="171077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4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576424" y="1268760"/>
            <a:ext cx="7992888" cy="28083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algn="ctr">
              <a:lnSpc>
                <a:spcPts val="2373"/>
              </a:lnSpc>
              <a:spcBef>
                <a:spcPts val="118"/>
              </a:spcBef>
            </a:pPr>
            <a:r>
              <a:rPr lang="it-IT" sz="2600" u="sng" spc="8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Perché vengono pagati gli incentivi ambientali</a:t>
            </a:r>
          </a:p>
          <a:p>
            <a:pPr marL="10860" algn="ctr">
              <a:lnSpc>
                <a:spcPts val="2373"/>
              </a:lnSpc>
              <a:spcBef>
                <a:spcPts val="118"/>
              </a:spcBef>
            </a:pPr>
            <a:endParaRPr lang="it-IT" spc="8" dirty="0">
              <a:solidFill>
                <a:schemeClr val="accent3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4. 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Nella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PAC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ricorso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a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questi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strumenti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ambientali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è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dovuto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a:</a:t>
            </a:r>
          </a:p>
          <a:p>
            <a:pPr marL="342900" indent="-342900" algn="just">
              <a:buFontTx/>
              <a:buChar char="-"/>
            </a:pP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capacità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strumento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“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correggere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il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mercato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”;</a:t>
            </a:r>
          </a:p>
          <a:p>
            <a:pPr marL="342900" indent="-342900" algn="just">
              <a:buFontTx/>
              <a:buChar char="-"/>
            </a:pP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capacità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stesso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“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giustificare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”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agli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occhi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del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contribuente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dell’Organizzazione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Mondiale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del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Commercio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e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degli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altri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decisori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politici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internazionali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, la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permanenza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di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risorse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nella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rubrica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en-US" sz="2200" spc="2" dirty="0" err="1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agricola</a:t>
            </a:r>
            <a:r>
              <a:rPr lang="en-US" sz="2200" spc="2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4534678" y="5741940"/>
            <a:ext cx="171077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0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"/>
          <a:stretch/>
        </p:blipFill>
        <p:spPr>
          <a:xfrm>
            <a:off x="0" y="836712"/>
            <a:ext cx="9216516" cy="5164038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1322773"/>
            <a:ext cx="9216516" cy="360134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/>
            <a:r>
              <a:rPr lang="fr-BE" sz="2250" b="0" kern="0" dirty="0">
                <a:solidFill>
                  <a:srgbClr val="628065"/>
                </a:solidFill>
                <a:latin typeface="EC Square Sans Cond Pro Medium" panose="020B0606000000020004" pitchFamily="34" charset="0"/>
              </a:rPr>
              <a:t>ENVIRONMENTAL AND CLIMATE CHALLENGES</a:t>
            </a:r>
          </a:p>
          <a:p>
            <a:pPr algn="ctr"/>
            <a:endParaRPr lang="en-GB" sz="2250" b="0" kern="0" dirty="0">
              <a:solidFill>
                <a:srgbClr val="00A997"/>
              </a:solidFill>
              <a:latin typeface="EC Square Sans Cond Pro" panose="020B05060400000200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87721" y="3245314"/>
            <a:ext cx="1193030" cy="119303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2806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7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3430611" y="4354883"/>
            <a:ext cx="1026114" cy="1026114"/>
          </a:xfrm>
          <a:prstGeom prst="ellipse">
            <a:avLst/>
          </a:prstGeom>
          <a:solidFill>
            <a:schemeClr val="bg1"/>
          </a:solidFill>
          <a:ln w="19050">
            <a:solidFill>
              <a:srgbClr val="62806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7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6239996" y="4667817"/>
            <a:ext cx="796480" cy="7964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62806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7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8"/>
          <p:cNvSpPr/>
          <p:nvPr/>
        </p:nvSpPr>
        <p:spPr>
          <a:xfrm>
            <a:off x="2367924" y="2878572"/>
            <a:ext cx="1080318" cy="1080318"/>
          </a:xfrm>
          <a:prstGeom prst="ellipse">
            <a:avLst/>
          </a:prstGeom>
          <a:solidFill>
            <a:schemeClr val="bg1"/>
          </a:solidFill>
          <a:ln w="19050">
            <a:solidFill>
              <a:srgbClr val="62806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7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3779" y="3205320"/>
            <a:ext cx="668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BB39D"/>
                </a:solidFill>
                <a:latin typeface="EC Square Sans Pro Medium" panose="020B0500000000020004" pitchFamily="34" charset="0"/>
              </a:rPr>
              <a:t>AIR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58177" y="4887162"/>
            <a:ext cx="116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BB39D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SOIL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50328" y="4689045"/>
            <a:ext cx="1160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BB39D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WATER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17886" y="3564907"/>
            <a:ext cx="1160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BB39D"/>
                </a:solidFill>
                <a:latin typeface="EC Square Sans Pro Medium" panose="020B0500000000020004" pitchFamily="34" charset="0"/>
              </a:rPr>
              <a:t>CLIMATE</a:t>
            </a:r>
          </a:p>
          <a:p>
            <a:pPr algn="ctr"/>
            <a:r>
              <a:rPr lang="en-GB" dirty="0">
                <a:solidFill>
                  <a:srgbClr val="9BB39D"/>
                </a:solidFill>
                <a:latin typeface="EC Square Sans Pro Medium" panose="020B0500000000020004" pitchFamily="34" charset="0"/>
              </a:rPr>
              <a:t>CHANGE</a:t>
            </a:r>
          </a:p>
        </p:txBody>
      </p:sp>
      <p:sp>
        <p:nvSpPr>
          <p:cNvPr id="18" name="Oval 17"/>
          <p:cNvSpPr/>
          <p:nvPr/>
        </p:nvSpPr>
        <p:spPr>
          <a:xfrm>
            <a:off x="984773" y="4170416"/>
            <a:ext cx="1615327" cy="1615327"/>
          </a:xfrm>
          <a:prstGeom prst="ellipse">
            <a:avLst/>
          </a:prstGeom>
          <a:solidFill>
            <a:schemeClr val="bg1"/>
          </a:solidFill>
          <a:ln w="19050">
            <a:solidFill>
              <a:srgbClr val="62806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7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0055" y="4804022"/>
            <a:ext cx="2050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819F83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BIODIVERSITY</a:t>
            </a:r>
          </a:p>
        </p:txBody>
      </p:sp>
      <p:sp>
        <p:nvSpPr>
          <p:cNvPr id="19" name="Oval 18"/>
          <p:cNvSpPr/>
          <p:nvPr/>
        </p:nvSpPr>
        <p:spPr>
          <a:xfrm>
            <a:off x="6585696" y="1919999"/>
            <a:ext cx="1544412" cy="1544412"/>
          </a:xfrm>
          <a:prstGeom prst="ellipse">
            <a:avLst/>
          </a:prstGeom>
          <a:solidFill>
            <a:schemeClr val="bg1"/>
          </a:solidFill>
          <a:ln w="19050">
            <a:solidFill>
              <a:srgbClr val="628065"/>
            </a:solidFill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GB" sz="75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50956" y="2519081"/>
            <a:ext cx="161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9BB39D"/>
                </a:solidFill>
                <a:latin typeface="EC Square Sans Pro Medium" panose="020B05000000000200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LANDSCAPES</a:t>
            </a:r>
          </a:p>
        </p:txBody>
      </p:sp>
    </p:spTree>
    <p:extLst>
      <p:ext uri="{BB962C8B-B14F-4D97-AF65-F5344CB8AC3E}">
        <p14:creationId xmlns:p14="http://schemas.microsoft.com/office/powerpoint/2010/main" val="319686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3717981" y="1157118"/>
            <a:ext cx="4687549" cy="4536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5" name="object 5"/>
          <p:cNvSpPr txBox="1"/>
          <p:nvPr/>
        </p:nvSpPr>
        <p:spPr>
          <a:xfrm>
            <a:off x="179512" y="2996952"/>
            <a:ext cx="3741012" cy="92001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535"/>
              </a:lnSpc>
              <a:spcBef>
                <a:spcPts val="127"/>
              </a:spcBef>
            </a:pPr>
            <a:r>
              <a:rPr sz="2394" spc="-3" dirty="0">
                <a:solidFill>
                  <a:srgbClr val="628064"/>
                </a:solidFill>
                <a:latin typeface="Times New Roman"/>
                <a:cs typeface="Times New Roman"/>
              </a:rPr>
              <a:t>S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o</a:t>
            </a:r>
            <a:r>
              <a:rPr sz="2394" spc="18" dirty="0">
                <a:solidFill>
                  <a:srgbClr val="628064"/>
                </a:solidFill>
                <a:latin typeface="Times New Roman"/>
                <a:cs typeface="Times New Roman"/>
              </a:rPr>
              <a:t>i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l</a:t>
            </a:r>
            <a:r>
              <a:rPr sz="2394" spc="-97" dirty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o</a:t>
            </a:r>
            <a:r>
              <a:rPr sz="2394" spc="15" dirty="0">
                <a:solidFill>
                  <a:srgbClr val="628064"/>
                </a:solidFill>
                <a:latin typeface="Times New Roman"/>
                <a:cs typeface="Times New Roman"/>
              </a:rPr>
              <a:t>r</a:t>
            </a:r>
            <a:r>
              <a:rPr sz="2394" spc="-3" dirty="0">
                <a:solidFill>
                  <a:srgbClr val="628064"/>
                </a:solidFill>
                <a:latin typeface="Times New Roman"/>
                <a:cs typeface="Times New Roman"/>
              </a:rPr>
              <a:t>g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a</a:t>
            </a:r>
            <a:r>
              <a:rPr sz="2394" spc="22" dirty="0">
                <a:solidFill>
                  <a:srgbClr val="628064"/>
                </a:solidFill>
                <a:latin typeface="Times New Roman"/>
                <a:cs typeface="Times New Roman"/>
              </a:rPr>
              <a:t>n</a:t>
            </a:r>
            <a:r>
              <a:rPr sz="2394" spc="-3" dirty="0">
                <a:solidFill>
                  <a:srgbClr val="628064"/>
                </a:solidFill>
                <a:latin typeface="Times New Roman"/>
                <a:cs typeface="Times New Roman"/>
              </a:rPr>
              <a:t>i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c</a:t>
            </a:r>
            <a:r>
              <a:rPr sz="2394" spc="103" dirty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2394" spc="3" dirty="0" smtClean="0">
                <a:solidFill>
                  <a:srgbClr val="628064"/>
                </a:solidFill>
                <a:latin typeface="Times New Roman"/>
                <a:cs typeface="Times New Roman"/>
              </a:rPr>
              <a:t>ca</a:t>
            </a:r>
            <a:r>
              <a:rPr sz="2394" spc="-3" dirty="0" smtClean="0">
                <a:solidFill>
                  <a:srgbClr val="628064"/>
                </a:solidFill>
                <a:latin typeface="Times New Roman"/>
                <a:cs typeface="Times New Roman"/>
              </a:rPr>
              <a:t>r</a:t>
            </a:r>
            <a:r>
              <a:rPr sz="2394" spc="8" dirty="0" smtClean="0">
                <a:solidFill>
                  <a:srgbClr val="628064"/>
                </a:solidFill>
                <a:latin typeface="Times New Roman"/>
                <a:cs typeface="Times New Roman"/>
              </a:rPr>
              <a:t>b</a:t>
            </a:r>
            <a:r>
              <a:rPr sz="2394" spc="3" dirty="0" smtClean="0">
                <a:solidFill>
                  <a:srgbClr val="628064"/>
                </a:solidFill>
                <a:latin typeface="Times New Roman"/>
                <a:cs typeface="Times New Roman"/>
              </a:rPr>
              <a:t>o</a:t>
            </a:r>
            <a:r>
              <a:rPr sz="2394" dirty="0" smtClean="0">
                <a:solidFill>
                  <a:srgbClr val="628064"/>
                </a:solidFill>
                <a:latin typeface="Times New Roman"/>
                <a:cs typeface="Times New Roman"/>
              </a:rPr>
              <a:t>n</a:t>
            </a:r>
            <a:r>
              <a:rPr lang="it-IT" sz="2394" dirty="0" smtClean="0">
                <a:solidFill>
                  <a:srgbClr val="628064"/>
                </a:solidFill>
                <a:latin typeface="Times New Roman"/>
                <a:cs typeface="Times New Roman"/>
              </a:rPr>
              <a:t> stock</a:t>
            </a:r>
            <a:endParaRPr sz="2394" dirty="0">
              <a:latin typeface="Times New Roman"/>
              <a:cs typeface="Times New Roman"/>
            </a:endParaRPr>
          </a:p>
          <a:p>
            <a:pPr marL="10860" marR="45741">
              <a:lnSpc>
                <a:spcPct val="95825"/>
              </a:lnSpc>
            </a:pPr>
            <a:r>
              <a:rPr sz="2394" spc="-3" dirty="0">
                <a:solidFill>
                  <a:srgbClr val="628064"/>
                </a:solidFill>
                <a:latin typeface="Times New Roman"/>
                <a:cs typeface="Times New Roman"/>
              </a:rPr>
              <a:t>i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n</a:t>
            </a:r>
            <a:r>
              <a:rPr sz="2394" spc="-74" dirty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a</a:t>
            </a:r>
            <a:r>
              <a:rPr sz="2394" spc="15" dirty="0">
                <a:solidFill>
                  <a:srgbClr val="628064"/>
                </a:solidFill>
                <a:latin typeface="Times New Roman"/>
                <a:cs typeface="Times New Roman"/>
              </a:rPr>
              <a:t>g</a:t>
            </a:r>
            <a:r>
              <a:rPr sz="2394" spc="-3" dirty="0">
                <a:solidFill>
                  <a:srgbClr val="628064"/>
                </a:solidFill>
                <a:latin typeface="Times New Roman"/>
                <a:cs typeface="Times New Roman"/>
              </a:rPr>
              <a:t>ri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c</a:t>
            </a:r>
            <a:r>
              <a:rPr sz="2394" spc="22" dirty="0">
                <a:solidFill>
                  <a:srgbClr val="628064"/>
                </a:solidFill>
                <a:latin typeface="Times New Roman"/>
                <a:cs typeface="Times New Roman"/>
              </a:rPr>
              <a:t>u</a:t>
            </a:r>
            <a:r>
              <a:rPr sz="2394" spc="-3" dirty="0">
                <a:solidFill>
                  <a:srgbClr val="628064"/>
                </a:solidFill>
                <a:latin typeface="Times New Roman"/>
                <a:cs typeface="Times New Roman"/>
              </a:rPr>
              <a:t>lt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u</a:t>
            </a:r>
            <a:r>
              <a:rPr sz="2394" spc="15" dirty="0">
                <a:solidFill>
                  <a:srgbClr val="628064"/>
                </a:solidFill>
                <a:latin typeface="Times New Roman"/>
                <a:cs typeface="Times New Roman"/>
              </a:rPr>
              <a:t>r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a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l</a:t>
            </a:r>
            <a:r>
              <a:rPr sz="2394" spc="163" dirty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2394" spc="-3" dirty="0">
                <a:solidFill>
                  <a:srgbClr val="628064"/>
                </a:solidFill>
                <a:latin typeface="Times New Roman"/>
                <a:cs typeface="Times New Roman"/>
              </a:rPr>
              <a:t>l</a:t>
            </a:r>
            <a:r>
              <a:rPr sz="2394" spc="3" dirty="0">
                <a:solidFill>
                  <a:srgbClr val="628064"/>
                </a:solidFill>
                <a:latin typeface="Times New Roman"/>
                <a:cs typeface="Times New Roman"/>
              </a:rPr>
              <a:t>an</a:t>
            </a:r>
            <a:r>
              <a:rPr sz="2394" dirty="0">
                <a:solidFill>
                  <a:srgbClr val="628064"/>
                </a:solidFill>
                <a:latin typeface="Times New Roman"/>
                <a:cs typeface="Times New Roman"/>
              </a:rPr>
              <a:t>d</a:t>
            </a:r>
            <a:endParaRPr sz="2394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8256" y="4149080"/>
            <a:ext cx="2196737" cy="3600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937"/>
              </a:lnSpc>
              <a:spcBef>
                <a:spcPts val="97"/>
              </a:spcBef>
            </a:pPr>
            <a:r>
              <a:rPr sz="1796" spc="-115" dirty="0">
                <a:solidFill>
                  <a:srgbClr val="628064"/>
                </a:solidFill>
                <a:latin typeface="Times New Roman"/>
                <a:cs typeface="Times New Roman"/>
              </a:rPr>
              <a:t>(</a:t>
            </a:r>
            <a:r>
              <a:rPr sz="1881" spc="3" dirty="0">
                <a:solidFill>
                  <a:srgbClr val="628064"/>
                </a:solidFill>
                <a:latin typeface="Times New Roman"/>
                <a:cs typeface="Times New Roman"/>
              </a:rPr>
              <a:t>L</a:t>
            </a:r>
            <a:r>
              <a:rPr sz="1881" dirty="0">
                <a:solidFill>
                  <a:srgbClr val="628064"/>
                </a:solidFill>
                <a:latin typeface="Times New Roman"/>
                <a:cs typeface="Times New Roman"/>
              </a:rPr>
              <a:t>u</a:t>
            </a:r>
            <a:r>
              <a:rPr sz="1881" spc="12" dirty="0">
                <a:solidFill>
                  <a:srgbClr val="628064"/>
                </a:solidFill>
                <a:latin typeface="Times New Roman"/>
                <a:cs typeface="Times New Roman"/>
              </a:rPr>
              <a:t>g</a:t>
            </a:r>
            <a:r>
              <a:rPr sz="1881" dirty="0">
                <a:solidFill>
                  <a:srgbClr val="628064"/>
                </a:solidFill>
                <a:latin typeface="Times New Roman"/>
                <a:cs typeface="Times New Roman"/>
              </a:rPr>
              <a:t>a</a:t>
            </a:r>
            <a:r>
              <a:rPr sz="1881" spc="-3" dirty="0">
                <a:solidFill>
                  <a:srgbClr val="628064"/>
                </a:solidFill>
                <a:latin typeface="Times New Roman"/>
                <a:cs typeface="Times New Roman"/>
              </a:rPr>
              <a:t>t</a:t>
            </a:r>
            <a:r>
              <a:rPr sz="1881" dirty="0">
                <a:solidFill>
                  <a:srgbClr val="628064"/>
                </a:solidFill>
                <a:latin typeface="Times New Roman"/>
                <a:cs typeface="Times New Roman"/>
              </a:rPr>
              <a:t>o</a:t>
            </a:r>
            <a:r>
              <a:rPr sz="1881" spc="-145" dirty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1881" spc="-3" dirty="0">
                <a:solidFill>
                  <a:srgbClr val="628064"/>
                </a:solidFill>
                <a:latin typeface="Times New Roman"/>
                <a:cs typeface="Times New Roman"/>
              </a:rPr>
              <a:t>e</a:t>
            </a:r>
            <a:r>
              <a:rPr sz="1881" dirty="0">
                <a:solidFill>
                  <a:srgbClr val="628064"/>
                </a:solidFill>
                <a:latin typeface="Times New Roman"/>
                <a:cs typeface="Times New Roman"/>
              </a:rPr>
              <a:t>t</a:t>
            </a:r>
            <a:r>
              <a:rPr sz="1881" spc="-46" dirty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628064"/>
                </a:solidFill>
                <a:latin typeface="Times New Roman"/>
                <a:cs typeface="Times New Roman"/>
              </a:rPr>
              <a:t>al</a:t>
            </a:r>
            <a:r>
              <a:rPr sz="1881" spc="3" dirty="0">
                <a:solidFill>
                  <a:srgbClr val="628064"/>
                </a:solidFill>
                <a:latin typeface="Times New Roman"/>
                <a:cs typeface="Times New Roman"/>
              </a:rPr>
              <a:t>.</a:t>
            </a:r>
            <a:r>
              <a:rPr sz="1881" dirty="0">
                <a:solidFill>
                  <a:srgbClr val="628064"/>
                </a:solidFill>
                <a:latin typeface="Times New Roman"/>
                <a:cs typeface="Times New Roman"/>
              </a:rPr>
              <a:t>,</a:t>
            </a:r>
            <a:r>
              <a:rPr sz="1881" spc="-110" dirty="0">
                <a:solidFill>
                  <a:srgbClr val="628064"/>
                </a:solidFill>
                <a:latin typeface="Times New Roman"/>
                <a:cs typeface="Times New Roman"/>
              </a:rPr>
              <a:t> </a:t>
            </a:r>
            <a:r>
              <a:rPr sz="1881" dirty="0">
                <a:solidFill>
                  <a:srgbClr val="628064"/>
                </a:solidFill>
                <a:latin typeface="Times New Roman"/>
                <a:cs typeface="Times New Roman"/>
              </a:rPr>
              <a:t>201</a:t>
            </a:r>
            <a:r>
              <a:rPr sz="1881" spc="115" dirty="0">
                <a:solidFill>
                  <a:srgbClr val="628064"/>
                </a:solidFill>
                <a:latin typeface="Times New Roman"/>
                <a:cs typeface="Times New Roman"/>
              </a:rPr>
              <a:t>4</a:t>
            </a:r>
            <a:r>
              <a:rPr sz="1796" dirty="0">
                <a:solidFill>
                  <a:srgbClr val="628064"/>
                </a:solidFill>
                <a:latin typeface="Times New Roman"/>
                <a:cs typeface="Times New Roman"/>
              </a:rPr>
              <a:t>)</a:t>
            </a:r>
            <a:endParaRPr sz="1796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534678" y="5741940"/>
            <a:ext cx="171077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dirty="0">
                <a:solidFill>
                  <a:srgbClr val="628064"/>
                </a:solidFill>
                <a:latin typeface="Times New Roman"/>
                <a:cs typeface="Times New Roman"/>
              </a:rPr>
              <a:t>5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79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522577" y="895178"/>
            <a:ext cx="3887394" cy="4851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3" name="object 3"/>
          <p:cNvSpPr/>
          <p:nvPr/>
        </p:nvSpPr>
        <p:spPr>
          <a:xfrm>
            <a:off x="4734464" y="1419057"/>
            <a:ext cx="3617635" cy="4327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2" name="object 2"/>
          <p:cNvSpPr txBox="1"/>
          <p:nvPr/>
        </p:nvSpPr>
        <p:spPr>
          <a:xfrm>
            <a:off x="4534678" y="5741940"/>
            <a:ext cx="171077" cy="2119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1615"/>
              </a:lnSpc>
              <a:spcBef>
                <a:spcPts val="80"/>
              </a:spcBef>
            </a:pPr>
            <a:r>
              <a:rPr sz="1496" dirty="0">
                <a:solidFill>
                  <a:srgbClr val="628064"/>
                </a:solidFill>
                <a:latin typeface="Times New Roman"/>
                <a:cs typeface="Times New Roman"/>
              </a:rPr>
              <a:t>6</a:t>
            </a:r>
            <a:endParaRPr sz="1496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915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0" y="846959"/>
            <a:ext cx="9216109" cy="5150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1" name="object 11"/>
          <p:cNvSpPr/>
          <p:nvPr/>
        </p:nvSpPr>
        <p:spPr>
          <a:xfrm>
            <a:off x="1586611" y="3033701"/>
            <a:ext cx="1746264" cy="1746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2" name="object 12"/>
          <p:cNvSpPr/>
          <p:nvPr/>
        </p:nvSpPr>
        <p:spPr>
          <a:xfrm>
            <a:off x="3551173" y="3033701"/>
            <a:ext cx="1739749" cy="17462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13" name="object 13"/>
          <p:cNvSpPr/>
          <p:nvPr/>
        </p:nvSpPr>
        <p:spPr>
          <a:xfrm>
            <a:off x="5538528" y="3033701"/>
            <a:ext cx="1746264" cy="17462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39"/>
          </a:p>
        </p:txBody>
      </p:sp>
      <p:sp>
        <p:nvSpPr>
          <p:cNvPr id="9" name="object 9"/>
          <p:cNvSpPr txBox="1"/>
          <p:nvPr/>
        </p:nvSpPr>
        <p:spPr>
          <a:xfrm>
            <a:off x="1339207" y="1390946"/>
            <a:ext cx="1527766" cy="30711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373"/>
              </a:lnSpc>
              <a:spcBef>
                <a:spcPts val="118"/>
              </a:spcBef>
            </a:pPr>
            <a:endParaRPr sz="2223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1560" y="1124744"/>
            <a:ext cx="8208912" cy="573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>
              <a:lnSpc>
                <a:spcPts val="2373"/>
              </a:lnSpc>
              <a:spcBef>
                <a:spcPts val="118"/>
              </a:spcBef>
            </a:pPr>
            <a:r>
              <a:rPr lang="it-IT" sz="2223" spc="16" dirty="0" smtClean="0">
                <a:solidFill>
                  <a:srgbClr val="628064"/>
                </a:solidFill>
                <a:latin typeface="Times New Roman"/>
                <a:cs typeface="Times New Roman"/>
              </a:rPr>
              <a:t>1. </a:t>
            </a:r>
            <a:r>
              <a:rPr sz="2223" spc="16" dirty="0" smtClean="0">
                <a:solidFill>
                  <a:srgbClr val="628064"/>
                </a:solidFill>
                <a:latin typeface="Times New Roman"/>
                <a:cs typeface="Times New Roman"/>
              </a:rPr>
              <a:t>O</a:t>
            </a:r>
            <a:r>
              <a:rPr sz="2223" spc="-8" dirty="0" smtClean="0">
                <a:solidFill>
                  <a:srgbClr val="628064"/>
                </a:solidFill>
                <a:latin typeface="Times New Roman"/>
                <a:cs typeface="Times New Roman"/>
              </a:rPr>
              <a:t>B</a:t>
            </a:r>
            <a:r>
              <a:rPr lang="it-IT" sz="2223" spc="8" dirty="0" smtClean="0">
                <a:solidFill>
                  <a:srgbClr val="628064"/>
                </a:solidFill>
                <a:latin typeface="Times New Roman"/>
                <a:cs typeface="Times New Roman"/>
              </a:rPr>
              <a:t>IETTIVI SPECIFICI DELLA PAC SU CLIMA ED AMBIENTE</a:t>
            </a:r>
            <a:endParaRPr sz="2223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746609" y="5079385"/>
            <a:ext cx="1538183" cy="52350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19316" indent="-208456">
              <a:lnSpc>
                <a:spcPts val="1950"/>
              </a:lnSpc>
              <a:spcBef>
                <a:spcPts val="230"/>
              </a:spcBef>
            </a:pPr>
            <a:r>
              <a:rPr sz="2009" spc="-7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2009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9" spc="18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9" spc="-10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009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9" spc="3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2009" spc="-3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009" spc="47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009" spc="-3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009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009" spc="-3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lang="it-IT" sz="20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à e </a:t>
            </a:r>
          </a:p>
          <a:p>
            <a:pPr marL="219316" indent="-208456">
              <a:lnSpc>
                <a:spcPts val="1950"/>
              </a:lnSpc>
              <a:spcBef>
                <a:spcPts val="230"/>
              </a:spcBef>
            </a:pPr>
            <a:r>
              <a:rPr lang="it-IT" sz="20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paesaggio</a:t>
            </a:r>
            <a:endParaRPr sz="2009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45086" y="5090969"/>
            <a:ext cx="2166564" cy="82661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30464" indent="-19604">
              <a:lnSpc>
                <a:spcPts val="1950"/>
              </a:lnSpc>
              <a:spcBef>
                <a:spcPts val="230"/>
              </a:spcBef>
            </a:pPr>
            <a:r>
              <a:rPr sz="2009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lang="it-IT" sz="2009" spc="3" dirty="0" err="1" smtClean="0">
                <a:solidFill>
                  <a:srgbClr val="FFFFFF"/>
                </a:solidFill>
                <a:latin typeface="Times New Roman"/>
                <a:cs typeface="Times New Roman"/>
              </a:rPr>
              <a:t>ambiamento</a:t>
            </a:r>
            <a:r>
              <a:rPr lang="it-IT" sz="2009" spc="3" dirty="0" smtClean="0">
                <a:solidFill>
                  <a:srgbClr val="FFFFFF"/>
                </a:solidFill>
                <a:latin typeface="Times New Roman"/>
                <a:cs typeface="Times New Roman"/>
              </a:rPr>
              <a:t> climatico</a:t>
            </a:r>
            <a:endParaRPr sz="2009" dirty="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911650" y="5050658"/>
            <a:ext cx="1379272" cy="90326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0860" indent="104352">
              <a:lnSpc>
                <a:spcPts val="1950"/>
              </a:lnSpc>
              <a:spcBef>
                <a:spcPts val="230"/>
              </a:spcBef>
            </a:pPr>
            <a:r>
              <a:rPr lang="it-IT" sz="2009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Risorse    </a:t>
            </a:r>
          </a:p>
          <a:p>
            <a:pPr marL="10860" indent="104352">
              <a:lnSpc>
                <a:spcPts val="1950"/>
              </a:lnSpc>
              <a:spcBef>
                <a:spcPts val="230"/>
              </a:spcBef>
            </a:pPr>
            <a:r>
              <a:rPr lang="it-IT" sz="2009" spc="-3" dirty="0" smtClean="0">
                <a:solidFill>
                  <a:srgbClr val="FFFFFF"/>
                </a:solidFill>
                <a:latin typeface="Times New Roman"/>
                <a:cs typeface="Times New Roman"/>
              </a:rPr>
              <a:t>naturali</a:t>
            </a:r>
            <a:r>
              <a:rPr sz="2009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endParaRPr sz="2009" dirty="0">
              <a:latin typeface="Times New Roman"/>
              <a:cs typeface="Times New Roman"/>
            </a:endParaRPr>
          </a:p>
          <a:p>
            <a:pPr marL="590839" marR="33159">
              <a:lnSpc>
                <a:spcPct val="95825"/>
              </a:lnSpc>
              <a:spcBef>
                <a:spcPts val="1173"/>
              </a:spcBef>
            </a:pPr>
            <a:r>
              <a:rPr lang="it-IT" sz="14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496" dirty="0" smtClean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496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8697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1836</Words>
  <Application>Microsoft Office PowerPoint</Application>
  <PresentationFormat>Presentazione su schermo (4:3)</PresentationFormat>
  <Paragraphs>316</Paragraphs>
  <Slides>26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9" baseType="lpstr">
      <vt:lpstr>Arial</vt:lpstr>
      <vt:lpstr>Calibri</vt:lpstr>
      <vt:lpstr>Calibri Light</vt:lpstr>
      <vt:lpstr>EC Square Sans Cond Pro</vt:lpstr>
      <vt:lpstr>EC Square Sans Cond Pro Medium</vt:lpstr>
      <vt:lpstr>EC Square Sans Pro</vt:lpstr>
      <vt:lpstr>EC Square Sans Pro Light</vt:lpstr>
      <vt:lpstr>EC Square Sans Pro Medium</vt:lpstr>
      <vt:lpstr>Symbol</vt:lpstr>
      <vt:lpstr>Times New Roman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condizionalità rafforzata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Ruberto</dc:creator>
  <cp:lastModifiedBy>Cariello Mario</cp:lastModifiedBy>
  <cp:revision>102</cp:revision>
  <dcterms:created xsi:type="dcterms:W3CDTF">2016-09-26T08:08:53Z</dcterms:created>
  <dcterms:modified xsi:type="dcterms:W3CDTF">2019-12-13T08:32:17Z</dcterms:modified>
</cp:coreProperties>
</file>