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61" r:id="rId1"/>
    <p:sldMasterId id="2147483665" r:id="rId2"/>
  </p:sldMasterIdLst>
  <p:notesMasterIdLst>
    <p:notesMasterId r:id="rId25"/>
  </p:notesMasterIdLst>
  <p:sldIdLst>
    <p:sldId id="275" r:id="rId3"/>
    <p:sldId id="282" r:id="rId4"/>
    <p:sldId id="283" r:id="rId5"/>
    <p:sldId id="304" r:id="rId6"/>
    <p:sldId id="262" r:id="rId7"/>
    <p:sldId id="285" r:id="rId8"/>
    <p:sldId id="284" r:id="rId9"/>
    <p:sldId id="287" r:id="rId10"/>
    <p:sldId id="288" r:id="rId11"/>
    <p:sldId id="294" r:id="rId12"/>
    <p:sldId id="292" r:id="rId13"/>
    <p:sldId id="289" r:id="rId14"/>
    <p:sldId id="290" r:id="rId15"/>
    <p:sldId id="300" r:id="rId16"/>
    <p:sldId id="295" r:id="rId17"/>
    <p:sldId id="296" r:id="rId18"/>
    <p:sldId id="298" r:id="rId19"/>
    <p:sldId id="268" r:id="rId20"/>
    <p:sldId id="297" r:id="rId21"/>
    <p:sldId id="302" r:id="rId22"/>
    <p:sldId id="303" r:id="rId23"/>
    <p:sldId id="281" r:id="rId24"/>
  </p:sldIdLst>
  <p:sldSz cx="9144000" cy="6858000" type="screen4x3"/>
  <p:notesSz cx="7099300" cy="102346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674" autoAdjust="0"/>
  </p:normalViewPr>
  <p:slideViewPr>
    <p:cSldViewPr>
      <p:cViewPr>
        <p:scale>
          <a:sx n="60" d="100"/>
          <a:sy n="60" d="100"/>
        </p:scale>
        <p:origin x="-1456" y="-8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ara.turchetti\ownCloud\Sara\PAC-post2020\Elaborazioni_presentazione.161019.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sara.turchetti\ownCloud\Sara\PAC-post2020\Analisi%20di%20contesto\Economy.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Z:\home\sara\ownCloud\Sara\Aggiornamento%20indicatori\Lavoro_agri.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turchetti\ownCloud\Sara\PAC-post2020\Analisi%20di%20contesto\Economy.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turchetti\ownCloud\Sara\PAC-post2020\Analisi%20di%20contesto\Economy.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turchetti\ownCloud\Sara\PAC-post2020\Analisi%20di%20contesto\Economy.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turchetti\ownCloud\Sara\PAC-post2020\Analisi%20di%20contesto\Economy.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turchetti\ownCloud\Sara\PAC-post2020\Analisi%20di%20contesto\Economy.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sara.turchetti\ownCloud\Sara\Crisi\Dati\Aziende%20e%20superfici.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sara.turchetti\ownCloud\Sara\PAC-post2020\Analisi%20di%20contesto\Aziende%20e%20superfici.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sara.turchetti\ownCloud\Sara\PAC-post2020\Analisi%20di%20contesto\Econom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it-IT"/>
  <c:chart>
    <c:title>
      <c:tx>
        <c:rich>
          <a:bodyPr/>
          <a:lstStyle/>
          <a:p>
            <a:pPr>
              <a:defRPr sz="1600"/>
            </a:pPr>
            <a:r>
              <a:rPr lang="it-IT" sz="1600"/>
              <a:t>Valore aggiunto 2018</a:t>
            </a:r>
          </a:p>
        </c:rich>
      </c:tx>
      <c:layout>
        <c:manualLayout>
          <c:xMode val="edge"/>
          <c:yMode val="edge"/>
          <c:x val="0.3136060540056953"/>
          <c:y val="0"/>
        </c:manualLayout>
      </c:layout>
    </c:title>
    <c:plotArea>
      <c:layout>
        <c:manualLayout>
          <c:layoutTarget val="inner"/>
          <c:xMode val="edge"/>
          <c:yMode val="edge"/>
          <c:x val="0.10963888888888892"/>
          <c:y val="0.13010425780110821"/>
          <c:w val="0.84006714785651759"/>
          <c:h val="0.32690799066783494"/>
        </c:manualLayout>
      </c:layout>
      <c:barChart>
        <c:barDir val="col"/>
        <c:grouping val="clustered"/>
        <c:ser>
          <c:idx val="0"/>
          <c:order val="0"/>
          <c:tx>
            <c:strRef>
              <c:f>VA16_18!$H$7</c:f>
              <c:strCache>
                <c:ptCount val="1"/>
                <c:pt idx="0">
                  <c:v>prezzi correnti</c:v>
                </c:pt>
              </c:strCache>
            </c:strRef>
          </c:tx>
          <c:dPt>
            <c:idx val="5"/>
            <c:spPr>
              <a:solidFill>
                <a:srgbClr val="00B0F0"/>
              </a:solidFill>
            </c:spPr>
          </c:dPt>
          <c:cat>
            <c:strRef>
              <c:f>VA16_18!$A$9:$A$30</c:f>
              <c:strCache>
                <c:ptCount val="22"/>
                <c:pt idx="0">
                  <c:v> Lombardia</c:v>
                </c:pt>
                <c:pt idx="1">
                  <c:v> Emilia-Romagna</c:v>
                </c:pt>
                <c:pt idx="2">
                  <c:v> Veneto</c:v>
                </c:pt>
                <c:pt idx="3">
                  <c:v> Sicilia</c:v>
                </c:pt>
                <c:pt idx="4">
                  <c:v> Puglia</c:v>
                </c:pt>
                <c:pt idx="5">
                  <c:v> Toscana</c:v>
                </c:pt>
                <c:pt idx="6">
                  <c:v> Campania</c:v>
                </c:pt>
                <c:pt idx="7">
                  <c:v> Piemonte</c:v>
                </c:pt>
                <c:pt idx="8">
                  <c:v> Lazio</c:v>
                </c:pt>
                <c:pt idx="9">
                  <c:v> Trentino Alto Adige</c:v>
                </c:pt>
                <c:pt idx="10">
                  <c:v> Calabria</c:v>
                </c:pt>
                <c:pt idx="11">
                  <c:v> Sardegna</c:v>
                </c:pt>
                <c:pt idx="12">
                  <c:v>Bolzano</c:v>
                </c:pt>
                <c:pt idx="13">
                  <c:v> Abruzzo</c:v>
                </c:pt>
                <c:pt idx="14">
                  <c:v> Trento</c:v>
                </c:pt>
                <c:pt idx="15">
                  <c:v> Marche</c:v>
                </c:pt>
                <c:pt idx="16">
                  <c:v> Friuli-Venezia Giulia</c:v>
                </c:pt>
                <c:pt idx="17">
                  <c:v> Basilicata</c:v>
                </c:pt>
                <c:pt idx="18">
                  <c:v> Umbria</c:v>
                </c:pt>
                <c:pt idx="19">
                  <c:v> Liguria</c:v>
                </c:pt>
                <c:pt idx="20">
                  <c:v> Molise</c:v>
                </c:pt>
                <c:pt idx="21">
                  <c:v> Valle d'Aosta</c:v>
                </c:pt>
              </c:strCache>
            </c:strRef>
          </c:cat>
          <c:val>
            <c:numRef>
              <c:f>VA16_18!$L$9:$L$30</c:f>
              <c:numCache>
                <c:formatCode>#,##0_ ;\-#,##0\ </c:formatCode>
                <c:ptCount val="22"/>
                <c:pt idx="0">
                  <c:v>3605038.0175149399</c:v>
                </c:pt>
                <c:pt idx="1">
                  <c:v>3509910.1757525997</c:v>
                </c:pt>
                <c:pt idx="2">
                  <c:v>3111601.1913925502</c:v>
                </c:pt>
                <c:pt idx="3">
                  <c:v>3056211.9687963598</c:v>
                </c:pt>
                <c:pt idx="4">
                  <c:v>2840983.7938219099</c:v>
                </c:pt>
                <c:pt idx="5">
                  <c:v>2304979.4435739899</c:v>
                </c:pt>
                <c:pt idx="6">
                  <c:v>2229006.0199498064</c:v>
                </c:pt>
                <c:pt idx="7">
                  <c:v>1982706.0806099002</c:v>
                </c:pt>
                <c:pt idx="8">
                  <c:v>1775075.5116691096</c:v>
                </c:pt>
                <c:pt idx="9">
                  <c:v>1727884.94111677</c:v>
                </c:pt>
                <c:pt idx="10">
                  <c:v>1497393.1285824701</c:v>
                </c:pt>
                <c:pt idx="11">
                  <c:v>1422645.0657741001</c:v>
                </c:pt>
                <c:pt idx="12">
                  <c:v>1025124.8045955</c:v>
                </c:pt>
                <c:pt idx="13">
                  <c:v>894074.51983849937</c:v>
                </c:pt>
                <c:pt idx="14">
                  <c:v>702756.13652127504</c:v>
                </c:pt>
                <c:pt idx="15">
                  <c:v>668370.72131533909</c:v>
                </c:pt>
                <c:pt idx="16">
                  <c:v>625670.37564478908</c:v>
                </c:pt>
                <c:pt idx="17">
                  <c:v>569761.66540329345</c:v>
                </c:pt>
                <c:pt idx="18">
                  <c:v>490604.14210562903</c:v>
                </c:pt>
                <c:pt idx="19">
                  <c:v>435885.60733187286</c:v>
                </c:pt>
                <c:pt idx="20">
                  <c:v>270569.31171203684</c:v>
                </c:pt>
                <c:pt idx="21">
                  <c:v>51528.526712941901</c:v>
                </c:pt>
              </c:numCache>
            </c:numRef>
          </c:val>
        </c:ser>
        <c:ser>
          <c:idx val="1"/>
          <c:order val="1"/>
          <c:tx>
            <c:strRef>
              <c:f>VA16_18!$C$7</c:f>
              <c:strCache>
                <c:ptCount val="1"/>
                <c:pt idx="0">
                  <c:v>valori concatenati con anno di riferimento 2010</c:v>
                </c:pt>
              </c:strCache>
            </c:strRef>
          </c:tx>
          <c:dPt>
            <c:idx val="5"/>
            <c:spPr>
              <a:solidFill>
                <a:srgbClr val="FF0000"/>
              </a:solidFill>
            </c:spPr>
          </c:dPt>
          <c:cat>
            <c:strRef>
              <c:f>VA16_18!$A$9:$A$30</c:f>
              <c:strCache>
                <c:ptCount val="22"/>
                <c:pt idx="0">
                  <c:v> Lombardia</c:v>
                </c:pt>
                <c:pt idx="1">
                  <c:v> Emilia-Romagna</c:v>
                </c:pt>
                <c:pt idx="2">
                  <c:v> Veneto</c:v>
                </c:pt>
                <c:pt idx="3">
                  <c:v> Sicilia</c:v>
                </c:pt>
                <c:pt idx="4">
                  <c:v> Puglia</c:v>
                </c:pt>
                <c:pt idx="5">
                  <c:v> Toscana</c:v>
                </c:pt>
                <c:pt idx="6">
                  <c:v> Campania</c:v>
                </c:pt>
                <c:pt idx="7">
                  <c:v> Piemonte</c:v>
                </c:pt>
                <c:pt idx="8">
                  <c:v> Lazio</c:v>
                </c:pt>
                <c:pt idx="9">
                  <c:v> Trentino Alto Adige</c:v>
                </c:pt>
                <c:pt idx="10">
                  <c:v> Calabria</c:v>
                </c:pt>
                <c:pt idx="11">
                  <c:v> Sardegna</c:v>
                </c:pt>
                <c:pt idx="12">
                  <c:v>Bolzano</c:v>
                </c:pt>
                <c:pt idx="13">
                  <c:v> Abruzzo</c:v>
                </c:pt>
                <c:pt idx="14">
                  <c:v> Trento</c:v>
                </c:pt>
                <c:pt idx="15">
                  <c:v> Marche</c:v>
                </c:pt>
                <c:pt idx="16">
                  <c:v> Friuli-Venezia Giulia</c:v>
                </c:pt>
                <c:pt idx="17">
                  <c:v> Basilicata</c:v>
                </c:pt>
                <c:pt idx="18">
                  <c:v> Umbria</c:v>
                </c:pt>
                <c:pt idx="19">
                  <c:v> Liguria</c:v>
                </c:pt>
                <c:pt idx="20">
                  <c:v> Molise</c:v>
                </c:pt>
                <c:pt idx="21">
                  <c:v> Valle d'Aosta</c:v>
                </c:pt>
              </c:strCache>
            </c:strRef>
          </c:cat>
          <c:val>
            <c:numRef>
              <c:f>VA16_18!$G$9:$G$30</c:f>
              <c:numCache>
                <c:formatCode>#,##0_ ;\-#,##0\ </c:formatCode>
                <c:ptCount val="22"/>
                <c:pt idx="0">
                  <c:v>3202338.8283919357</c:v>
                </c:pt>
                <c:pt idx="1">
                  <c:v>3199268.2010672297</c:v>
                </c:pt>
                <c:pt idx="2">
                  <c:v>2583491.8786778809</c:v>
                </c:pt>
                <c:pt idx="3">
                  <c:v>2570014.04497266</c:v>
                </c:pt>
                <c:pt idx="4">
                  <c:v>2184022.3683614084</c:v>
                </c:pt>
                <c:pt idx="5">
                  <c:v>1918272.5282185699</c:v>
                </c:pt>
                <c:pt idx="6">
                  <c:v>1990906.7980098901</c:v>
                </c:pt>
                <c:pt idx="7">
                  <c:v>1756243.9002305353</c:v>
                </c:pt>
                <c:pt idx="8">
                  <c:v>1613338.6906288401</c:v>
                </c:pt>
                <c:pt idx="9">
                  <c:v>1504477.4324679701</c:v>
                </c:pt>
                <c:pt idx="10">
                  <c:v>1187690.0242937196</c:v>
                </c:pt>
                <c:pt idx="11">
                  <c:v>1293956.6858061501</c:v>
                </c:pt>
                <c:pt idx="12">
                  <c:v>923926.85541973205</c:v>
                </c:pt>
                <c:pt idx="13">
                  <c:v>675607.28673666599</c:v>
                </c:pt>
                <c:pt idx="14">
                  <c:v>578379.55697759241</c:v>
                </c:pt>
                <c:pt idx="15">
                  <c:v>542474.99619001604</c:v>
                </c:pt>
                <c:pt idx="16">
                  <c:v>557439.3107011501</c:v>
                </c:pt>
                <c:pt idx="17">
                  <c:v>462151.16527507699</c:v>
                </c:pt>
                <c:pt idx="18">
                  <c:v>385622.4378668752</c:v>
                </c:pt>
                <c:pt idx="19">
                  <c:v>488930.01591717498</c:v>
                </c:pt>
                <c:pt idx="20">
                  <c:v>237387.71575462614</c:v>
                </c:pt>
                <c:pt idx="21">
                  <c:v>52060.956568101697</c:v>
                </c:pt>
              </c:numCache>
            </c:numRef>
          </c:val>
        </c:ser>
        <c:axId val="100857728"/>
        <c:axId val="100855808"/>
      </c:barChart>
      <c:lineChart>
        <c:grouping val="standard"/>
        <c:ser>
          <c:idx val="2"/>
          <c:order val="2"/>
          <c:tx>
            <c:strRef>
              <c:f>VA16_18!$R$8</c:f>
              <c:strCache>
                <c:ptCount val="1"/>
                <c:pt idx="0">
                  <c:v>2010/correnti</c:v>
                </c:pt>
              </c:strCache>
            </c:strRef>
          </c:tx>
          <c:spPr>
            <a:ln>
              <a:noFill/>
            </a:ln>
          </c:spPr>
          <c:marker>
            <c:symbol val="circle"/>
            <c:size val="5"/>
            <c:spPr>
              <a:solidFill>
                <a:srgbClr val="002060"/>
              </a:solidFill>
              <a:ln>
                <a:noFill/>
              </a:ln>
            </c:spPr>
          </c:marker>
          <c:dPt>
            <c:idx val="5"/>
            <c:marker>
              <c:spPr>
                <a:solidFill>
                  <a:schemeClr val="accent2"/>
                </a:solidFill>
                <a:ln>
                  <a:noFill/>
                </a:ln>
              </c:spPr>
            </c:marker>
          </c:dPt>
          <c:dLbls>
            <c:dLbl>
              <c:idx val="5"/>
              <c:layout>
                <c:manualLayout>
                  <c:x val="-5.8016214572649938E-2"/>
                  <c:y val="-7.0547716920342299E-2"/>
                </c:manualLayout>
              </c:layout>
              <c:tx>
                <c:rich>
                  <a:bodyPr/>
                  <a:lstStyle/>
                  <a:p>
                    <a:pPr>
                      <a:defRPr sz="1400" b="1"/>
                    </a:pPr>
                    <a:r>
                      <a:rPr lang="en-US" sz="1400" b="1" dirty="0" smtClean="0"/>
                      <a:t>0,83</a:t>
                    </a:r>
                    <a:endParaRPr lang="en-US" sz="1400" b="1" dirty="0"/>
                  </a:p>
                </c:rich>
              </c:tx>
              <c:spPr/>
              <c:showVal val="1"/>
            </c:dLbl>
            <c:delete val="1"/>
            <c:txPr>
              <a:bodyPr/>
              <a:lstStyle/>
              <a:p>
                <a:pPr>
                  <a:defRPr sz="1400"/>
                </a:pPr>
                <a:endParaRPr lang="it-IT"/>
              </a:p>
            </c:txPr>
          </c:dLbls>
          <c:cat>
            <c:strRef>
              <c:f>VA16_18!$A$9:$A$30</c:f>
              <c:strCache>
                <c:ptCount val="22"/>
                <c:pt idx="0">
                  <c:v> Lombardia</c:v>
                </c:pt>
                <c:pt idx="1">
                  <c:v> Emilia-Romagna</c:v>
                </c:pt>
                <c:pt idx="2">
                  <c:v> Veneto</c:v>
                </c:pt>
                <c:pt idx="3">
                  <c:v> Sicilia</c:v>
                </c:pt>
                <c:pt idx="4">
                  <c:v> Puglia</c:v>
                </c:pt>
                <c:pt idx="5">
                  <c:v> Toscana</c:v>
                </c:pt>
                <c:pt idx="6">
                  <c:v> Campania</c:v>
                </c:pt>
                <c:pt idx="7">
                  <c:v> Piemonte</c:v>
                </c:pt>
                <c:pt idx="8">
                  <c:v> Lazio</c:v>
                </c:pt>
                <c:pt idx="9">
                  <c:v> Trentino Alto Adige</c:v>
                </c:pt>
                <c:pt idx="10">
                  <c:v> Calabria</c:v>
                </c:pt>
                <c:pt idx="11">
                  <c:v> Sardegna</c:v>
                </c:pt>
                <c:pt idx="12">
                  <c:v>Bolzano</c:v>
                </c:pt>
                <c:pt idx="13">
                  <c:v> Abruzzo</c:v>
                </c:pt>
                <c:pt idx="14">
                  <c:v> Trento</c:v>
                </c:pt>
                <c:pt idx="15">
                  <c:v> Marche</c:v>
                </c:pt>
                <c:pt idx="16">
                  <c:v> Friuli-Venezia Giulia</c:v>
                </c:pt>
                <c:pt idx="17">
                  <c:v> Basilicata</c:v>
                </c:pt>
                <c:pt idx="18">
                  <c:v> Umbria</c:v>
                </c:pt>
                <c:pt idx="19">
                  <c:v> Liguria</c:v>
                </c:pt>
                <c:pt idx="20">
                  <c:v> Molise</c:v>
                </c:pt>
                <c:pt idx="21">
                  <c:v> Valle d'Aosta</c:v>
                </c:pt>
              </c:strCache>
            </c:strRef>
          </c:cat>
          <c:val>
            <c:numRef>
              <c:f>VA16_18!$R$9:$R$30</c:f>
              <c:numCache>
                <c:formatCode>General</c:formatCode>
                <c:ptCount val="22"/>
                <c:pt idx="0">
                  <c:v>0.88829543900328056</c:v>
                </c:pt>
                <c:pt idx="1">
                  <c:v>0.91149574800193756</c:v>
                </c:pt>
                <c:pt idx="2">
                  <c:v>0.8302773137587367</c:v>
                </c:pt>
                <c:pt idx="3">
                  <c:v>0.84091485512532005</c:v>
                </c:pt>
                <c:pt idx="4">
                  <c:v>0.76875565890620978</c:v>
                </c:pt>
                <c:pt idx="5">
                  <c:v>0.83222977695809586</c:v>
                </c:pt>
                <c:pt idx="6">
                  <c:v>0.89318143611595613</c:v>
                </c:pt>
                <c:pt idx="7">
                  <c:v>0.88578126501246268</c:v>
                </c:pt>
                <c:pt idx="8">
                  <c:v>0.90888454041699418</c:v>
                </c:pt>
                <c:pt idx="9">
                  <c:v>0.8707046381778164</c:v>
                </c:pt>
                <c:pt idx="10">
                  <c:v>0.79317181415014804</c:v>
                </c:pt>
                <c:pt idx="11">
                  <c:v>0.90954287681170354</c:v>
                </c:pt>
                <c:pt idx="12">
                  <c:v>0.90128231340992637</c:v>
                </c:pt>
                <c:pt idx="13">
                  <c:v>0.75564986110856536</c:v>
                </c:pt>
                <c:pt idx="14">
                  <c:v>0.82301601781897971</c:v>
                </c:pt>
                <c:pt idx="15">
                  <c:v>0.81163788132795056</c:v>
                </c:pt>
                <c:pt idx="16">
                  <c:v>0.89094726616499587</c:v>
                </c:pt>
                <c:pt idx="17">
                  <c:v>0.81113067680317741</c:v>
                </c:pt>
                <c:pt idx="18">
                  <c:v>0.78601545476525758</c:v>
                </c:pt>
                <c:pt idx="19">
                  <c:v>1.1216934161006038</c:v>
                </c:pt>
                <c:pt idx="20">
                  <c:v>0.87736378620526656</c:v>
                </c:pt>
                <c:pt idx="21">
                  <c:v>1.010332720322588</c:v>
                </c:pt>
              </c:numCache>
            </c:numRef>
          </c:val>
        </c:ser>
        <c:marker val="1"/>
        <c:axId val="100844288"/>
        <c:axId val="100845824"/>
      </c:lineChart>
      <c:catAx>
        <c:axId val="100844288"/>
        <c:scaling>
          <c:orientation val="minMax"/>
        </c:scaling>
        <c:axPos val="b"/>
        <c:tickLblPos val="nextTo"/>
        <c:crossAx val="100845824"/>
        <c:crosses val="autoZero"/>
        <c:auto val="1"/>
        <c:lblAlgn val="ctr"/>
        <c:lblOffset val="100"/>
      </c:catAx>
      <c:valAx>
        <c:axId val="100845824"/>
        <c:scaling>
          <c:orientation val="minMax"/>
        </c:scaling>
        <c:axPos val="l"/>
        <c:majorGridlines/>
        <c:numFmt formatCode="General" sourceLinked="1"/>
        <c:tickLblPos val="nextTo"/>
        <c:crossAx val="100844288"/>
        <c:crosses val="autoZero"/>
        <c:crossBetween val="between"/>
      </c:valAx>
      <c:valAx>
        <c:axId val="100855808"/>
        <c:scaling>
          <c:orientation val="minMax"/>
        </c:scaling>
        <c:axPos val="r"/>
        <c:numFmt formatCode="#,##0.0_ ;\-#,##0.0\ " sourceLinked="0"/>
        <c:tickLblPos val="nextTo"/>
        <c:crossAx val="100857728"/>
        <c:crosses val="max"/>
        <c:crossBetween val="between"/>
        <c:dispUnits>
          <c:builtInUnit val="millions"/>
          <c:dispUnitsLbl>
            <c:layout/>
          </c:dispUnitsLbl>
        </c:dispUnits>
      </c:valAx>
      <c:catAx>
        <c:axId val="100857728"/>
        <c:scaling>
          <c:orientation val="minMax"/>
        </c:scaling>
        <c:delete val="1"/>
        <c:axPos val="b"/>
        <c:tickLblPos val="none"/>
        <c:crossAx val="100855808"/>
        <c:crosses val="autoZero"/>
        <c:auto val="1"/>
        <c:lblAlgn val="ctr"/>
        <c:lblOffset val="100"/>
      </c:catAx>
    </c:plotArea>
    <c:legend>
      <c:legendPos val="b"/>
      <c:layout>
        <c:manualLayout>
          <c:xMode val="edge"/>
          <c:yMode val="edge"/>
          <c:x val="3.3263342082239938E-3"/>
          <c:y val="0.82986694371536618"/>
          <c:w val="0.99612510936132959"/>
          <c:h val="0.1701330562846311"/>
        </c:manualLayout>
      </c:layout>
      <c:txPr>
        <a:bodyPr/>
        <a:lstStyle/>
        <a:p>
          <a:pPr>
            <a:defRPr b="1"/>
          </a:pPr>
          <a:endParaRPr lang="it-IT"/>
        </a:p>
      </c:txPr>
    </c:legend>
    <c:plotVisOnly val="1"/>
    <c:dispBlanksAs val="gap"/>
  </c:chart>
  <c:spPr>
    <a:solidFill>
      <a:schemeClr val="lt1"/>
    </a:solidFill>
    <a:ln w="25400" cap="flat" cmpd="sng" algn="ctr">
      <a:solidFill>
        <a:schemeClr val="accent2"/>
      </a:solidFill>
      <a:prstDash val="solid"/>
    </a:ln>
    <a:effectLst/>
  </c:spPr>
  <c:txPr>
    <a:bodyPr/>
    <a:lstStyle/>
    <a:p>
      <a:pPr>
        <a:defRPr>
          <a:solidFill>
            <a:schemeClr val="dk1"/>
          </a:solidFill>
          <a:latin typeface="+mn-lt"/>
          <a:ea typeface="+mn-ea"/>
          <a:cs typeface="+mn-cs"/>
        </a:defRPr>
      </a:pPr>
      <a:endParaRPr lang="it-IT"/>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it-IT"/>
  <c:chart>
    <c:plotArea>
      <c:layout/>
      <c:barChart>
        <c:barDir val="col"/>
        <c:grouping val="stacked"/>
        <c:ser>
          <c:idx val="0"/>
          <c:order val="0"/>
          <c:tx>
            <c:strRef>
              <c:f>'Occupazione FDL'!$T$94</c:f>
              <c:strCache>
                <c:ptCount val="1"/>
                <c:pt idx="0">
                  <c:v>2011/13-2008/10</c:v>
                </c:pt>
              </c:strCache>
            </c:strRef>
          </c:tx>
          <c:cat>
            <c:multiLvlStrRef>
              <c:f>'Occupazione FDL'!$A$95:$B$103</c:f>
              <c:multiLvlStrCache>
                <c:ptCount val="9"/>
                <c:lvl>
                  <c:pt idx="0">
                    <c:v>dipendenti</c:v>
                  </c:pt>
                  <c:pt idx="1">
                    <c:v>indipendenti</c:v>
                  </c:pt>
                  <c:pt idx="2">
                    <c:v>totale</c:v>
                  </c:pt>
                  <c:pt idx="3">
                    <c:v>dipendenti</c:v>
                  </c:pt>
                  <c:pt idx="4">
                    <c:v>indipendenti</c:v>
                  </c:pt>
                  <c:pt idx="5">
                    <c:v>totale</c:v>
                  </c:pt>
                  <c:pt idx="6">
                    <c:v>dipendenti</c:v>
                  </c:pt>
                  <c:pt idx="7">
                    <c:v>indipendenti</c:v>
                  </c:pt>
                  <c:pt idx="8">
                    <c:v>totale</c:v>
                  </c:pt>
                </c:lvl>
                <c:lvl>
                  <c:pt idx="0">
                    <c:v>maschi</c:v>
                  </c:pt>
                  <c:pt idx="3">
                    <c:v>femmine</c:v>
                  </c:pt>
                  <c:pt idx="6">
                    <c:v>totale</c:v>
                  </c:pt>
                </c:lvl>
              </c:multiLvlStrCache>
            </c:multiLvlStrRef>
          </c:cat>
          <c:val>
            <c:numRef>
              <c:f>'Occupazione FDL'!$T$95:$T$103</c:f>
              <c:numCache>
                <c:formatCode>0.0%</c:formatCode>
                <c:ptCount val="9"/>
                <c:pt idx="0">
                  <c:v>-9.6039641411657731E-2</c:v>
                </c:pt>
                <c:pt idx="1">
                  <c:v>0.10747757129125272</c:v>
                </c:pt>
                <c:pt idx="2">
                  <c:v>2.8110106020815592E-3</c:v>
                </c:pt>
                <c:pt idx="3">
                  <c:v>-0.16733911640104893</c:v>
                </c:pt>
                <c:pt idx="4">
                  <c:v>1.2478125237769569E-2</c:v>
                </c:pt>
                <c:pt idx="5">
                  <c:v>-6.4839311272064992E-2</c:v>
                </c:pt>
                <c:pt idx="6">
                  <c:v>-0.11548513108305172</c:v>
                </c:pt>
                <c:pt idx="7">
                  <c:v>7.4715961271024534E-2</c:v>
                </c:pt>
                <c:pt idx="8">
                  <c:v>-1.8136767747307141E-2</c:v>
                </c:pt>
              </c:numCache>
            </c:numRef>
          </c:val>
        </c:ser>
        <c:ser>
          <c:idx val="1"/>
          <c:order val="1"/>
          <c:tx>
            <c:strRef>
              <c:f>'Occupazione FDL'!$U$94</c:f>
              <c:strCache>
                <c:ptCount val="1"/>
                <c:pt idx="0">
                  <c:v>2014/16-2011/13</c:v>
                </c:pt>
              </c:strCache>
            </c:strRef>
          </c:tx>
          <c:cat>
            <c:multiLvlStrRef>
              <c:f>'Occupazione FDL'!$A$95:$B$103</c:f>
              <c:multiLvlStrCache>
                <c:ptCount val="9"/>
                <c:lvl>
                  <c:pt idx="0">
                    <c:v>dipendenti</c:v>
                  </c:pt>
                  <c:pt idx="1">
                    <c:v>indipendenti</c:v>
                  </c:pt>
                  <c:pt idx="2">
                    <c:v>totale</c:v>
                  </c:pt>
                  <c:pt idx="3">
                    <c:v>dipendenti</c:v>
                  </c:pt>
                  <c:pt idx="4">
                    <c:v>indipendenti</c:v>
                  </c:pt>
                  <c:pt idx="5">
                    <c:v>totale</c:v>
                  </c:pt>
                  <c:pt idx="6">
                    <c:v>dipendenti</c:v>
                  </c:pt>
                  <c:pt idx="7">
                    <c:v>indipendenti</c:v>
                  </c:pt>
                  <c:pt idx="8">
                    <c:v>totale</c:v>
                  </c:pt>
                </c:lvl>
                <c:lvl>
                  <c:pt idx="0">
                    <c:v>maschi</c:v>
                  </c:pt>
                  <c:pt idx="3">
                    <c:v>femmine</c:v>
                  </c:pt>
                  <c:pt idx="6">
                    <c:v>totale</c:v>
                  </c:pt>
                </c:lvl>
              </c:multiLvlStrCache>
            </c:multiLvlStrRef>
          </c:cat>
          <c:val>
            <c:numRef>
              <c:f>'Occupazione FDL'!$U$95:$U$103</c:f>
              <c:numCache>
                <c:formatCode>0.0%</c:formatCode>
                <c:ptCount val="9"/>
                <c:pt idx="0">
                  <c:v>0.2532638714536779</c:v>
                </c:pt>
                <c:pt idx="1">
                  <c:v>-0.18548722492450664</c:v>
                </c:pt>
                <c:pt idx="2">
                  <c:v>1.7914819736369887E-2</c:v>
                </c:pt>
                <c:pt idx="3">
                  <c:v>0.30575408843125385</c:v>
                </c:pt>
                <c:pt idx="4">
                  <c:v>-4.4826031412039377E-2</c:v>
                </c:pt>
                <c:pt idx="5">
                  <c:v>8.9393377237733107E-2</c:v>
                </c:pt>
                <c:pt idx="6">
                  <c:v>0.26674027306938708</c:v>
                </c:pt>
                <c:pt idx="7">
                  <c:v>-0.13978783402712647</c:v>
                </c:pt>
                <c:pt idx="8">
                  <c:v>3.8995233308029481E-2</c:v>
                </c:pt>
              </c:numCache>
            </c:numRef>
          </c:val>
        </c:ser>
        <c:overlap val="100"/>
        <c:axId val="109953024"/>
        <c:axId val="109954560"/>
      </c:barChart>
      <c:catAx>
        <c:axId val="109953024"/>
        <c:scaling>
          <c:orientation val="minMax"/>
        </c:scaling>
        <c:axPos val="b"/>
        <c:tickLblPos val="low"/>
        <c:crossAx val="109954560"/>
        <c:crosses val="autoZero"/>
        <c:auto val="1"/>
        <c:lblAlgn val="ctr"/>
        <c:lblOffset val="100"/>
      </c:catAx>
      <c:valAx>
        <c:axId val="109954560"/>
        <c:scaling>
          <c:orientation val="minMax"/>
        </c:scaling>
        <c:axPos val="l"/>
        <c:majorGridlines/>
        <c:numFmt formatCode="0.0%" sourceLinked="1"/>
        <c:tickLblPos val="nextTo"/>
        <c:crossAx val="109953024"/>
        <c:crosses val="autoZero"/>
        <c:crossBetween val="between"/>
      </c:valAx>
    </c:plotArea>
    <c:legend>
      <c:legendPos val="t"/>
      <c:layout/>
    </c:legend>
    <c:plotVisOnly val="1"/>
  </c:chart>
  <c:spPr>
    <a:solidFill>
      <a:schemeClr val="lt1"/>
    </a:solidFill>
    <a:ln w="25400" cap="flat" cmpd="sng" algn="ctr">
      <a:solidFill>
        <a:schemeClr val="accent2"/>
      </a:solidFill>
      <a:prstDash val="solid"/>
    </a:ln>
    <a:effectLst/>
  </c:spPr>
  <c:txPr>
    <a:bodyPr/>
    <a:lstStyle/>
    <a:p>
      <a:pPr>
        <a:defRPr>
          <a:solidFill>
            <a:schemeClr val="dk1"/>
          </a:solidFill>
          <a:latin typeface="+mn-lt"/>
          <a:ea typeface="+mn-ea"/>
          <a:cs typeface="+mn-cs"/>
        </a:defRPr>
      </a:pPr>
      <a:endParaRPr lang="it-IT"/>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it-IT"/>
  <c:chart>
    <c:plotArea>
      <c:layout/>
      <c:barChart>
        <c:barDir val="bar"/>
        <c:grouping val="clustered"/>
        <c:ser>
          <c:idx val="0"/>
          <c:order val="0"/>
          <c:spPr>
            <a:solidFill>
              <a:schemeClr val="accent2"/>
            </a:solidFill>
          </c:spPr>
          <c:cat>
            <c:strRef>
              <c:f>[Lavoro_agri.xlsx]SIL!$AG$2:$AG$4,[Lavoro_agri.xlsx]SIL!$AG$6:$AG$10</c:f>
              <c:strCache>
                <c:ptCount val="8"/>
                <c:pt idx="0">
                  <c:v>5 - PROFESSIONI QUALIFICATE NELLE ATTIVITA’ COMMERCIALI E NEI SERVIZI</c:v>
                </c:pt>
                <c:pt idx="1">
                  <c:v>4 - PROFESSIONI ESECUTIVE NEL LAVORO D'UFFICIO</c:v>
                </c:pt>
                <c:pt idx="2">
                  <c:v>8 - PROFESSIONI NON QUALIFICATE</c:v>
                </c:pt>
                <c:pt idx="3">
                  <c:v>7 - CONDUTTORI DI IMPIANTI, OPERAI DI MACCHINARI FISSI E MOBILI E CONDUCENTI DI VEICOLI</c:v>
                </c:pt>
                <c:pt idx="4">
                  <c:v>1 - LEGISLATORI, IMPRENDITORI E ALTA DIRIGENZA</c:v>
                </c:pt>
                <c:pt idx="5">
                  <c:v>6 - ARTIGIANI, OPERAI SPECIALIZZATI E AGRICOLTORI</c:v>
                </c:pt>
                <c:pt idx="6">
                  <c:v>2 - PROFESSIONI INTELLETTUALI, SCIENTIFICHE E DI ELEVATA SPECIALIZZAZIONE</c:v>
                </c:pt>
                <c:pt idx="7">
                  <c:v>3 - PROFESSIONI TECNICHE</c:v>
                </c:pt>
              </c:strCache>
            </c:strRef>
          </c:cat>
          <c:val>
            <c:numRef>
              <c:f>[Lavoro_agri.xlsx]SIL!$AR$2:$AR$4,[Lavoro_agri.xlsx]SIL!$AR$6:$AR$10</c:f>
              <c:numCache>
                <c:formatCode>0.0%</c:formatCode>
                <c:ptCount val="8"/>
                <c:pt idx="0">
                  <c:v>0.45262061784102747</c:v>
                </c:pt>
                <c:pt idx="1">
                  <c:v>0.15628766572920849</c:v>
                </c:pt>
                <c:pt idx="2">
                  <c:v>0.10110809753380318</c:v>
                </c:pt>
                <c:pt idx="3">
                  <c:v>-8.8215335896857806E-3</c:v>
                </c:pt>
                <c:pt idx="4">
                  <c:v>-0.18131868131868134</c:v>
                </c:pt>
                <c:pt idx="5">
                  <c:v>-0.19728015013795341</c:v>
                </c:pt>
                <c:pt idx="6">
                  <c:v>-0.25598086124402547</c:v>
                </c:pt>
                <c:pt idx="7">
                  <c:v>-0.31378299120235359</c:v>
                </c:pt>
              </c:numCache>
            </c:numRef>
          </c:val>
        </c:ser>
        <c:axId val="109964672"/>
        <c:axId val="109992960"/>
      </c:barChart>
      <c:catAx>
        <c:axId val="109964672"/>
        <c:scaling>
          <c:orientation val="minMax"/>
        </c:scaling>
        <c:axPos val="l"/>
        <c:numFmt formatCode="General" sourceLinked="1"/>
        <c:tickLblPos val="high"/>
        <c:crossAx val="109992960"/>
        <c:crosses val="autoZero"/>
        <c:auto val="1"/>
        <c:lblAlgn val="ctr"/>
        <c:lblOffset val="100"/>
      </c:catAx>
      <c:valAx>
        <c:axId val="109992960"/>
        <c:scaling>
          <c:orientation val="minMax"/>
        </c:scaling>
        <c:axPos val="b"/>
        <c:majorGridlines/>
        <c:numFmt formatCode="0.0%" sourceLinked="1"/>
        <c:tickLblPos val="nextTo"/>
        <c:crossAx val="109964672"/>
        <c:crosses val="autoZero"/>
        <c:crossBetween val="between"/>
        <c:majorUnit val="0.4"/>
      </c:valAx>
    </c:plotArea>
    <c:plotVisOnly val="1"/>
  </c:chart>
  <c:spPr>
    <a:solidFill>
      <a:schemeClr val="lt1"/>
    </a:solidFill>
    <a:ln w="25400" cap="flat" cmpd="sng" algn="ctr">
      <a:solidFill>
        <a:schemeClr val="accent2"/>
      </a:solidFill>
      <a:prstDash val="solid"/>
    </a:ln>
    <a:effectLst/>
  </c:spPr>
  <c:txPr>
    <a:bodyPr/>
    <a:lstStyle/>
    <a:p>
      <a:pPr>
        <a:defRPr>
          <a:solidFill>
            <a:schemeClr val="dk1"/>
          </a:solidFill>
          <a:latin typeface="+mn-lt"/>
          <a:ea typeface="+mn-ea"/>
          <a:cs typeface="+mn-cs"/>
        </a:defRPr>
      </a:pPr>
      <a:endParaRPr lang="it-IT"/>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it-IT"/>
  <c:chart>
    <c:plotArea>
      <c:layout/>
      <c:barChart>
        <c:barDir val="col"/>
        <c:grouping val="clustered"/>
        <c:ser>
          <c:idx val="0"/>
          <c:order val="0"/>
          <c:tx>
            <c:strRef>
              <c:f>VA!$C$120</c:f>
              <c:strCache>
                <c:ptCount val="1"/>
                <c:pt idx="0">
                  <c:v>2008/10</c:v>
                </c:pt>
              </c:strCache>
            </c:strRef>
          </c:tx>
          <c:dPt>
            <c:idx val="11"/>
            <c:spPr>
              <a:solidFill>
                <a:srgbClr val="00B0F0"/>
              </a:solidFill>
            </c:spPr>
          </c:dPt>
          <c:cat>
            <c:strRef>
              <c:f>VA!$A$121:$A$141</c:f>
              <c:strCache>
                <c:ptCount val="21"/>
                <c:pt idx="0">
                  <c:v>    Molise</c:v>
                </c:pt>
                <c:pt idx="1">
                  <c:v>    Basilicata</c:v>
                </c:pt>
                <c:pt idx="2">
                  <c:v>    Calabria</c:v>
                </c:pt>
                <c:pt idx="3">
                  <c:v>    Sardegna</c:v>
                </c:pt>
                <c:pt idx="4">
                  <c:v>    Puglia</c:v>
                </c:pt>
                <c:pt idx="5">
                  <c:v>    Trentino Alto Adige / Südtirol</c:v>
                </c:pt>
                <c:pt idx="6">
                  <c:v>    Sicilia</c:v>
                </c:pt>
                <c:pt idx="7">
                  <c:v>    Abruzzo</c:v>
                </c:pt>
                <c:pt idx="8">
                  <c:v>    Campania</c:v>
                </c:pt>
                <c:pt idx="9">
                  <c:v>    Umbria</c:v>
                </c:pt>
                <c:pt idx="10">
                  <c:v>    Emilia-Romagna</c:v>
                </c:pt>
                <c:pt idx="11">
                  <c:v>    Toscana</c:v>
                </c:pt>
                <c:pt idx="12">
                  <c:v>Italia</c:v>
                </c:pt>
                <c:pt idx="13">
                  <c:v>    Veneto</c:v>
                </c:pt>
                <c:pt idx="14">
                  <c:v>    Marche</c:v>
                </c:pt>
                <c:pt idx="15">
                  <c:v>    Friuli-Venezia Giulia</c:v>
                </c:pt>
                <c:pt idx="16">
                  <c:v>    Piemonte</c:v>
                </c:pt>
                <c:pt idx="17">
                  <c:v>    Valle d'Aosta / Vallée d'Aoste</c:v>
                </c:pt>
                <c:pt idx="18">
                  <c:v>    Lombardia</c:v>
                </c:pt>
                <c:pt idx="19">
                  <c:v>    Liguria</c:v>
                </c:pt>
                <c:pt idx="20">
                  <c:v>    Lazio</c:v>
                </c:pt>
              </c:strCache>
            </c:strRef>
          </c:cat>
          <c:val>
            <c:numRef>
              <c:f>VA!$C$121:$C$141</c:f>
              <c:numCache>
                <c:formatCode>0.0%</c:formatCode>
                <c:ptCount val="21"/>
                <c:pt idx="0">
                  <c:v>3.9129804852497022E-2</c:v>
                </c:pt>
                <c:pt idx="1">
                  <c:v>4.882043361173348E-2</c:v>
                </c:pt>
                <c:pt idx="2">
                  <c:v>3.9506896390966405E-2</c:v>
                </c:pt>
                <c:pt idx="3">
                  <c:v>4.6945649394708446E-2</c:v>
                </c:pt>
                <c:pt idx="4">
                  <c:v>3.7026363092623991E-2</c:v>
                </c:pt>
                <c:pt idx="5">
                  <c:v>4.1579463133107876E-2</c:v>
                </c:pt>
                <c:pt idx="6">
                  <c:v>3.6425524545448923E-2</c:v>
                </c:pt>
                <c:pt idx="7">
                  <c:v>2.3431373383409181E-2</c:v>
                </c:pt>
                <c:pt idx="8">
                  <c:v>2.4892423568637304E-2</c:v>
                </c:pt>
                <c:pt idx="9">
                  <c:v>2.2326445275116631E-2</c:v>
                </c:pt>
                <c:pt idx="10">
                  <c:v>2.3341909582889214E-2</c:v>
                </c:pt>
                <c:pt idx="11">
                  <c:v>2.1875147258547042E-2</c:v>
                </c:pt>
                <c:pt idx="12">
                  <c:v>2.0064281164070732E-2</c:v>
                </c:pt>
                <c:pt idx="13">
                  <c:v>1.9199372180836241E-2</c:v>
                </c:pt>
                <c:pt idx="14">
                  <c:v>1.7066911511534489E-2</c:v>
                </c:pt>
                <c:pt idx="15">
                  <c:v>1.4393431723803142E-2</c:v>
                </c:pt>
                <c:pt idx="16">
                  <c:v>1.5394959473338111E-2</c:v>
                </c:pt>
                <c:pt idx="17">
                  <c:v>1.466273208329502E-2</c:v>
                </c:pt>
                <c:pt idx="18">
                  <c:v>9.9854004972637304E-3</c:v>
                </c:pt>
                <c:pt idx="19">
                  <c:v>1.2771842837683955E-2</c:v>
                </c:pt>
                <c:pt idx="20">
                  <c:v>1.0008944701971832E-2</c:v>
                </c:pt>
              </c:numCache>
            </c:numRef>
          </c:val>
        </c:ser>
        <c:ser>
          <c:idx val="1"/>
          <c:order val="1"/>
          <c:tx>
            <c:strRef>
              <c:f>VA!$D$120</c:f>
              <c:strCache>
                <c:ptCount val="1"/>
                <c:pt idx="0">
                  <c:v>2011/13</c:v>
                </c:pt>
              </c:strCache>
            </c:strRef>
          </c:tx>
          <c:dPt>
            <c:idx val="11"/>
            <c:spPr>
              <a:solidFill>
                <a:srgbClr val="FF0000"/>
              </a:solidFill>
            </c:spPr>
          </c:dPt>
          <c:cat>
            <c:strRef>
              <c:f>VA!$A$121:$A$141</c:f>
              <c:strCache>
                <c:ptCount val="21"/>
                <c:pt idx="0">
                  <c:v>    Molise</c:v>
                </c:pt>
                <c:pt idx="1">
                  <c:v>    Basilicata</c:v>
                </c:pt>
                <c:pt idx="2">
                  <c:v>    Calabria</c:v>
                </c:pt>
                <c:pt idx="3">
                  <c:v>    Sardegna</c:v>
                </c:pt>
                <c:pt idx="4">
                  <c:v>    Puglia</c:v>
                </c:pt>
                <c:pt idx="5">
                  <c:v>    Trentino Alto Adige / Südtirol</c:v>
                </c:pt>
                <c:pt idx="6">
                  <c:v>    Sicilia</c:v>
                </c:pt>
                <c:pt idx="7">
                  <c:v>    Abruzzo</c:v>
                </c:pt>
                <c:pt idx="8">
                  <c:v>    Campania</c:v>
                </c:pt>
                <c:pt idx="9">
                  <c:v>    Umbria</c:v>
                </c:pt>
                <c:pt idx="10">
                  <c:v>    Emilia-Romagna</c:v>
                </c:pt>
                <c:pt idx="11">
                  <c:v>    Toscana</c:v>
                </c:pt>
                <c:pt idx="12">
                  <c:v>Italia</c:v>
                </c:pt>
                <c:pt idx="13">
                  <c:v>    Veneto</c:v>
                </c:pt>
                <c:pt idx="14">
                  <c:v>    Marche</c:v>
                </c:pt>
                <c:pt idx="15">
                  <c:v>    Friuli-Venezia Giulia</c:v>
                </c:pt>
                <c:pt idx="16">
                  <c:v>    Piemonte</c:v>
                </c:pt>
                <c:pt idx="17">
                  <c:v>    Valle d'Aosta / Vallée d'Aoste</c:v>
                </c:pt>
                <c:pt idx="18">
                  <c:v>    Lombardia</c:v>
                </c:pt>
                <c:pt idx="19">
                  <c:v>    Liguria</c:v>
                </c:pt>
                <c:pt idx="20">
                  <c:v>    Lazio</c:v>
                </c:pt>
              </c:strCache>
            </c:strRef>
          </c:cat>
          <c:val>
            <c:numRef>
              <c:f>VA!$D$121:$D$141</c:f>
              <c:numCache>
                <c:formatCode>0.0%</c:formatCode>
                <c:ptCount val="21"/>
                <c:pt idx="0">
                  <c:v>5.0060733280658513E-2</c:v>
                </c:pt>
                <c:pt idx="1">
                  <c:v>5.3625232598949753E-2</c:v>
                </c:pt>
                <c:pt idx="2">
                  <c:v>5.1247567523509695E-2</c:v>
                </c:pt>
                <c:pt idx="3">
                  <c:v>4.539240304739444E-2</c:v>
                </c:pt>
                <c:pt idx="4">
                  <c:v>4.0325280708434587E-2</c:v>
                </c:pt>
                <c:pt idx="5">
                  <c:v>4.4479098555907294E-2</c:v>
                </c:pt>
                <c:pt idx="6">
                  <c:v>3.9751520261422459E-2</c:v>
                </c:pt>
                <c:pt idx="7">
                  <c:v>2.5853022061682759E-2</c:v>
                </c:pt>
                <c:pt idx="8">
                  <c:v>2.8473438735762191E-2</c:v>
                </c:pt>
                <c:pt idx="9">
                  <c:v>2.7107399420353645E-2</c:v>
                </c:pt>
                <c:pt idx="10">
                  <c:v>2.6176472336134141E-2</c:v>
                </c:pt>
                <c:pt idx="11">
                  <c:v>2.2412204350989381E-2</c:v>
                </c:pt>
                <c:pt idx="12">
                  <c:v>2.2050007000635367E-2</c:v>
                </c:pt>
                <c:pt idx="13">
                  <c:v>2.1078351203858141E-2</c:v>
                </c:pt>
                <c:pt idx="14">
                  <c:v>1.9113477461631629E-2</c:v>
                </c:pt>
                <c:pt idx="15">
                  <c:v>1.7765024876931584E-2</c:v>
                </c:pt>
                <c:pt idx="16">
                  <c:v>1.7500835304002028E-2</c:v>
                </c:pt>
                <c:pt idx="17">
                  <c:v>1.4328176831871776E-2</c:v>
                </c:pt>
                <c:pt idx="18">
                  <c:v>1.1022727587632196E-2</c:v>
                </c:pt>
                <c:pt idx="19">
                  <c:v>1.1668282100622826E-2</c:v>
                </c:pt>
                <c:pt idx="20">
                  <c:v>1.0627121146837889E-2</c:v>
                </c:pt>
              </c:numCache>
            </c:numRef>
          </c:val>
        </c:ser>
        <c:ser>
          <c:idx val="2"/>
          <c:order val="2"/>
          <c:tx>
            <c:strRef>
              <c:f>VA!$E$120</c:f>
              <c:strCache>
                <c:ptCount val="1"/>
                <c:pt idx="0">
                  <c:v>2014/16</c:v>
                </c:pt>
              </c:strCache>
            </c:strRef>
          </c:tx>
          <c:dPt>
            <c:idx val="11"/>
            <c:spPr>
              <a:solidFill>
                <a:srgbClr val="92D050"/>
              </a:solidFill>
            </c:spPr>
          </c:dPt>
          <c:cat>
            <c:strRef>
              <c:f>VA!$A$121:$A$141</c:f>
              <c:strCache>
                <c:ptCount val="21"/>
                <c:pt idx="0">
                  <c:v>    Molise</c:v>
                </c:pt>
                <c:pt idx="1">
                  <c:v>    Basilicata</c:v>
                </c:pt>
                <c:pt idx="2">
                  <c:v>    Calabria</c:v>
                </c:pt>
                <c:pt idx="3">
                  <c:v>    Sardegna</c:v>
                </c:pt>
                <c:pt idx="4">
                  <c:v>    Puglia</c:v>
                </c:pt>
                <c:pt idx="5">
                  <c:v>    Trentino Alto Adige / Südtirol</c:v>
                </c:pt>
                <c:pt idx="6">
                  <c:v>    Sicilia</c:v>
                </c:pt>
                <c:pt idx="7">
                  <c:v>    Abruzzo</c:v>
                </c:pt>
                <c:pt idx="8">
                  <c:v>    Campania</c:v>
                </c:pt>
                <c:pt idx="9">
                  <c:v>    Umbria</c:v>
                </c:pt>
                <c:pt idx="10">
                  <c:v>    Emilia-Romagna</c:v>
                </c:pt>
                <c:pt idx="11">
                  <c:v>    Toscana</c:v>
                </c:pt>
                <c:pt idx="12">
                  <c:v>Italia</c:v>
                </c:pt>
                <c:pt idx="13">
                  <c:v>    Veneto</c:v>
                </c:pt>
                <c:pt idx="14">
                  <c:v>    Marche</c:v>
                </c:pt>
                <c:pt idx="15">
                  <c:v>    Friuli-Venezia Giulia</c:v>
                </c:pt>
                <c:pt idx="16">
                  <c:v>    Piemonte</c:v>
                </c:pt>
                <c:pt idx="17">
                  <c:v>    Valle d'Aosta / Vallée d'Aoste</c:v>
                </c:pt>
                <c:pt idx="18">
                  <c:v>    Lombardia</c:v>
                </c:pt>
                <c:pt idx="19">
                  <c:v>    Liguria</c:v>
                </c:pt>
                <c:pt idx="20">
                  <c:v>    Lazio</c:v>
                </c:pt>
              </c:strCache>
            </c:strRef>
          </c:cat>
          <c:val>
            <c:numRef>
              <c:f>VA!$E$121:$E$141</c:f>
              <c:numCache>
                <c:formatCode>0.0%</c:formatCode>
                <c:ptCount val="21"/>
                <c:pt idx="0">
                  <c:v>5.4339240756281854E-2</c:v>
                </c:pt>
                <c:pt idx="1">
                  <c:v>5.2722866981252392E-2</c:v>
                </c:pt>
                <c:pt idx="2">
                  <c:v>5.1007591190199972E-2</c:v>
                </c:pt>
                <c:pt idx="3">
                  <c:v>5.0180290471698794E-2</c:v>
                </c:pt>
                <c:pt idx="4">
                  <c:v>4.2080434195465199E-2</c:v>
                </c:pt>
                <c:pt idx="5">
                  <c:v>4.1186762523114165E-2</c:v>
                </c:pt>
                <c:pt idx="6">
                  <c:v>3.9899785703925411E-2</c:v>
                </c:pt>
                <c:pt idx="7">
                  <c:v>2.6051042604260499E-2</c:v>
                </c:pt>
                <c:pt idx="8">
                  <c:v>2.5631424381250982E-2</c:v>
                </c:pt>
                <c:pt idx="9">
                  <c:v>2.5604792338948558E-2</c:v>
                </c:pt>
                <c:pt idx="10">
                  <c:v>2.5158921795084343E-2</c:v>
                </c:pt>
                <c:pt idx="11">
                  <c:v>2.2827177612504815E-2</c:v>
                </c:pt>
                <c:pt idx="12">
                  <c:v>2.1665921033953602E-2</c:v>
                </c:pt>
                <c:pt idx="13">
                  <c:v>2.0654543097240522E-2</c:v>
                </c:pt>
                <c:pt idx="14">
                  <c:v>1.869011117559163E-2</c:v>
                </c:pt>
                <c:pt idx="15">
                  <c:v>1.78299194596424E-2</c:v>
                </c:pt>
                <c:pt idx="16">
                  <c:v>1.7422239468555541E-2</c:v>
                </c:pt>
                <c:pt idx="17">
                  <c:v>1.3912132122994728E-2</c:v>
                </c:pt>
                <c:pt idx="18">
                  <c:v>1.079024765051558E-2</c:v>
                </c:pt>
                <c:pt idx="19">
                  <c:v>1.045873163321581E-2</c:v>
                </c:pt>
                <c:pt idx="20">
                  <c:v>1.0354041952205939E-2</c:v>
                </c:pt>
              </c:numCache>
            </c:numRef>
          </c:val>
        </c:ser>
        <c:axId val="117891072"/>
        <c:axId val="117892608"/>
      </c:barChart>
      <c:lineChart>
        <c:grouping val="standard"/>
        <c:ser>
          <c:idx val="3"/>
          <c:order val="3"/>
          <c:tx>
            <c:strRef>
              <c:f>VA!$F$120</c:f>
              <c:strCache>
                <c:ptCount val="1"/>
                <c:pt idx="0">
                  <c:v>2014/16-2008/10</c:v>
                </c:pt>
              </c:strCache>
            </c:strRef>
          </c:tx>
          <c:spPr>
            <a:ln>
              <a:noFill/>
            </a:ln>
          </c:spPr>
          <c:marker>
            <c:symbol val="circle"/>
            <c:size val="5"/>
            <c:spPr>
              <a:solidFill>
                <a:srgbClr val="002060"/>
              </a:solidFill>
            </c:spPr>
          </c:marker>
          <c:dPt>
            <c:idx val="11"/>
            <c:marker>
              <c:spPr>
                <a:solidFill>
                  <a:srgbClr val="FF0000"/>
                </a:solidFill>
              </c:spPr>
            </c:marker>
          </c:dPt>
          <c:dLbls>
            <c:dLbl>
              <c:idx val="11"/>
              <c:layout>
                <c:manualLayout>
                  <c:x val="-4.3919529520458071E-2"/>
                  <c:y val="-7.8386352133713533E-2"/>
                </c:manualLayout>
              </c:layout>
              <c:spPr/>
              <c:txPr>
                <a:bodyPr/>
                <a:lstStyle/>
                <a:p>
                  <a:pPr>
                    <a:defRPr sz="1400" b="1"/>
                  </a:pPr>
                  <a:endParaRPr lang="it-IT"/>
                </a:p>
              </c:txPr>
              <c:showVal val="1"/>
            </c:dLbl>
            <c:delete val="1"/>
          </c:dLbls>
          <c:cat>
            <c:strRef>
              <c:f>VA!$A$121:$A$141</c:f>
              <c:strCache>
                <c:ptCount val="21"/>
                <c:pt idx="0">
                  <c:v>    Molise</c:v>
                </c:pt>
                <c:pt idx="1">
                  <c:v>    Basilicata</c:v>
                </c:pt>
                <c:pt idx="2">
                  <c:v>    Calabria</c:v>
                </c:pt>
                <c:pt idx="3">
                  <c:v>    Sardegna</c:v>
                </c:pt>
                <c:pt idx="4">
                  <c:v>    Puglia</c:v>
                </c:pt>
                <c:pt idx="5">
                  <c:v>    Trentino Alto Adige / Südtirol</c:v>
                </c:pt>
                <c:pt idx="6">
                  <c:v>    Sicilia</c:v>
                </c:pt>
                <c:pt idx="7">
                  <c:v>    Abruzzo</c:v>
                </c:pt>
                <c:pt idx="8">
                  <c:v>    Campania</c:v>
                </c:pt>
                <c:pt idx="9">
                  <c:v>    Umbria</c:v>
                </c:pt>
                <c:pt idx="10">
                  <c:v>    Emilia-Romagna</c:v>
                </c:pt>
                <c:pt idx="11">
                  <c:v>    Toscana</c:v>
                </c:pt>
                <c:pt idx="12">
                  <c:v>Italia</c:v>
                </c:pt>
                <c:pt idx="13">
                  <c:v>    Veneto</c:v>
                </c:pt>
                <c:pt idx="14">
                  <c:v>    Marche</c:v>
                </c:pt>
                <c:pt idx="15">
                  <c:v>    Friuli-Venezia Giulia</c:v>
                </c:pt>
                <c:pt idx="16">
                  <c:v>    Piemonte</c:v>
                </c:pt>
                <c:pt idx="17">
                  <c:v>    Valle d'Aosta / Vallée d'Aoste</c:v>
                </c:pt>
                <c:pt idx="18">
                  <c:v>    Lombardia</c:v>
                </c:pt>
                <c:pt idx="19">
                  <c:v>    Liguria</c:v>
                </c:pt>
                <c:pt idx="20">
                  <c:v>    Lazio</c:v>
                </c:pt>
              </c:strCache>
            </c:strRef>
          </c:cat>
          <c:val>
            <c:numRef>
              <c:f>VA!$F$121:$F$141</c:f>
              <c:numCache>
                <c:formatCode>0.0%</c:formatCode>
                <c:ptCount val="21"/>
                <c:pt idx="0">
                  <c:v>0.25405867274280874</c:v>
                </c:pt>
                <c:pt idx="1">
                  <c:v>0.12750579571798726</c:v>
                </c:pt>
                <c:pt idx="2">
                  <c:v>0.25505731625084332</c:v>
                </c:pt>
                <c:pt idx="3">
                  <c:v>6.1136915568340111E-2</c:v>
                </c:pt>
                <c:pt idx="4">
                  <c:v>0.17035097508978228</c:v>
                </c:pt>
                <c:pt idx="5">
                  <c:v>9.9758905727219571E-2</c:v>
                </c:pt>
                <c:pt idx="6">
                  <c:v>4.9411924518049884E-2</c:v>
                </c:pt>
                <c:pt idx="7">
                  <c:v>0.15338314653383181</c:v>
                </c:pt>
                <c:pt idx="8">
                  <c:v>1.5117516757285461E-2</c:v>
                </c:pt>
                <c:pt idx="9">
                  <c:v>9.7378836531999205E-2</c:v>
                </c:pt>
                <c:pt idx="10">
                  <c:v>0.15940065354267988</c:v>
                </c:pt>
                <c:pt idx="11">
                  <c:v>9.1680733060043318E-2</c:v>
                </c:pt>
                <c:pt idx="12">
                  <c:v>0.11036826570555047</c:v>
                </c:pt>
                <c:pt idx="13">
                  <c:v>0.13615679386875268</c:v>
                </c:pt>
                <c:pt idx="14">
                  <c:v>0.10022595222724347</c:v>
                </c:pt>
                <c:pt idx="15">
                  <c:v>0.27853948236674242</c:v>
                </c:pt>
                <c:pt idx="16">
                  <c:v>0.15498176233442146</c:v>
                </c:pt>
                <c:pt idx="17">
                  <c:v>-6.1573546180159422E-2</c:v>
                </c:pt>
                <c:pt idx="18">
                  <c:v>0.13781306340552171</c:v>
                </c:pt>
                <c:pt idx="19">
                  <c:v>-0.17874278773155183</c:v>
                </c:pt>
                <c:pt idx="20">
                  <c:v>3.6031876668607257E-2</c:v>
                </c:pt>
              </c:numCache>
            </c:numRef>
          </c:val>
        </c:ser>
        <c:marker val="1"/>
        <c:axId val="119800576"/>
        <c:axId val="117894144"/>
      </c:lineChart>
      <c:catAx>
        <c:axId val="117891072"/>
        <c:scaling>
          <c:orientation val="minMax"/>
        </c:scaling>
        <c:axPos val="b"/>
        <c:tickLblPos val="nextTo"/>
        <c:crossAx val="117892608"/>
        <c:crosses val="autoZero"/>
        <c:auto val="1"/>
        <c:lblAlgn val="ctr"/>
        <c:lblOffset val="100"/>
      </c:catAx>
      <c:valAx>
        <c:axId val="117892608"/>
        <c:scaling>
          <c:orientation val="minMax"/>
        </c:scaling>
        <c:axPos val="l"/>
        <c:majorGridlines/>
        <c:numFmt formatCode="0.0%" sourceLinked="1"/>
        <c:tickLblPos val="nextTo"/>
        <c:crossAx val="117891072"/>
        <c:crosses val="autoZero"/>
        <c:crossBetween val="between"/>
      </c:valAx>
      <c:valAx>
        <c:axId val="117894144"/>
        <c:scaling>
          <c:orientation val="minMax"/>
        </c:scaling>
        <c:axPos val="r"/>
        <c:numFmt formatCode="0.0%" sourceLinked="1"/>
        <c:tickLblPos val="nextTo"/>
        <c:crossAx val="119800576"/>
        <c:crosses val="max"/>
        <c:crossBetween val="between"/>
      </c:valAx>
      <c:catAx>
        <c:axId val="119800576"/>
        <c:scaling>
          <c:orientation val="minMax"/>
        </c:scaling>
        <c:delete val="1"/>
        <c:axPos val="b"/>
        <c:tickLblPos val="none"/>
        <c:crossAx val="117894144"/>
        <c:crosses val="autoZero"/>
        <c:auto val="1"/>
        <c:lblAlgn val="ctr"/>
        <c:lblOffset val="100"/>
      </c:catAx>
    </c:plotArea>
    <c:legend>
      <c:legendPos val="t"/>
      <c:layout/>
      <c:txPr>
        <a:bodyPr/>
        <a:lstStyle/>
        <a:p>
          <a:pPr>
            <a:defRPr b="1"/>
          </a:pPr>
          <a:endParaRPr lang="it-IT"/>
        </a:p>
      </c:txPr>
    </c:legend>
    <c:plotVisOnly val="1"/>
    <c:dispBlanksAs val="gap"/>
  </c:chart>
  <c:spPr>
    <a:solidFill>
      <a:schemeClr val="lt1"/>
    </a:solidFill>
    <a:ln w="25400" cap="flat" cmpd="sng" algn="ctr">
      <a:solidFill>
        <a:schemeClr val="accent2"/>
      </a:solidFill>
      <a:prstDash val="solid"/>
    </a:ln>
    <a:effectLst/>
  </c:spPr>
  <c:txPr>
    <a:bodyPr/>
    <a:lstStyle/>
    <a:p>
      <a:pPr>
        <a:defRPr>
          <a:solidFill>
            <a:schemeClr val="dk1"/>
          </a:solidFill>
          <a:latin typeface="+mn-lt"/>
          <a:ea typeface="+mn-ea"/>
          <a:cs typeface="+mn-cs"/>
        </a:defRPr>
      </a:pPr>
      <a:endParaRPr lang="it-IT"/>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it-IT"/>
  <c:style val="4"/>
  <c:chart>
    <c:title>
      <c:tx>
        <c:rich>
          <a:bodyPr/>
          <a:lstStyle/>
          <a:p>
            <a:pPr>
              <a:defRPr>
                <a:solidFill>
                  <a:schemeClr val="accent2"/>
                </a:solidFill>
              </a:defRPr>
            </a:pPr>
            <a:r>
              <a:rPr lang="it-IT">
                <a:solidFill>
                  <a:schemeClr val="accent2"/>
                </a:solidFill>
              </a:rPr>
              <a:t>Andamento del reddito lordo di gestione (2007=100)</a:t>
            </a:r>
          </a:p>
        </c:rich>
      </c:tx>
      <c:layout>
        <c:manualLayout>
          <c:xMode val="edge"/>
          <c:yMode val="edge"/>
          <c:x val="2.3189251371015449E-2"/>
          <c:y val="0"/>
        </c:manualLayout>
      </c:layout>
      <c:overlay val="1"/>
    </c:title>
    <c:plotArea>
      <c:layout>
        <c:manualLayout>
          <c:layoutTarget val="inner"/>
          <c:xMode val="edge"/>
          <c:yMode val="edge"/>
          <c:x val="9.2253193720706853E-2"/>
          <c:y val="0.17184677892932534"/>
          <c:w val="0.56173120558640421"/>
          <c:h val="0.70191486660212365"/>
        </c:manualLayout>
      </c:layout>
      <c:lineChart>
        <c:grouping val="standard"/>
        <c:ser>
          <c:idx val="0"/>
          <c:order val="0"/>
          <c:tx>
            <c:strRef>
              <c:f>Redditi_dipendenti!$A$121</c:f>
              <c:strCache>
                <c:ptCount val="1"/>
                <c:pt idx="0">
                  <c:v>Totale attività economiche</c:v>
                </c:pt>
              </c:strCache>
            </c:strRef>
          </c:tx>
          <c:spPr>
            <a:ln>
              <a:prstDash val="sysDot"/>
            </a:ln>
          </c:spPr>
          <c:marker>
            <c:symbol val="none"/>
          </c:marker>
          <c:cat>
            <c:strRef>
              <c:f>Redditi_dipendenti!$C$8:$L$8</c:f>
              <c:strCache>
                <c:ptCount val="10"/>
                <c:pt idx="0">
                  <c:v>2007</c:v>
                </c:pt>
                <c:pt idx="1">
                  <c:v>2008</c:v>
                </c:pt>
                <c:pt idx="2">
                  <c:v>2009</c:v>
                </c:pt>
                <c:pt idx="3">
                  <c:v>2010</c:v>
                </c:pt>
                <c:pt idx="4">
                  <c:v>2011</c:v>
                </c:pt>
                <c:pt idx="5">
                  <c:v>2012</c:v>
                </c:pt>
                <c:pt idx="6">
                  <c:v>2013</c:v>
                </c:pt>
                <c:pt idx="7">
                  <c:v>2014</c:v>
                </c:pt>
                <c:pt idx="8">
                  <c:v>2015</c:v>
                </c:pt>
                <c:pt idx="9">
                  <c:v>2016</c:v>
                </c:pt>
              </c:strCache>
            </c:strRef>
          </c:cat>
          <c:val>
            <c:numRef>
              <c:f>Redditi_dipendenti!$C$121:$L$121</c:f>
              <c:numCache>
                <c:formatCode>#,##0.0_ ;\-#,##0.0\ </c:formatCode>
                <c:ptCount val="10"/>
                <c:pt idx="0">
                  <c:v>100</c:v>
                </c:pt>
                <c:pt idx="1">
                  <c:v>100.46954617359179</c:v>
                </c:pt>
                <c:pt idx="2">
                  <c:v>100.13743266222177</c:v>
                </c:pt>
                <c:pt idx="3">
                  <c:v>102.12255511142968</c:v>
                </c:pt>
                <c:pt idx="4">
                  <c:v>105.25510855573907</c:v>
                </c:pt>
                <c:pt idx="5">
                  <c:v>105.99216632996863</c:v>
                </c:pt>
                <c:pt idx="6">
                  <c:v>107.34667349695874</c:v>
                </c:pt>
                <c:pt idx="7">
                  <c:v>110.07582165901397</c:v>
                </c:pt>
                <c:pt idx="8">
                  <c:v>109.63055786528385</c:v>
                </c:pt>
                <c:pt idx="9">
                  <c:v>109.18062435657376</c:v>
                </c:pt>
              </c:numCache>
            </c:numRef>
          </c:val>
        </c:ser>
        <c:ser>
          <c:idx val="1"/>
          <c:order val="1"/>
          <c:tx>
            <c:strRef>
              <c:f>Redditi_dipendenti!$A$122</c:f>
              <c:strCache>
                <c:ptCount val="1"/>
                <c:pt idx="0">
                  <c:v>Agricoltura, silvicoltura e pesca</c:v>
                </c:pt>
              </c:strCache>
            </c:strRef>
          </c:tx>
          <c:spPr>
            <a:ln w="38100">
              <a:solidFill>
                <a:schemeClr val="tx2"/>
              </a:solidFill>
            </a:ln>
          </c:spPr>
          <c:marker>
            <c:symbol val="none"/>
          </c:marker>
          <c:cat>
            <c:strRef>
              <c:f>Redditi_dipendenti!$C$8:$L$8</c:f>
              <c:strCache>
                <c:ptCount val="10"/>
                <c:pt idx="0">
                  <c:v>2007</c:v>
                </c:pt>
                <c:pt idx="1">
                  <c:v>2008</c:v>
                </c:pt>
                <c:pt idx="2">
                  <c:v>2009</c:v>
                </c:pt>
                <c:pt idx="3">
                  <c:v>2010</c:v>
                </c:pt>
                <c:pt idx="4">
                  <c:v>2011</c:v>
                </c:pt>
                <c:pt idx="5">
                  <c:v>2012</c:v>
                </c:pt>
                <c:pt idx="6">
                  <c:v>2013</c:v>
                </c:pt>
                <c:pt idx="7">
                  <c:v>2014</c:v>
                </c:pt>
                <c:pt idx="8">
                  <c:v>2015</c:v>
                </c:pt>
                <c:pt idx="9">
                  <c:v>2016</c:v>
                </c:pt>
              </c:strCache>
            </c:strRef>
          </c:cat>
          <c:val>
            <c:numRef>
              <c:f>Redditi_dipendenti!$C$122:$L$122</c:f>
              <c:numCache>
                <c:formatCode>#,##0.0_ ;\-#,##0.0\ </c:formatCode>
                <c:ptCount val="10"/>
                <c:pt idx="0">
                  <c:v>100</c:v>
                </c:pt>
                <c:pt idx="1">
                  <c:v>110.85155618626645</c:v>
                </c:pt>
                <c:pt idx="2">
                  <c:v>94.875164257555724</c:v>
                </c:pt>
                <c:pt idx="3">
                  <c:v>89.167953598977419</c:v>
                </c:pt>
                <c:pt idx="4">
                  <c:v>98.482260183968464</c:v>
                </c:pt>
                <c:pt idx="5">
                  <c:v>99.924812262367297</c:v>
                </c:pt>
                <c:pt idx="6">
                  <c:v>115.82215956691289</c:v>
                </c:pt>
                <c:pt idx="7">
                  <c:v>108.57044332693144</c:v>
                </c:pt>
                <c:pt idx="8">
                  <c:v>104.66786731118201</c:v>
                </c:pt>
                <c:pt idx="9">
                  <c:v>101.49538734044916</c:v>
                </c:pt>
              </c:numCache>
            </c:numRef>
          </c:val>
        </c:ser>
        <c:ser>
          <c:idx val="2"/>
          <c:order val="2"/>
          <c:tx>
            <c:strRef>
              <c:f>Redditi_dipendenti!$A$123</c:f>
              <c:strCache>
                <c:ptCount val="1"/>
                <c:pt idx="0">
                  <c:v>Industria manifatturiera</c:v>
                </c:pt>
              </c:strCache>
            </c:strRef>
          </c:tx>
          <c:marker>
            <c:symbol val="none"/>
          </c:marker>
          <c:cat>
            <c:strRef>
              <c:f>Redditi_dipendenti!$C$8:$L$8</c:f>
              <c:strCache>
                <c:ptCount val="10"/>
                <c:pt idx="0">
                  <c:v>2007</c:v>
                </c:pt>
                <c:pt idx="1">
                  <c:v>2008</c:v>
                </c:pt>
                <c:pt idx="2">
                  <c:v>2009</c:v>
                </c:pt>
                <c:pt idx="3">
                  <c:v>2010</c:v>
                </c:pt>
                <c:pt idx="4">
                  <c:v>2011</c:v>
                </c:pt>
                <c:pt idx="5">
                  <c:v>2012</c:v>
                </c:pt>
                <c:pt idx="6">
                  <c:v>2013</c:v>
                </c:pt>
                <c:pt idx="7">
                  <c:v>2014</c:v>
                </c:pt>
                <c:pt idx="8">
                  <c:v>2015</c:v>
                </c:pt>
                <c:pt idx="9">
                  <c:v>2016</c:v>
                </c:pt>
              </c:strCache>
            </c:strRef>
          </c:cat>
          <c:val>
            <c:numRef>
              <c:f>Redditi_dipendenti!$C$123:$L$123</c:f>
              <c:numCache>
                <c:formatCode>#,##0.0_ ;\-#,##0.0\ </c:formatCode>
                <c:ptCount val="10"/>
                <c:pt idx="0">
                  <c:v>100</c:v>
                </c:pt>
                <c:pt idx="1">
                  <c:v>91.688949826266537</c:v>
                </c:pt>
                <c:pt idx="2">
                  <c:v>82.42258364202398</c:v>
                </c:pt>
                <c:pt idx="3">
                  <c:v>100.14260900235145</c:v>
                </c:pt>
                <c:pt idx="4">
                  <c:v>96.806714519809049</c:v>
                </c:pt>
                <c:pt idx="5">
                  <c:v>99.230261722420778</c:v>
                </c:pt>
                <c:pt idx="6">
                  <c:v>101.03903964247338</c:v>
                </c:pt>
                <c:pt idx="7">
                  <c:v>111.8020065391365</c:v>
                </c:pt>
                <c:pt idx="8">
                  <c:v>108.67663329003985</c:v>
                </c:pt>
                <c:pt idx="9">
                  <c:v>108.65081265552888</c:v>
                </c:pt>
              </c:numCache>
            </c:numRef>
          </c:val>
        </c:ser>
        <c:ser>
          <c:idx val="3"/>
          <c:order val="3"/>
          <c:tx>
            <c:strRef>
              <c:f>Redditi_dipendenti!$A$124</c:f>
              <c:strCache>
                <c:ptCount val="1"/>
                <c:pt idx="0">
                  <c:v>Costruzioni</c:v>
                </c:pt>
              </c:strCache>
            </c:strRef>
          </c:tx>
          <c:marker>
            <c:symbol val="none"/>
          </c:marker>
          <c:cat>
            <c:strRef>
              <c:f>Redditi_dipendenti!$C$8:$L$8</c:f>
              <c:strCache>
                <c:ptCount val="10"/>
                <c:pt idx="0">
                  <c:v>2007</c:v>
                </c:pt>
                <c:pt idx="1">
                  <c:v>2008</c:v>
                </c:pt>
                <c:pt idx="2">
                  <c:v>2009</c:v>
                </c:pt>
                <c:pt idx="3">
                  <c:v>2010</c:v>
                </c:pt>
                <c:pt idx="4">
                  <c:v>2011</c:v>
                </c:pt>
                <c:pt idx="5">
                  <c:v>2012</c:v>
                </c:pt>
                <c:pt idx="6">
                  <c:v>2013</c:v>
                </c:pt>
                <c:pt idx="7">
                  <c:v>2014</c:v>
                </c:pt>
                <c:pt idx="8">
                  <c:v>2015</c:v>
                </c:pt>
                <c:pt idx="9">
                  <c:v>2016</c:v>
                </c:pt>
              </c:strCache>
            </c:strRef>
          </c:cat>
          <c:val>
            <c:numRef>
              <c:f>Redditi_dipendenti!$C$124:$L$124</c:f>
              <c:numCache>
                <c:formatCode>#,##0.0_ ;\-#,##0.0\ </c:formatCode>
                <c:ptCount val="10"/>
                <c:pt idx="0">
                  <c:v>100</c:v>
                </c:pt>
                <c:pt idx="1">
                  <c:v>115.26724990490692</c:v>
                </c:pt>
                <c:pt idx="2">
                  <c:v>102.49984898822109</c:v>
                </c:pt>
                <c:pt idx="3">
                  <c:v>86.412014525758607</c:v>
                </c:pt>
                <c:pt idx="4">
                  <c:v>90.354157895305022</c:v>
                </c:pt>
                <c:pt idx="5">
                  <c:v>93.39467849223945</c:v>
                </c:pt>
                <c:pt idx="6">
                  <c:v>98.54693595378005</c:v>
                </c:pt>
                <c:pt idx="7">
                  <c:v>99.263351282863482</c:v>
                </c:pt>
                <c:pt idx="8">
                  <c:v>97.069880019779788</c:v>
                </c:pt>
                <c:pt idx="9">
                  <c:v>101.33176390578211</c:v>
                </c:pt>
              </c:numCache>
            </c:numRef>
          </c:val>
        </c:ser>
        <c:ser>
          <c:idx val="4"/>
          <c:order val="4"/>
          <c:tx>
            <c:strRef>
              <c:f>Redditi_dipendenti!$A$125</c:f>
              <c:strCache>
                <c:ptCount val="1"/>
                <c:pt idx="0">
                  <c:v>Servizi</c:v>
                </c:pt>
              </c:strCache>
            </c:strRef>
          </c:tx>
          <c:marker>
            <c:symbol val="none"/>
          </c:marker>
          <c:cat>
            <c:strRef>
              <c:f>Redditi_dipendenti!$C$8:$L$8</c:f>
              <c:strCache>
                <c:ptCount val="10"/>
                <c:pt idx="0">
                  <c:v>2007</c:v>
                </c:pt>
                <c:pt idx="1">
                  <c:v>2008</c:v>
                </c:pt>
                <c:pt idx="2">
                  <c:v>2009</c:v>
                </c:pt>
                <c:pt idx="3">
                  <c:v>2010</c:v>
                </c:pt>
                <c:pt idx="4">
                  <c:v>2011</c:v>
                </c:pt>
                <c:pt idx="5">
                  <c:v>2012</c:v>
                </c:pt>
                <c:pt idx="6">
                  <c:v>2013</c:v>
                </c:pt>
                <c:pt idx="7">
                  <c:v>2014</c:v>
                </c:pt>
                <c:pt idx="8">
                  <c:v>2015</c:v>
                </c:pt>
                <c:pt idx="9">
                  <c:v>2016</c:v>
                </c:pt>
              </c:strCache>
            </c:strRef>
          </c:cat>
          <c:val>
            <c:numRef>
              <c:f>Redditi_dipendenti!$C$125:$L$125</c:f>
              <c:numCache>
                <c:formatCode>#,##0.0_ ;\-#,##0.0\ </c:formatCode>
                <c:ptCount val="10"/>
                <c:pt idx="0">
                  <c:v>100</c:v>
                </c:pt>
                <c:pt idx="1">
                  <c:v>99.547807092940516</c:v>
                </c:pt>
                <c:pt idx="2">
                  <c:v>103.39902623605457</c:v>
                </c:pt>
                <c:pt idx="3">
                  <c:v>104.05961016996434</c:v>
                </c:pt>
                <c:pt idx="4">
                  <c:v>108.26069611015973</c:v>
                </c:pt>
                <c:pt idx="5">
                  <c:v>107.9316418366963</c:v>
                </c:pt>
                <c:pt idx="6">
                  <c:v>108.02821598982023</c:v>
                </c:pt>
                <c:pt idx="7">
                  <c:v>110.48340277758471</c:v>
                </c:pt>
                <c:pt idx="8">
                  <c:v>110.85407957154743</c:v>
                </c:pt>
                <c:pt idx="9">
                  <c:v>109.92313101469864</c:v>
                </c:pt>
              </c:numCache>
            </c:numRef>
          </c:val>
        </c:ser>
        <c:marker val="1"/>
        <c:axId val="119830400"/>
        <c:axId val="119831936"/>
      </c:lineChart>
      <c:catAx>
        <c:axId val="119830400"/>
        <c:scaling>
          <c:orientation val="minMax"/>
        </c:scaling>
        <c:axPos val="b"/>
        <c:tickLblPos val="nextTo"/>
        <c:crossAx val="119831936"/>
        <c:crosses val="autoZero"/>
        <c:auto val="1"/>
        <c:lblAlgn val="ctr"/>
        <c:lblOffset val="100"/>
      </c:catAx>
      <c:valAx>
        <c:axId val="119831936"/>
        <c:scaling>
          <c:orientation val="minMax"/>
          <c:min val="80"/>
        </c:scaling>
        <c:axPos val="l"/>
        <c:majorGridlines/>
        <c:numFmt formatCode="#,##0.0_ ;\-#,##0.0\ " sourceLinked="1"/>
        <c:tickLblPos val="nextTo"/>
        <c:crossAx val="119830400"/>
        <c:crosses val="autoZero"/>
        <c:crossBetween val="between"/>
      </c:valAx>
    </c:plotArea>
    <c:legend>
      <c:legendPos val="r"/>
      <c:layout>
        <c:manualLayout>
          <c:xMode val="edge"/>
          <c:yMode val="edge"/>
          <c:x val="0.69241299545122115"/>
          <c:y val="1.6068476051680517E-3"/>
          <c:w val="0.29402397061556268"/>
          <c:h val="0.98038453243757262"/>
        </c:manualLayout>
      </c:layout>
    </c:legend>
    <c:plotVisOnly val="1"/>
  </c:chart>
  <c:spPr>
    <a:solidFill>
      <a:schemeClr val="lt1"/>
    </a:solidFill>
    <a:ln w="25400" cap="flat" cmpd="sng" algn="ctr">
      <a:solidFill>
        <a:schemeClr val="accent2"/>
      </a:solidFill>
      <a:prstDash val="solid"/>
    </a:ln>
    <a:effectLst/>
  </c:spPr>
  <c:txPr>
    <a:bodyPr/>
    <a:lstStyle/>
    <a:p>
      <a:pPr>
        <a:defRPr sz="1200">
          <a:solidFill>
            <a:schemeClr val="dk1"/>
          </a:solidFill>
          <a:latin typeface="+mn-lt"/>
          <a:ea typeface="+mn-ea"/>
          <a:cs typeface="+mn-cs"/>
        </a:defRPr>
      </a:pPr>
      <a:endParaRPr lang="it-IT"/>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it-IT"/>
  <c:style val="4"/>
  <c:chart>
    <c:autoTitleDeleted val="1"/>
    <c:plotArea>
      <c:layout>
        <c:manualLayout>
          <c:layoutTarget val="inner"/>
          <c:xMode val="edge"/>
          <c:yMode val="edge"/>
          <c:x val="7.8794717253638596E-2"/>
          <c:y val="0.20994275829817372"/>
          <c:w val="0.70817131429841218"/>
          <c:h val="0.56115341189480261"/>
        </c:manualLayout>
      </c:layout>
      <c:barChart>
        <c:barDir val="col"/>
        <c:grouping val="clustered"/>
        <c:ser>
          <c:idx val="0"/>
          <c:order val="0"/>
          <c:tx>
            <c:strRef>
              <c:f>Occupazione_dipendente!$C$63</c:f>
              <c:strCache>
                <c:ptCount val="1"/>
                <c:pt idx="0">
                  <c:v>2008/10</c:v>
                </c:pt>
              </c:strCache>
            </c:strRef>
          </c:tx>
          <c:cat>
            <c:multiLvlStrRef>
              <c:f>Occupazione_dipendente!$A$64:$B$67</c:f>
              <c:multiLvlStrCache>
                <c:ptCount val="4"/>
                <c:lvl>
                  <c:pt idx="0">
                    <c:v>Totale attività economiche</c:v>
                  </c:pt>
                  <c:pt idx="1">
                    <c:v>Agricoltura, silvicoltura e pesca</c:v>
                  </c:pt>
                  <c:pt idx="2">
                    <c:v>Totale attività economiche</c:v>
                  </c:pt>
                  <c:pt idx="3">
                    <c:v>Agricoltura, silvicoltura e pesca</c:v>
                  </c:pt>
                </c:lvl>
                <c:lvl>
                  <c:pt idx="0">
                    <c:v>Occupati</c:v>
                  </c:pt>
                  <c:pt idx="2">
                    <c:v>ULA</c:v>
                  </c:pt>
                </c:lvl>
              </c:multiLvlStrCache>
            </c:multiLvlStrRef>
          </c:cat>
          <c:val>
            <c:numRef>
              <c:f>Occupazione_dipendente!$C$64:$C$67</c:f>
              <c:numCache>
                <c:formatCode>#,##0.0_ ;\-#,##0.0\ </c:formatCode>
                <c:ptCount val="4"/>
                <c:pt idx="0">
                  <c:v>24.943294143057557</c:v>
                </c:pt>
                <c:pt idx="1">
                  <c:v>16.800723519318002</c:v>
                </c:pt>
                <c:pt idx="2">
                  <c:v>27.634261731252121</c:v>
                </c:pt>
                <c:pt idx="3">
                  <c:v>19.198561916436667</c:v>
                </c:pt>
              </c:numCache>
            </c:numRef>
          </c:val>
        </c:ser>
        <c:ser>
          <c:idx val="1"/>
          <c:order val="1"/>
          <c:tx>
            <c:strRef>
              <c:f>Occupazione_dipendente!$D$63</c:f>
              <c:strCache>
                <c:ptCount val="1"/>
                <c:pt idx="0">
                  <c:v>2011/13</c:v>
                </c:pt>
              </c:strCache>
            </c:strRef>
          </c:tx>
          <c:spPr>
            <a:solidFill>
              <a:schemeClr val="accent6">
                <a:lumMod val="20000"/>
                <a:lumOff val="80000"/>
              </a:schemeClr>
            </a:solidFill>
          </c:spPr>
          <c:cat>
            <c:multiLvlStrRef>
              <c:f>Occupazione_dipendente!$A$64:$B$67</c:f>
              <c:multiLvlStrCache>
                <c:ptCount val="4"/>
                <c:lvl>
                  <c:pt idx="0">
                    <c:v>Totale attività economiche</c:v>
                  </c:pt>
                  <c:pt idx="1">
                    <c:v>Agricoltura, silvicoltura e pesca</c:v>
                  </c:pt>
                  <c:pt idx="2">
                    <c:v>Totale attività economiche</c:v>
                  </c:pt>
                  <c:pt idx="3">
                    <c:v>Agricoltura, silvicoltura e pesca</c:v>
                  </c:pt>
                </c:lvl>
                <c:lvl>
                  <c:pt idx="0">
                    <c:v>Occupati</c:v>
                  </c:pt>
                  <c:pt idx="2">
                    <c:v>ULA</c:v>
                  </c:pt>
                </c:lvl>
              </c:multiLvlStrCache>
            </c:multiLvlStrRef>
          </c:cat>
          <c:val>
            <c:numRef>
              <c:f>Occupazione_dipendente!$D$64:$D$67</c:f>
              <c:numCache>
                <c:formatCode>#,##0.0_ ;\-#,##0.0\ </c:formatCode>
                <c:ptCount val="4"/>
                <c:pt idx="0">
                  <c:v>25.363816622944796</c:v>
                </c:pt>
                <c:pt idx="1">
                  <c:v>17.908832004605706</c:v>
                </c:pt>
                <c:pt idx="2">
                  <c:v>28.685059509079409</c:v>
                </c:pt>
                <c:pt idx="3">
                  <c:v>20.179523840471372</c:v>
                </c:pt>
              </c:numCache>
            </c:numRef>
          </c:val>
        </c:ser>
        <c:ser>
          <c:idx val="2"/>
          <c:order val="2"/>
          <c:tx>
            <c:strRef>
              <c:f>Occupazione_dipendente!$E$63</c:f>
              <c:strCache>
                <c:ptCount val="1"/>
                <c:pt idx="0">
                  <c:v>2014/16</c:v>
                </c:pt>
              </c:strCache>
            </c:strRef>
          </c:tx>
          <c:cat>
            <c:multiLvlStrRef>
              <c:f>Occupazione_dipendente!$A$64:$B$67</c:f>
              <c:multiLvlStrCache>
                <c:ptCount val="4"/>
                <c:lvl>
                  <c:pt idx="0">
                    <c:v>Totale attività economiche</c:v>
                  </c:pt>
                  <c:pt idx="1">
                    <c:v>Agricoltura, silvicoltura e pesca</c:v>
                  </c:pt>
                  <c:pt idx="2">
                    <c:v>Totale attività economiche</c:v>
                  </c:pt>
                  <c:pt idx="3">
                    <c:v>Agricoltura, silvicoltura e pesca</c:v>
                  </c:pt>
                </c:lvl>
                <c:lvl>
                  <c:pt idx="0">
                    <c:v>Occupati</c:v>
                  </c:pt>
                  <c:pt idx="2">
                    <c:v>ULA</c:v>
                  </c:pt>
                </c:lvl>
              </c:multiLvlStrCache>
            </c:multiLvlStrRef>
          </c:cat>
          <c:val>
            <c:numRef>
              <c:f>Occupazione_dipendente!$E$64:$E$67</c:f>
              <c:numCache>
                <c:formatCode>#,##0.0_ ;\-#,##0.0\ </c:formatCode>
                <c:ptCount val="4"/>
                <c:pt idx="0">
                  <c:v>25.520101624483733</c:v>
                </c:pt>
                <c:pt idx="1">
                  <c:v>18.373987230850503</c:v>
                </c:pt>
                <c:pt idx="2">
                  <c:v>28.926530330858753</c:v>
                </c:pt>
                <c:pt idx="3">
                  <c:v>20.615766504301106</c:v>
                </c:pt>
              </c:numCache>
            </c:numRef>
          </c:val>
        </c:ser>
        <c:axId val="109661568"/>
        <c:axId val="109679744"/>
      </c:barChart>
      <c:lineChart>
        <c:grouping val="standard"/>
        <c:ser>
          <c:idx val="3"/>
          <c:order val="3"/>
          <c:tx>
            <c:strRef>
              <c:f>Occupazione_dipendente!$F$63</c:f>
              <c:strCache>
                <c:ptCount val="1"/>
                <c:pt idx="0">
                  <c:v>Var. % 2014/16-2008/10 (asse dx)</c:v>
                </c:pt>
              </c:strCache>
            </c:strRef>
          </c:tx>
          <c:spPr>
            <a:ln>
              <a:noFill/>
            </a:ln>
          </c:spPr>
          <c:marker>
            <c:symbol val="circle"/>
            <c:size val="7"/>
            <c:spPr>
              <a:solidFill>
                <a:srgbClr val="002060"/>
              </a:solidFill>
              <a:ln>
                <a:noFill/>
              </a:ln>
            </c:spPr>
          </c:marker>
          <c:dLbls>
            <c:showVal val="1"/>
          </c:dLbls>
          <c:cat>
            <c:multiLvlStrRef>
              <c:f>Occupazione_dipendente!$A$64:$B$67</c:f>
              <c:multiLvlStrCache>
                <c:ptCount val="4"/>
                <c:lvl>
                  <c:pt idx="0">
                    <c:v>Totale attività economiche</c:v>
                  </c:pt>
                  <c:pt idx="1">
                    <c:v>Agricoltura, silvicoltura e pesca</c:v>
                  </c:pt>
                  <c:pt idx="2">
                    <c:v>Totale attività economiche</c:v>
                  </c:pt>
                  <c:pt idx="3">
                    <c:v>Agricoltura, silvicoltura e pesca</c:v>
                  </c:pt>
                </c:lvl>
                <c:lvl>
                  <c:pt idx="0">
                    <c:v>Occupati</c:v>
                  </c:pt>
                  <c:pt idx="2">
                    <c:v>ULA</c:v>
                  </c:pt>
                </c:lvl>
              </c:multiLvlStrCache>
            </c:multiLvlStrRef>
          </c:cat>
          <c:val>
            <c:numRef>
              <c:f>Occupazione_dipendente!$F$64:$F$67</c:f>
              <c:numCache>
                <c:formatCode>0.0%</c:formatCode>
                <c:ptCount val="4"/>
                <c:pt idx="0">
                  <c:v>2.3124751611314873E-2</c:v>
                </c:pt>
                <c:pt idx="1">
                  <c:v>9.3642616624426425E-2</c:v>
                </c:pt>
                <c:pt idx="2">
                  <c:v>4.6763275681985787E-2</c:v>
                </c:pt>
                <c:pt idx="3">
                  <c:v>7.3818267953244518E-2</c:v>
                </c:pt>
              </c:numCache>
            </c:numRef>
          </c:val>
        </c:ser>
        <c:marker val="1"/>
        <c:axId val="109687168"/>
        <c:axId val="109681280"/>
      </c:lineChart>
      <c:catAx>
        <c:axId val="109661568"/>
        <c:scaling>
          <c:orientation val="minMax"/>
        </c:scaling>
        <c:axPos val="b"/>
        <c:tickLblPos val="nextTo"/>
        <c:txPr>
          <a:bodyPr/>
          <a:lstStyle/>
          <a:p>
            <a:pPr>
              <a:defRPr b="1"/>
            </a:pPr>
            <a:endParaRPr lang="it-IT"/>
          </a:p>
        </c:txPr>
        <c:crossAx val="109679744"/>
        <c:crosses val="autoZero"/>
        <c:auto val="1"/>
        <c:lblAlgn val="ctr"/>
        <c:lblOffset val="100"/>
      </c:catAx>
      <c:valAx>
        <c:axId val="109679744"/>
        <c:scaling>
          <c:orientation val="minMax"/>
        </c:scaling>
        <c:axPos val="l"/>
        <c:majorGridlines/>
        <c:numFmt formatCode="#,##0.0_ ;\-#,##0.0\ " sourceLinked="1"/>
        <c:tickLblPos val="nextTo"/>
        <c:crossAx val="109661568"/>
        <c:crosses val="autoZero"/>
        <c:crossBetween val="between"/>
      </c:valAx>
      <c:valAx>
        <c:axId val="109681280"/>
        <c:scaling>
          <c:orientation val="minMax"/>
        </c:scaling>
        <c:axPos val="r"/>
        <c:numFmt formatCode="0.0%" sourceLinked="1"/>
        <c:tickLblPos val="nextTo"/>
        <c:crossAx val="109687168"/>
        <c:crosses val="max"/>
        <c:crossBetween val="between"/>
      </c:valAx>
      <c:catAx>
        <c:axId val="109687168"/>
        <c:scaling>
          <c:orientation val="minMax"/>
        </c:scaling>
        <c:delete val="1"/>
        <c:axPos val="b"/>
        <c:tickLblPos val="none"/>
        <c:crossAx val="109681280"/>
        <c:crosses val="autoZero"/>
        <c:auto val="1"/>
        <c:lblAlgn val="ctr"/>
        <c:lblOffset val="100"/>
      </c:catAx>
    </c:plotArea>
    <c:legend>
      <c:legendPos val="r"/>
      <c:layout>
        <c:manualLayout>
          <c:xMode val="edge"/>
          <c:yMode val="edge"/>
          <c:x val="0.86287756221530965"/>
          <c:y val="9.3260309578005643E-2"/>
          <c:w val="0.12389474086212657"/>
          <c:h val="0.81347938084398896"/>
        </c:manualLayout>
      </c:layout>
      <c:txPr>
        <a:bodyPr/>
        <a:lstStyle/>
        <a:p>
          <a:pPr>
            <a:defRPr sz="1100" b="1"/>
          </a:pPr>
          <a:endParaRPr lang="it-IT"/>
        </a:p>
      </c:txPr>
    </c:legend>
    <c:plotVisOnly val="1"/>
    <c:dispBlanksAs val="gap"/>
  </c:chart>
  <c:spPr>
    <a:solidFill>
      <a:schemeClr val="lt1"/>
    </a:solidFill>
    <a:ln w="25400" cap="flat" cmpd="sng" algn="ctr">
      <a:solidFill>
        <a:schemeClr val="accent2"/>
      </a:solidFill>
      <a:prstDash val="solid"/>
    </a:ln>
    <a:effectLst/>
  </c:spPr>
  <c:txPr>
    <a:bodyPr/>
    <a:lstStyle/>
    <a:p>
      <a:pPr>
        <a:defRPr sz="1050">
          <a:solidFill>
            <a:schemeClr val="dk1"/>
          </a:solidFill>
          <a:latin typeface="+mn-lt"/>
          <a:ea typeface="+mn-ea"/>
          <a:cs typeface="+mn-cs"/>
        </a:defRPr>
      </a:pPr>
      <a:endParaRPr lang="it-IT"/>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it-IT"/>
  <c:style val="4"/>
  <c:chart>
    <c:plotArea>
      <c:layout/>
      <c:barChart>
        <c:barDir val="col"/>
        <c:grouping val="stacked"/>
        <c:ser>
          <c:idx val="0"/>
          <c:order val="0"/>
          <c:tx>
            <c:strRef>
              <c:f>VA_TOS_elab!$A$64</c:f>
              <c:strCache>
                <c:ptCount val="1"/>
                <c:pt idx="0">
                  <c:v>Agricoltura, silvicoltura e pesca</c:v>
                </c:pt>
              </c:strCache>
            </c:strRef>
          </c:tx>
          <c:spPr>
            <a:solidFill>
              <a:srgbClr val="0070C0"/>
            </a:solidFill>
            <a:ln>
              <a:solidFill>
                <a:schemeClr val="accent1"/>
              </a:solidFill>
            </a:ln>
          </c:spPr>
          <c:dLbls>
            <c:dLbl>
              <c:idx val="0"/>
              <c:layout/>
              <c:showVal val="1"/>
            </c:dLbl>
            <c:dLbl>
              <c:idx val="8"/>
              <c:layout/>
              <c:showVal val="1"/>
            </c:dLbl>
            <c:delete val="1"/>
            <c:txPr>
              <a:bodyPr/>
              <a:lstStyle/>
              <a:p>
                <a:pPr>
                  <a:defRPr sz="1800" b="1"/>
                </a:pPr>
                <a:endParaRPr lang="it-IT"/>
              </a:p>
            </c:txPr>
          </c:dLbls>
          <c:cat>
            <c:strRef>
              <c:f>VA_TOS_elab!$C$8:$K$8</c:f>
              <c:strCache>
                <c:ptCount val="9"/>
                <c:pt idx="0">
                  <c:v>2008</c:v>
                </c:pt>
                <c:pt idx="1">
                  <c:v>2009</c:v>
                </c:pt>
                <c:pt idx="2">
                  <c:v>2010</c:v>
                </c:pt>
                <c:pt idx="3">
                  <c:v>2011</c:v>
                </c:pt>
                <c:pt idx="4">
                  <c:v>2012</c:v>
                </c:pt>
                <c:pt idx="5">
                  <c:v>2013</c:v>
                </c:pt>
                <c:pt idx="6">
                  <c:v>2014</c:v>
                </c:pt>
                <c:pt idx="7">
                  <c:v>2015</c:v>
                </c:pt>
                <c:pt idx="8">
                  <c:v>2016</c:v>
                </c:pt>
              </c:strCache>
            </c:strRef>
          </c:cat>
          <c:val>
            <c:numRef>
              <c:f>VA_TOS_elab!$C$64:$K$64</c:f>
              <c:numCache>
                <c:formatCode>#,##0.0_ ;\-#,##0.0\ </c:formatCode>
                <c:ptCount val="9"/>
                <c:pt idx="0">
                  <c:v>2151</c:v>
                </c:pt>
                <c:pt idx="1">
                  <c:v>2047.3</c:v>
                </c:pt>
                <c:pt idx="2">
                  <c:v>2022.2</c:v>
                </c:pt>
                <c:pt idx="3">
                  <c:v>2098.1999999999998</c:v>
                </c:pt>
                <c:pt idx="4">
                  <c:v>2093.3000000000002</c:v>
                </c:pt>
                <c:pt idx="5">
                  <c:v>2280.6</c:v>
                </c:pt>
                <c:pt idx="6">
                  <c:v>2200.8000000000002</c:v>
                </c:pt>
                <c:pt idx="7">
                  <c:v>2298.6999999999998</c:v>
                </c:pt>
                <c:pt idx="8">
                  <c:v>2291.3000000000002</c:v>
                </c:pt>
              </c:numCache>
            </c:numRef>
          </c:val>
        </c:ser>
        <c:ser>
          <c:idx val="1"/>
          <c:order val="1"/>
          <c:tx>
            <c:strRef>
              <c:f>VA_TOS_elab!$A$65</c:f>
              <c:strCache>
                <c:ptCount val="1"/>
                <c:pt idx="0">
                  <c:v>Servizi di alloggio e di ristorazione</c:v>
                </c:pt>
              </c:strCache>
            </c:strRef>
          </c:tx>
          <c:cat>
            <c:strRef>
              <c:f>VA_TOS_elab!$C$8:$K$8</c:f>
              <c:strCache>
                <c:ptCount val="9"/>
                <c:pt idx="0">
                  <c:v>2008</c:v>
                </c:pt>
                <c:pt idx="1">
                  <c:v>2009</c:v>
                </c:pt>
                <c:pt idx="2">
                  <c:v>2010</c:v>
                </c:pt>
                <c:pt idx="3">
                  <c:v>2011</c:v>
                </c:pt>
                <c:pt idx="4">
                  <c:v>2012</c:v>
                </c:pt>
                <c:pt idx="5">
                  <c:v>2013</c:v>
                </c:pt>
                <c:pt idx="6">
                  <c:v>2014</c:v>
                </c:pt>
                <c:pt idx="7">
                  <c:v>2015</c:v>
                </c:pt>
                <c:pt idx="8">
                  <c:v>2016</c:v>
                </c:pt>
              </c:strCache>
            </c:strRef>
          </c:cat>
          <c:val>
            <c:numRef>
              <c:f>VA_TOS_elab!$C$65:$K$65</c:f>
              <c:numCache>
                <c:formatCode>#,##0.0_ ;\-#,##0.0\ </c:formatCode>
                <c:ptCount val="9"/>
                <c:pt idx="0">
                  <c:v>3692.7</c:v>
                </c:pt>
                <c:pt idx="1">
                  <c:v>3966.6</c:v>
                </c:pt>
                <c:pt idx="2">
                  <c:v>4148.1000000000004</c:v>
                </c:pt>
                <c:pt idx="3">
                  <c:v>4247.2</c:v>
                </c:pt>
                <c:pt idx="4">
                  <c:v>4278.5</c:v>
                </c:pt>
                <c:pt idx="5">
                  <c:v>4233.2</c:v>
                </c:pt>
                <c:pt idx="6">
                  <c:v>4486.1000000000004</c:v>
                </c:pt>
                <c:pt idx="7">
                  <c:v>4502.5</c:v>
                </c:pt>
                <c:pt idx="8">
                  <c:v>4702.5</c:v>
                </c:pt>
              </c:numCache>
            </c:numRef>
          </c:val>
        </c:ser>
        <c:ser>
          <c:idx val="2"/>
          <c:order val="2"/>
          <c:tx>
            <c:strRef>
              <c:f>VA_TOS_elab!$A$66</c:f>
              <c:strCache>
                <c:ptCount val="1"/>
                <c:pt idx="0">
                  <c:v>Industrie alimentari, delle bevande e del tabacco</c:v>
                </c:pt>
              </c:strCache>
            </c:strRef>
          </c:tx>
          <c:cat>
            <c:strRef>
              <c:f>VA_TOS_elab!$C$8:$K$8</c:f>
              <c:strCache>
                <c:ptCount val="9"/>
                <c:pt idx="0">
                  <c:v>2008</c:v>
                </c:pt>
                <c:pt idx="1">
                  <c:v>2009</c:v>
                </c:pt>
                <c:pt idx="2">
                  <c:v>2010</c:v>
                </c:pt>
                <c:pt idx="3">
                  <c:v>2011</c:v>
                </c:pt>
                <c:pt idx="4">
                  <c:v>2012</c:v>
                </c:pt>
                <c:pt idx="5">
                  <c:v>2013</c:v>
                </c:pt>
                <c:pt idx="6">
                  <c:v>2014</c:v>
                </c:pt>
                <c:pt idx="7">
                  <c:v>2015</c:v>
                </c:pt>
                <c:pt idx="8">
                  <c:v>2016</c:v>
                </c:pt>
              </c:strCache>
            </c:strRef>
          </c:cat>
          <c:val>
            <c:numRef>
              <c:f>VA_TOS_elab!$C$66:$K$66</c:f>
              <c:numCache>
                <c:formatCode>#,##0.0_ ;\-#,##0.0\ </c:formatCode>
                <c:ptCount val="9"/>
                <c:pt idx="0">
                  <c:v>1300.2</c:v>
                </c:pt>
                <c:pt idx="1">
                  <c:v>1253.2</c:v>
                </c:pt>
                <c:pt idx="2">
                  <c:v>1187.9000000000001</c:v>
                </c:pt>
                <c:pt idx="3">
                  <c:v>1117.7</c:v>
                </c:pt>
                <c:pt idx="4">
                  <c:v>1157.5</c:v>
                </c:pt>
                <c:pt idx="5">
                  <c:v>1165.0999999999999</c:v>
                </c:pt>
                <c:pt idx="6">
                  <c:v>1216.7</c:v>
                </c:pt>
                <c:pt idx="7">
                  <c:v>1230.5</c:v>
                </c:pt>
                <c:pt idx="8">
                  <c:v>1252.5999999999999</c:v>
                </c:pt>
              </c:numCache>
            </c:numRef>
          </c:val>
        </c:ser>
        <c:overlap val="100"/>
        <c:axId val="109552000"/>
        <c:axId val="109553536"/>
      </c:barChart>
      <c:lineChart>
        <c:grouping val="standard"/>
        <c:ser>
          <c:idx val="3"/>
          <c:order val="3"/>
          <c:tx>
            <c:strRef>
              <c:f>VA_TOS_elab!$A$67</c:f>
              <c:strCache>
                <c:ptCount val="1"/>
                <c:pt idx="0">
                  <c:v>Incidenza della filiera agro-alimentare sul valore aggiunto</c:v>
                </c:pt>
              </c:strCache>
            </c:strRef>
          </c:tx>
          <c:spPr>
            <a:ln>
              <a:solidFill>
                <a:srgbClr val="FFC000"/>
              </a:solidFill>
            </a:ln>
          </c:spPr>
          <c:marker>
            <c:symbol val="none"/>
          </c:marker>
          <c:dLbls>
            <c:dLbl>
              <c:idx val="0"/>
              <c:layout>
                <c:manualLayout>
                  <c:x val="-4.3507287069113533E-2"/>
                  <c:y val="-5.849758523562746E-2"/>
                </c:manualLayout>
              </c:layout>
              <c:showVal val="1"/>
            </c:dLbl>
            <c:dLbl>
              <c:idx val="8"/>
              <c:layout>
                <c:manualLayout>
                  <c:x val="-3.8697194453402209E-2"/>
                  <c:y val="-6.599833964806949E-2"/>
                </c:manualLayout>
              </c:layout>
              <c:showVal val="1"/>
            </c:dLbl>
            <c:delete val="1"/>
            <c:txPr>
              <a:bodyPr/>
              <a:lstStyle/>
              <a:p>
                <a:pPr>
                  <a:defRPr sz="1800" b="1"/>
                </a:pPr>
                <a:endParaRPr lang="it-IT"/>
              </a:p>
            </c:txPr>
          </c:dLbls>
          <c:val>
            <c:numRef>
              <c:f>VA_TOS_elab!$C$68:$K$68</c:f>
              <c:numCache>
                <c:formatCode>0.0%</c:formatCode>
                <c:ptCount val="9"/>
                <c:pt idx="0">
                  <c:v>7.4607194515082992E-2</c:v>
                </c:pt>
                <c:pt idx="1">
                  <c:v>7.7287703692359391E-2</c:v>
                </c:pt>
                <c:pt idx="2">
                  <c:v>7.7795645549920425E-2</c:v>
                </c:pt>
                <c:pt idx="3">
                  <c:v>7.7169171210277221E-2</c:v>
                </c:pt>
                <c:pt idx="4">
                  <c:v>7.822112977188049E-2</c:v>
                </c:pt>
                <c:pt idx="5">
                  <c:v>8.0148672034335219E-2</c:v>
                </c:pt>
                <c:pt idx="6">
                  <c:v>8.0869555430270565E-2</c:v>
                </c:pt>
                <c:pt idx="7">
                  <c:v>8.1225671588055576E-2</c:v>
                </c:pt>
                <c:pt idx="8">
                  <c:v>8.1749914496869844E-2</c:v>
                </c:pt>
              </c:numCache>
            </c:numRef>
          </c:val>
        </c:ser>
        <c:marker val="1"/>
        <c:axId val="109561344"/>
        <c:axId val="109559808"/>
      </c:lineChart>
      <c:catAx>
        <c:axId val="109552000"/>
        <c:scaling>
          <c:orientation val="minMax"/>
        </c:scaling>
        <c:axPos val="b"/>
        <c:tickLblPos val="nextTo"/>
        <c:txPr>
          <a:bodyPr rot="-5400000" vert="horz"/>
          <a:lstStyle/>
          <a:p>
            <a:pPr>
              <a:defRPr/>
            </a:pPr>
            <a:endParaRPr lang="it-IT"/>
          </a:p>
        </c:txPr>
        <c:crossAx val="109553536"/>
        <c:crosses val="autoZero"/>
        <c:auto val="1"/>
        <c:lblAlgn val="ctr"/>
        <c:lblOffset val="100"/>
      </c:catAx>
      <c:valAx>
        <c:axId val="109553536"/>
        <c:scaling>
          <c:orientation val="minMax"/>
        </c:scaling>
        <c:axPos val="l"/>
        <c:majorGridlines/>
        <c:numFmt formatCode="#,##0_ ;\-#,##0\ " sourceLinked="0"/>
        <c:tickLblPos val="nextTo"/>
        <c:crossAx val="109552000"/>
        <c:crosses val="autoZero"/>
        <c:crossBetween val="between"/>
        <c:dispUnits>
          <c:builtInUnit val="thousands"/>
          <c:dispUnitsLbl>
            <c:layout/>
          </c:dispUnitsLbl>
        </c:dispUnits>
      </c:valAx>
      <c:valAx>
        <c:axId val="109559808"/>
        <c:scaling>
          <c:orientation val="minMax"/>
        </c:scaling>
        <c:axPos val="r"/>
        <c:numFmt formatCode="0.0%" sourceLinked="1"/>
        <c:tickLblPos val="nextTo"/>
        <c:crossAx val="109561344"/>
        <c:crosses val="max"/>
        <c:crossBetween val="between"/>
      </c:valAx>
      <c:catAx>
        <c:axId val="109561344"/>
        <c:scaling>
          <c:orientation val="minMax"/>
        </c:scaling>
        <c:delete val="1"/>
        <c:axPos val="b"/>
        <c:tickLblPos val="none"/>
        <c:crossAx val="109559808"/>
        <c:crosses val="autoZero"/>
        <c:auto val="1"/>
        <c:lblAlgn val="ctr"/>
        <c:lblOffset val="100"/>
      </c:catAx>
    </c:plotArea>
    <c:legend>
      <c:legendPos val="r"/>
      <c:layout/>
    </c:legend>
    <c:plotVisOnly val="1"/>
    <c:dispBlanksAs val="gap"/>
  </c:chart>
  <c:spPr>
    <a:solidFill>
      <a:schemeClr val="lt1"/>
    </a:solidFill>
    <a:ln w="25400" cap="flat" cmpd="sng" algn="ctr">
      <a:solidFill>
        <a:schemeClr val="accent2"/>
      </a:solidFill>
      <a:prstDash val="solid"/>
    </a:ln>
    <a:effectLst/>
  </c:spPr>
  <c:txPr>
    <a:bodyPr/>
    <a:lstStyle/>
    <a:p>
      <a:pPr>
        <a:defRPr sz="1400">
          <a:solidFill>
            <a:schemeClr val="dk1"/>
          </a:solidFill>
          <a:latin typeface="+mn-lt"/>
          <a:ea typeface="+mn-ea"/>
          <a:cs typeface="+mn-cs"/>
        </a:defRPr>
      </a:pPr>
      <a:endParaRPr lang="it-IT"/>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it-IT"/>
  <c:chart>
    <c:title>
      <c:tx>
        <c:rich>
          <a:bodyPr/>
          <a:lstStyle/>
          <a:p>
            <a:pPr>
              <a:defRPr sz="1200">
                <a:solidFill>
                  <a:schemeClr val="accent2"/>
                </a:solidFill>
              </a:defRPr>
            </a:pPr>
            <a:r>
              <a:rPr lang="it-IT" sz="1200" dirty="0" smtClean="0">
                <a:solidFill>
                  <a:schemeClr val="accent2"/>
                </a:solidFill>
              </a:rPr>
              <a:t>Contributo della filiera agro-alimentare</a:t>
            </a:r>
            <a:r>
              <a:rPr lang="it-IT" sz="1200" baseline="0" dirty="0" smtClean="0">
                <a:solidFill>
                  <a:schemeClr val="accent2"/>
                </a:solidFill>
              </a:rPr>
              <a:t> </a:t>
            </a:r>
            <a:r>
              <a:rPr lang="it-IT" sz="1200" dirty="0" smtClean="0">
                <a:solidFill>
                  <a:schemeClr val="accent2"/>
                </a:solidFill>
              </a:rPr>
              <a:t>all’export</a:t>
            </a:r>
            <a:endParaRPr lang="it-IT" sz="1200" dirty="0">
              <a:solidFill>
                <a:schemeClr val="accent2"/>
              </a:solidFill>
            </a:endParaRPr>
          </a:p>
        </c:rich>
      </c:tx>
      <c:layout>
        <c:manualLayout>
          <c:xMode val="edge"/>
          <c:yMode val="edge"/>
          <c:x val="6.804461942257219E-4"/>
          <c:y val="0"/>
        </c:manualLayout>
      </c:layout>
      <c:overlay val="1"/>
    </c:title>
    <c:plotArea>
      <c:layout>
        <c:manualLayout>
          <c:layoutTarget val="inner"/>
          <c:xMode val="edge"/>
          <c:yMode val="edge"/>
          <c:x val="0.11286351706036736"/>
          <c:y val="0.13010425780110821"/>
          <c:w val="0.84542957130358865"/>
          <c:h val="0.75391586468358274"/>
        </c:manualLayout>
      </c:layout>
      <c:barChart>
        <c:barDir val="col"/>
        <c:grouping val="stacked"/>
        <c:ser>
          <c:idx val="0"/>
          <c:order val="0"/>
          <c:tx>
            <c:v>Agricoltura</c:v>
          </c:tx>
          <c:dLbls>
            <c:dLbl>
              <c:idx val="0"/>
              <c:layout/>
              <c:showVal val="1"/>
            </c:dLbl>
            <c:dLbl>
              <c:idx val="8"/>
              <c:layout/>
              <c:showVal val="1"/>
            </c:dLbl>
            <c:delete val="1"/>
            <c:txPr>
              <a:bodyPr/>
              <a:lstStyle/>
              <a:p>
                <a:pPr>
                  <a:defRPr sz="1400" b="1"/>
                </a:pPr>
                <a:endParaRPr lang="it-IT"/>
              </a:p>
            </c:txPr>
          </c:dLbls>
          <c:cat>
            <c:numRef>
              <c:f>Trade!$B$1:$J$1</c:f>
              <c:numCache>
                <c:formatCode>General</c:formatCode>
                <c:ptCount val="9"/>
                <c:pt idx="0">
                  <c:v>2008</c:v>
                </c:pt>
                <c:pt idx="1">
                  <c:v>2009</c:v>
                </c:pt>
                <c:pt idx="2">
                  <c:v>2010</c:v>
                </c:pt>
                <c:pt idx="3">
                  <c:v>2011</c:v>
                </c:pt>
                <c:pt idx="4">
                  <c:v>2012</c:v>
                </c:pt>
                <c:pt idx="5">
                  <c:v>2013</c:v>
                </c:pt>
                <c:pt idx="6">
                  <c:v>2014</c:v>
                </c:pt>
                <c:pt idx="7">
                  <c:v>2015</c:v>
                </c:pt>
                <c:pt idx="8">
                  <c:v>2016</c:v>
                </c:pt>
              </c:numCache>
            </c:numRef>
          </c:cat>
          <c:val>
            <c:numRef>
              <c:f>Trade!$B$21:$J$21</c:f>
              <c:numCache>
                <c:formatCode>0.0%</c:formatCode>
                <c:ptCount val="9"/>
                <c:pt idx="0">
                  <c:v>1.5121164960114447E-2</c:v>
                </c:pt>
                <c:pt idx="1">
                  <c:v>1.6132204075432293E-2</c:v>
                </c:pt>
                <c:pt idx="2">
                  <c:v>1.3655623772420779E-2</c:v>
                </c:pt>
                <c:pt idx="3">
                  <c:v>1.2661683799631481E-2</c:v>
                </c:pt>
                <c:pt idx="4">
                  <c:v>1.3651250876709495E-2</c:v>
                </c:pt>
                <c:pt idx="5">
                  <c:v>1.3300335696969635E-2</c:v>
                </c:pt>
                <c:pt idx="6">
                  <c:v>8.1698107845143801E-3</c:v>
                </c:pt>
                <c:pt idx="7">
                  <c:v>8.018216240908255E-3</c:v>
                </c:pt>
                <c:pt idx="8">
                  <c:v>8.3549137821617957E-3</c:v>
                </c:pt>
              </c:numCache>
            </c:numRef>
          </c:val>
        </c:ser>
        <c:ser>
          <c:idx val="1"/>
          <c:order val="1"/>
          <c:tx>
            <c:v>Alimentari e bevande</c:v>
          </c:tx>
          <c:cat>
            <c:numRef>
              <c:f>Trade!$B$1:$J$1</c:f>
              <c:numCache>
                <c:formatCode>General</c:formatCode>
                <c:ptCount val="9"/>
                <c:pt idx="0">
                  <c:v>2008</c:v>
                </c:pt>
                <c:pt idx="1">
                  <c:v>2009</c:v>
                </c:pt>
                <c:pt idx="2">
                  <c:v>2010</c:v>
                </c:pt>
                <c:pt idx="3">
                  <c:v>2011</c:v>
                </c:pt>
                <c:pt idx="4">
                  <c:v>2012</c:v>
                </c:pt>
                <c:pt idx="5">
                  <c:v>2013</c:v>
                </c:pt>
                <c:pt idx="6">
                  <c:v>2014</c:v>
                </c:pt>
                <c:pt idx="7">
                  <c:v>2015</c:v>
                </c:pt>
                <c:pt idx="8">
                  <c:v>2016</c:v>
                </c:pt>
              </c:numCache>
            </c:numRef>
          </c:cat>
          <c:val>
            <c:numRef>
              <c:f>Trade!$B$22:$J$22</c:f>
              <c:numCache>
                <c:formatCode>0.0%</c:formatCode>
                <c:ptCount val="9"/>
                <c:pt idx="0">
                  <c:v>6.3604772868925935E-2</c:v>
                </c:pt>
                <c:pt idx="1">
                  <c:v>7.7379684233185517E-2</c:v>
                </c:pt>
                <c:pt idx="2">
                  <c:v>6.8547511738118391E-2</c:v>
                </c:pt>
                <c:pt idx="3">
                  <c:v>6.8286669358083502E-2</c:v>
                </c:pt>
                <c:pt idx="4">
                  <c:v>7.2167308012494324E-2</c:v>
                </c:pt>
                <c:pt idx="5">
                  <c:v>8.5187705030203315E-2</c:v>
                </c:pt>
                <c:pt idx="6">
                  <c:v>5.5674086723422292E-2</c:v>
                </c:pt>
                <c:pt idx="7">
                  <c:v>6.4010962458345158E-2</c:v>
                </c:pt>
                <c:pt idx="8">
                  <c:v>6.524212070641798E-2</c:v>
                </c:pt>
              </c:numCache>
            </c:numRef>
          </c:val>
        </c:ser>
        <c:overlap val="100"/>
        <c:axId val="109730432"/>
        <c:axId val="109752704"/>
      </c:barChart>
      <c:catAx>
        <c:axId val="109730432"/>
        <c:scaling>
          <c:orientation val="minMax"/>
        </c:scaling>
        <c:axPos val="b"/>
        <c:numFmt formatCode="General" sourceLinked="1"/>
        <c:tickLblPos val="nextTo"/>
        <c:crossAx val="109752704"/>
        <c:crosses val="autoZero"/>
        <c:auto val="1"/>
        <c:lblAlgn val="ctr"/>
        <c:lblOffset val="100"/>
      </c:catAx>
      <c:valAx>
        <c:axId val="109752704"/>
        <c:scaling>
          <c:orientation val="minMax"/>
          <c:max val="0.1"/>
        </c:scaling>
        <c:axPos val="l"/>
        <c:majorGridlines/>
        <c:numFmt formatCode="0.0%" sourceLinked="1"/>
        <c:tickLblPos val="nextTo"/>
        <c:crossAx val="109730432"/>
        <c:crosses val="autoZero"/>
        <c:crossBetween val="between"/>
      </c:valAx>
    </c:plotArea>
    <c:legend>
      <c:legendPos val="r"/>
      <c:layout>
        <c:manualLayout>
          <c:xMode val="edge"/>
          <c:yMode val="edge"/>
          <c:x val="0.67495975503062189"/>
          <c:y val="0.12924577136191309"/>
          <c:w val="0.31115135608048994"/>
          <c:h val="0.16743438320210008"/>
        </c:manualLayout>
      </c:layout>
      <c:txPr>
        <a:bodyPr/>
        <a:lstStyle/>
        <a:p>
          <a:pPr>
            <a:defRPr sz="1100" b="1"/>
          </a:pPr>
          <a:endParaRPr lang="it-IT"/>
        </a:p>
      </c:txPr>
    </c:legend>
    <c:plotVisOnly val="1"/>
  </c:chart>
  <c:spPr>
    <a:solidFill>
      <a:schemeClr val="lt1"/>
    </a:solidFill>
    <a:ln w="25400" cap="flat" cmpd="sng" algn="ctr">
      <a:solidFill>
        <a:schemeClr val="accent2"/>
      </a:solidFill>
      <a:prstDash val="solid"/>
    </a:ln>
    <a:effectLst/>
  </c:spPr>
  <c:txPr>
    <a:bodyPr/>
    <a:lstStyle/>
    <a:p>
      <a:pPr>
        <a:defRPr>
          <a:solidFill>
            <a:schemeClr val="dk1"/>
          </a:solidFill>
          <a:latin typeface="+mn-lt"/>
          <a:ea typeface="+mn-ea"/>
          <a:cs typeface="+mn-cs"/>
        </a:defRPr>
      </a:pPr>
      <a:endParaRPr lang="it-IT"/>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it-IT"/>
  <c:chart>
    <c:plotArea>
      <c:layout>
        <c:manualLayout>
          <c:layoutTarget val="inner"/>
          <c:xMode val="edge"/>
          <c:yMode val="edge"/>
          <c:x val="0.13386351706036745"/>
          <c:y val="5.1400554097404488E-2"/>
          <c:w val="0.74951290463691556"/>
          <c:h val="0.79822506561679785"/>
        </c:manualLayout>
      </c:layout>
      <c:barChart>
        <c:barDir val="col"/>
        <c:grouping val="clustered"/>
        <c:ser>
          <c:idx val="0"/>
          <c:order val="0"/>
          <c:tx>
            <c:strRef>
              <c:f>Foglio1!$A$6</c:f>
              <c:strCache>
                <c:ptCount val="1"/>
                <c:pt idx="0">
                  <c:v>Numero di aziende</c:v>
                </c:pt>
              </c:strCache>
            </c:strRef>
          </c:tx>
          <c:spPr>
            <a:solidFill>
              <a:schemeClr val="accent2">
                <a:lumMod val="60000"/>
                <a:lumOff val="40000"/>
              </a:schemeClr>
            </a:solidFill>
          </c:spPr>
          <c:cat>
            <c:numRef>
              <c:f>Foglio1!$C$1:$G$1</c:f>
              <c:numCache>
                <c:formatCode>General</c:formatCode>
                <c:ptCount val="5"/>
                <c:pt idx="0">
                  <c:v>1990</c:v>
                </c:pt>
                <c:pt idx="1">
                  <c:v>2000</c:v>
                </c:pt>
                <c:pt idx="2">
                  <c:v>2010</c:v>
                </c:pt>
                <c:pt idx="3">
                  <c:v>2013</c:v>
                </c:pt>
                <c:pt idx="4">
                  <c:v>2016</c:v>
                </c:pt>
              </c:numCache>
            </c:numRef>
          </c:cat>
          <c:val>
            <c:numRef>
              <c:f>Foglio1!$C$6:$G$6</c:f>
              <c:numCache>
                <c:formatCode>0.0%</c:formatCode>
                <c:ptCount val="5"/>
                <c:pt idx="0">
                  <c:v>-0.10625547411607429</c:v>
                </c:pt>
                <c:pt idx="1">
                  <c:v>-0.10712812048690161</c:v>
                </c:pt>
                <c:pt idx="2">
                  <c:v>-0.40016669830083662</c:v>
                </c:pt>
                <c:pt idx="3">
                  <c:v>-8.3950141705418244E-2</c:v>
                </c:pt>
                <c:pt idx="4">
                  <c:v>-0.32241980055269176</c:v>
                </c:pt>
              </c:numCache>
            </c:numRef>
          </c:val>
        </c:ser>
        <c:ser>
          <c:idx val="2"/>
          <c:order val="1"/>
          <c:tx>
            <c:strRef>
              <c:f>Foglio1!$A$7</c:f>
              <c:strCache>
                <c:ptCount val="1"/>
                <c:pt idx="0">
                  <c:v>SAU</c:v>
                </c:pt>
              </c:strCache>
            </c:strRef>
          </c:tx>
          <c:spPr>
            <a:solidFill>
              <a:srgbClr val="C00000"/>
            </a:solidFill>
          </c:spPr>
          <c:cat>
            <c:numRef>
              <c:f>Foglio1!$C$1:$G$1</c:f>
              <c:numCache>
                <c:formatCode>General</c:formatCode>
                <c:ptCount val="5"/>
                <c:pt idx="0">
                  <c:v>1990</c:v>
                </c:pt>
                <c:pt idx="1">
                  <c:v>2000</c:v>
                </c:pt>
                <c:pt idx="2">
                  <c:v>2010</c:v>
                </c:pt>
                <c:pt idx="3">
                  <c:v>2013</c:v>
                </c:pt>
                <c:pt idx="4">
                  <c:v>2016</c:v>
                </c:pt>
              </c:numCache>
            </c:numRef>
          </c:cat>
          <c:val>
            <c:numRef>
              <c:f>Foglio1!$C$7:$G$7</c:f>
              <c:numCache>
                <c:formatCode>0.0%</c:formatCode>
                <c:ptCount val="5"/>
                <c:pt idx="0">
                  <c:v>-6.4052590770133824E-2</c:v>
                </c:pt>
                <c:pt idx="1">
                  <c:v>-7.6089488860660262E-2</c:v>
                </c:pt>
                <c:pt idx="2">
                  <c:v>-0.11834461770741046</c:v>
                </c:pt>
                <c:pt idx="3">
                  <c:v>-6.3460141961866334E-2</c:v>
                </c:pt>
                <c:pt idx="4">
                  <c:v>-6.4937987809885175E-2</c:v>
                </c:pt>
              </c:numCache>
            </c:numRef>
          </c:val>
        </c:ser>
        <c:axId val="109850624"/>
        <c:axId val="109852160"/>
      </c:barChart>
      <c:lineChart>
        <c:grouping val="standard"/>
        <c:ser>
          <c:idx val="1"/>
          <c:order val="2"/>
          <c:tx>
            <c:strRef>
              <c:f>Foglio1!$A$5</c:f>
              <c:strCache>
                <c:ptCount val="1"/>
                <c:pt idx="0">
                  <c:v>DMA</c:v>
                </c:pt>
              </c:strCache>
            </c:strRef>
          </c:tx>
          <c:spPr>
            <a:ln>
              <a:noFill/>
            </a:ln>
          </c:spPr>
          <c:marker>
            <c:symbol val="circle"/>
            <c:size val="7"/>
            <c:spPr>
              <a:solidFill>
                <a:srgbClr val="002060"/>
              </a:solidFill>
              <a:ln>
                <a:noFill/>
              </a:ln>
            </c:spPr>
          </c:marker>
          <c:dLbls>
            <c:showVal val="1"/>
          </c:dLbls>
          <c:val>
            <c:numRef>
              <c:f>Foglio1!$C$5:$G$5</c:f>
              <c:numCache>
                <c:formatCode>0.00</c:formatCode>
                <c:ptCount val="5"/>
                <c:pt idx="0">
                  <c:v>6.8235455657401856</c:v>
                </c:pt>
                <c:pt idx="1">
                  <c:v>7.0607503899254755</c:v>
                </c:pt>
                <c:pt idx="2">
                  <c:v>10.378131001843546</c:v>
                </c:pt>
                <c:pt idx="3">
                  <c:v>10.610266730746121</c:v>
                </c:pt>
                <c:pt idx="4">
                  <c:v>14.642189023849674</c:v>
                </c:pt>
              </c:numCache>
            </c:numRef>
          </c:val>
        </c:ser>
        <c:marker val="1"/>
        <c:axId val="109864448"/>
        <c:axId val="109854080"/>
      </c:lineChart>
      <c:catAx>
        <c:axId val="109850624"/>
        <c:scaling>
          <c:orientation val="minMax"/>
        </c:scaling>
        <c:axPos val="b"/>
        <c:numFmt formatCode="General" sourceLinked="1"/>
        <c:tickLblPos val="low"/>
        <c:crossAx val="109852160"/>
        <c:crosses val="autoZero"/>
        <c:auto val="1"/>
        <c:lblAlgn val="ctr"/>
        <c:lblOffset val="100"/>
      </c:catAx>
      <c:valAx>
        <c:axId val="109852160"/>
        <c:scaling>
          <c:orientation val="minMax"/>
        </c:scaling>
        <c:axPos val="l"/>
        <c:majorGridlines/>
        <c:title>
          <c:tx>
            <c:rich>
              <a:bodyPr rot="-5400000" vert="horz"/>
              <a:lstStyle/>
              <a:p>
                <a:pPr>
                  <a:defRPr b="0"/>
                </a:pPr>
                <a:r>
                  <a:rPr lang="en-US" b="0"/>
                  <a:t>N_aziende; SAU</a:t>
                </a:r>
              </a:p>
            </c:rich>
          </c:tx>
          <c:layout/>
        </c:title>
        <c:numFmt formatCode="0%" sourceLinked="0"/>
        <c:tickLblPos val="nextTo"/>
        <c:txPr>
          <a:bodyPr/>
          <a:lstStyle/>
          <a:p>
            <a:pPr>
              <a:defRPr b="0"/>
            </a:pPr>
            <a:endParaRPr lang="it-IT"/>
          </a:p>
        </c:txPr>
        <c:crossAx val="109850624"/>
        <c:crosses val="autoZero"/>
        <c:crossBetween val="between"/>
      </c:valAx>
      <c:valAx>
        <c:axId val="109854080"/>
        <c:scaling>
          <c:orientation val="minMax"/>
        </c:scaling>
        <c:axPos val="r"/>
        <c:title>
          <c:tx>
            <c:rich>
              <a:bodyPr rot="-5400000" vert="horz"/>
              <a:lstStyle/>
              <a:p>
                <a:pPr>
                  <a:defRPr b="0"/>
                </a:pPr>
                <a:r>
                  <a:rPr lang="en-US" b="0"/>
                  <a:t>DMA</a:t>
                </a:r>
              </a:p>
            </c:rich>
          </c:tx>
          <c:layout/>
        </c:title>
        <c:numFmt formatCode="0" sourceLinked="0"/>
        <c:tickLblPos val="nextTo"/>
        <c:crossAx val="109864448"/>
        <c:crosses val="max"/>
        <c:crossBetween val="between"/>
      </c:valAx>
      <c:catAx>
        <c:axId val="109864448"/>
        <c:scaling>
          <c:orientation val="minMax"/>
        </c:scaling>
        <c:delete val="1"/>
        <c:axPos val="b"/>
        <c:tickLblPos val="none"/>
        <c:crossAx val="109854080"/>
        <c:crosses val="autoZero"/>
        <c:auto val="1"/>
        <c:lblAlgn val="ctr"/>
        <c:lblOffset val="100"/>
      </c:catAx>
    </c:plotArea>
    <c:legend>
      <c:legendPos val="r"/>
      <c:layout>
        <c:manualLayout>
          <c:xMode val="edge"/>
          <c:yMode val="edge"/>
          <c:x val="0.13610130218048541"/>
          <c:y val="0.60497874786686523"/>
          <c:w val="0.26552306023902422"/>
          <c:h val="0.25115157480314959"/>
        </c:manualLayout>
      </c:layout>
      <c:spPr>
        <a:noFill/>
      </c:spPr>
    </c:legend>
    <c:plotVisOnly val="1"/>
    <c:dispBlanksAs val="gap"/>
  </c:chart>
  <c:spPr>
    <a:solidFill>
      <a:schemeClr val="lt1"/>
    </a:solidFill>
    <a:ln w="25400" cap="flat" cmpd="sng" algn="ctr">
      <a:solidFill>
        <a:schemeClr val="accent2"/>
      </a:solidFill>
      <a:prstDash val="solid"/>
    </a:ln>
    <a:effectLst/>
  </c:spPr>
  <c:txPr>
    <a:bodyPr/>
    <a:lstStyle/>
    <a:p>
      <a:pPr>
        <a:defRPr sz="1400" b="1">
          <a:solidFill>
            <a:schemeClr val="dk1"/>
          </a:solidFill>
          <a:latin typeface="+mn-lt"/>
          <a:ea typeface="+mn-ea"/>
          <a:cs typeface="+mn-cs"/>
        </a:defRPr>
      </a:pPr>
      <a:endParaRPr lang="it-IT"/>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it-IT"/>
  <c:chart>
    <c:plotArea>
      <c:layout>
        <c:manualLayout>
          <c:layoutTarget val="inner"/>
          <c:xMode val="edge"/>
          <c:yMode val="edge"/>
          <c:x val="0.10616802164557929"/>
          <c:y val="3.0141373180757731E-2"/>
          <c:w val="0.8497485729098897"/>
          <c:h val="0.69329602266414914"/>
        </c:manualLayout>
      </c:layout>
      <c:barChart>
        <c:barDir val="col"/>
        <c:grouping val="clustered"/>
        <c:ser>
          <c:idx val="0"/>
          <c:order val="0"/>
          <c:tx>
            <c:v>SAU</c:v>
          </c:tx>
          <c:cat>
            <c:strRef>
              <c:f>'Titolo di possesso'!$A$5:$A$12</c:f>
              <c:strCache>
                <c:ptCount val="8"/>
                <c:pt idx="0">
                  <c:v>solo proprietà</c:v>
                </c:pt>
                <c:pt idx="1">
                  <c:v>solo affitto</c:v>
                </c:pt>
                <c:pt idx="2">
                  <c:v>solo uso gratuito</c:v>
                </c:pt>
                <c:pt idx="3">
                  <c:v>proprietà e affitto</c:v>
                </c:pt>
                <c:pt idx="4">
                  <c:v>proprietà e uso gratuito</c:v>
                </c:pt>
                <c:pt idx="5">
                  <c:v>affitto e uso gratuito</c:v>
                </c:pt>
                <c:pt idx="6">
                  <c:v>proprietà, affitto e uso gratuito</c:v>
                </c:pt>
                <c:pt idx="7">
                  <c:v>Totale</c:v>
                </c:pt>
              </c:strCache>
            </c:strRef>
          </c:cat>
          <c:val>
            <c:numRef>
              <c:f>'Titolo di possesso'!$J$5:$J$12</c:f>
              <c:numCache>
                <c:formatCode>0.0%</c:formatCode>
                <c:ptCount val="8"/>
                <c:pt idx="0">
                  <c:v>-0.25783593805201327</c:v>
                </c:pt>
                <c:pt idx="1">
                  <c:v>1.184431661008654</c:v>
                </c:pt>
                <c:pt idx="2">
                  <c:v>-0.86222266277382464</c:v>
                </c:pt>
                <c:pt idx="3">
                  <c:v>9.2741628862836226E-2</c:v>
                </c:pt>
                <c:pt idx="4">
                  <c:v>0.11774995587196282</c:v>
                </c:pt>
                <c:pt idx="5">
                  <c:v>0.16142971424075117</c:v>
                </c:pt>
                <c:pt idx="6">
                  <c:v>-0.74121368436725865</c:v>
                </c:pt>
                <c:pt idx="7">
                  <c:v>-0.12427715584661894</c:v>
                </c:pt>
              </c:numCache>
            </c:numRef>
          </c:val>
        </c:ser>
        <c:ser>
          <c:idx val="1"/>
          <c:order val="1"/>
          <c:tx>
            <c:v>Numero aziende</c:v>
          </c:tx>
          <c:cat>
            <c:strRef>
              <c:f>'Titolo di possesso'!$A$5:$A$12</c:f>
              <c:strCache>
                <c:ptCount val="8"/>
                <c:pt idx="0">
                  <c:v>solo proprietà</c:v>
                </c:pt>
                <c:pt idx="1">
                  <c:v>solo affitto</c:v>
                </c:pt>
                <c:pt idx="2">
                  <c:v>solo uso gratuito</c:v>
                </c:pt>
                <c:pt idx="3">
                  <c:v>proprietà e affitto</c:v>
                </c:pt>
                <c:pt idx="4">
                  <c:v>proprietà e uso gratuito</c:v>
                </c:pt>
                <c:pt idx="5">
                  <c:v>affitto e uso gratuito</c:v>
                </c:pt>
                <c:pt idx="6">
                  <c:v>proprietà, affitto e uso gratuito</c:v>
                </c:pt>
                <c:pt idx="7">
                  <c:v>Totale</c:v>
                </c:pt>
              </c:strCache>
            </c:strRef>
          </c:cat>
          <c:val>
            <c:numRef>
              <c:f>'Titolo di possesso'!$F$5:$F$12</c:f>
              <c:numCache>
                <c:formatCode>0.0%</c:formatCode>
                <c:ptCount val="8"/>
                <c:pt idx="0">
                  <c:v>-0.48489348335142385</c:v>
                </c:pt>
                <c:pt idx="1">
                  <c:v>0.83205930044012755</c:v>
                </c:pt>
                <c:pt idx="2">
                  <c:v>-0.7841924398625425</c:v>
                </c:pt>
                <c:pt idx="3">
                  <c:v>2.9580573951434985E-2</c:v>
                </c:pt>
                <c:pt idx="4">
                  <c:v>-0.48735320686540595</c:v>
                </c:pt>
                <c:pt idx="5">
                  <c:v>2.9411764705882248E-2</c:v>
                </c:pt>
                <c:pt idx="6">
                  <c:v>-0.6492753623188533</c:v>
                </c:pt>
                <c:pt idx="7">
                  <c:v>-0.37930275431307797</c:v>
                </c:pt>
              </c:numCache>
            </c:numRef>
          </c:val>
        </c:ser>
        <c:axId val="109897984"/>
        <c:axId val="109780992"/>
      </c:barChart>
      <c:catAx>
        <c:axId val="109897984"/>
        <c:scaling>
          <c:orientation val="minMax"/>
        </c:scaling>
        <c:axPos val="b"/>
        <c:tickLblPos val="low"/>
        <c:txPr>
          <a:bodyPr/>
          <a:lstStyle/>
          <a:p>
            <a:pPr>
              <a:defRPr b="1"/>
            </a:pPr>
            <a:endParaRPr lang="it-IT"/>
          </a:p>
        </c:txPr>
        <c:crossAx val="109780992"/>
        <c:crosses val="autoZero"/>
        <c:auto val="1"/>
        <c:lblAlgn val="ctr"/>
        <c:lblOffset val="100"/>
      </c:catAx>
      <c:valAx>
        <c:axId val="109780992"/>
        <c:scaling>
          <c:orientation val="minMax"/>
        </c:scaling>
        <c:axPos val="l"/>
        <c:majorGridlines/>
        <c:numFmt formatCode="0%" sourceLinked="0"/>
        <c:tickLblPos val="nextTo"/>
        <c:crossAx val="109897984"/>
        <c:crosses val="autoZero"/>
        <c:crossBetween val="between"/>
      </c:valAx>
    </c:plotArea>
    <c:legend>
      <c:legendPos val="r"/>
      <c:layout>
        <c:manualLayout>
          <c:xMode val="edge"/>
          <c:yMode val="edge"/>
          <c:x val="0.54531883858139163"/>
          <c:y val="4.2047640613768693E-2"/>
          <c:w val="0.39357000999054959"/>
          <c:h val="0.15792202827856422"/>
        </c:manualLayout>
      </c:layout>
      <c:txPr>
        <a:bodyPr/>
        <a:lstStyle/>
        <a:p>
          <a:pPr>
            <a:defRPr b="1"/>
          </a:pPr>
          <a:endParaRPr lang="it-IT"/>
        </a:p>
      </c:txPr>
    </c:legend>
    <c:plotVisOnly val="1"/>
  </c:chart>
  <c:spPr>
    <a:solidFill>
      <a:schemeClr val="lt1"/>
    </a:solidFill>
    <a:ln w="25400" cap="flat" cmpd="sng" algn="ctr">
      <a:solidFill>
        <a:schemeClr val="accent2"/>
      </a:solidFill>
      <a:prstDash val="solid"/>
    </a:ln>
    <a:effectLst/>
  </c:spPr>
  <c:txPr>
    <a:bodyPr/>
    <a:lstStyle/>
    <a:p>
      <a:pPr>
        <a:defRPr sz="1400">
          <a:solidFill>
            <a:schemeClr val="dk1"/>
          </a:solidFill>
          <a:latin typeface="+mn-lt"/>
          <a:ea typeface="+mn-ea"/>
          <a:cs typeface="+mn-cs"/>
        </a:defRPr>
      </a:pPr>
      <a:endParaRPr lang="it-IT"/>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it-IT"/>
  <c:chart>
    <c:plotArea>
      <c:layout>
        <c:manualLayout>
          <c:layoutTarget val="inner"/>
          <c:xMode val="edge"/>
          <c:yMode val="edge"/>
          <c:x val="8.4456036745407068E-2"/>
          <c:y val="0.12442184310294546"/>
          <c:w val="0.82343525809273843"/>
          <c:h val="0.26272419072615921"/>
        </c:manualLayout>
      </c:layout>
      <c:barChart>
        <c:barDir val="col"/>
        <c:grouping val="clustered"/>
        <c:ser>
          <c:idx val="4"/>
          <c:order val="1"/>
          <c:tx>
            <c:v>2013</c:v>
          </c:tx>
          <c:cat>
            <c:multiLvlStrRef>
              <c:f>SPA!$C$47:$J$48</c:f>
              <c:multiLvlStrCache>
                <c:ptCount val="8"/>
                <c:lvl>
                  <c:pt idx="0">
                    <c:v>    conduttore</c:v>
                  </c:pt>
                  <c:pt idx="1">
                    <c:v>    coniuge che lavora in azienda</c:v>
                  </c:pt>
                  <c:pt idx="2">
                    <c:v>    altri familiari del conduttore che lavorano in azienda</c:v>
                  </c:pt>
                  <c:pt idx="3">
                    <c:v>    parenti del conduttore che lavorano in azienda</c:v>
                  </c:pt>
                  <c:pt idx="4">
                    <c:v>    altra manodopera aziendale in forma saltuaria</c:v>
                  </c:pt>
                  <c:pt idx="5">
                    <c:v>    lavoratori non assunti direttamente dall'azienda</c:v>
                  </c:pt>
                  <c:pt idx="6">
                    <c:v>    altra manodopera aziendale a tempo indeterminato</c:v>
                  </c:pt>
                  <c:pt idx="7">
                    <c:v>    altra manodopera aziendale a tempo determinato</c:v>
                  </c:pt>
                </c:lvl>
                <c:lvl>
                  <c:pt idx="0">
                    <c:v>  tutte le voci relative alla manodopera aziendale familiare</c:v>
                  </c:pt>
                  <c:pt idx="4">
                    <c:v>  tutte le voci relative alla manodopera aziendale non familiare</c:v>
                  </c:pt>
                </c:lvl>
              </c:multiLvlStrCache>
            </c:multiLvlStrRef>
          </c:cat>
          <c:val>
            <c:numRef>
              <c:f>SPA!$C$52:$J$52</c:f>
              <c:numCache>
                <c:formatCode>0.0%</c:formatCode>
                <c:ptCount val="8"/>
                <c:pt idx="0">
                  <c:v>0.53301254369730255</c:v>
                </c:pt>
                <c:pt idx="1">
                  <c:v>0.19466995681677976</c:v>
                </c:pt>
                <c:pt idx="2">
                  <c:v>0.17860579888957434</c:v>
                </c:pt>
                <c:pt idx="3">
                  <c:v>9.3719925971623624E-2</c:v>
                </c:pt>
                <c:pt idx="4">
                  <c:v>0.47307107884517985</c:v>
                </c:pt>
                <c:pt idx="5">
                  <c:v>0.20048023711707808</c:v>
                </c:pt>
                <c:pt idx="6">
                  <c:v>0.19952351473540061</c:v>
                </c:pt>
                <c:pt idx="7">
                  <c:v>0.12690641003995723</c:v>
                </c:pt>
              </c:numCache>
            </c:numRef>
          </c:val>
        </c:ser>
        <c:ser>
          <c:idx val="0"/>
          <c:order val="2"/>
          <c:tx>
            <c:v>2016</c:v>
          </c:tx>
          <c:cat>
            <c:multiLvlStrRef>
              <c:f>SPA!$C$47:$J$48</c:f>
              <c:multiLvlStrCache>
                <c:ptCount val="8"/>
                <c:lvl>
                  <c:pt idx="0">
                    <c:v>    conduttore</c:v>
                  </c:pt>
                  <c:pt idx="1">
                    <c:v>    coniuge che lavora in azienda</c:v>
                  </c:pt>
                  <c:pt idx="2">
                    <c:v>    altri familiari del conduttore che lavorano in azienda</c:v>
                  </c:pt>
                  <c:pt idx="3">
                    <c:v>    parenti del conduttore che lavorano in azienda</c:v>
                  </c:pt>
                  <c:pt idx="4">
                    <c:v>    altra manodopera aziendale in forma saltuaria</c:v>
                  </c:pt>
                  <c:pt idx="5">
                    <c:v>    lavoratori non assunti direttamente dall'azienda</c:v>
                  </c:pt>
                  <c:pt idx="6">
                    <c:v>    altra manodopera aziendale a tempo indeterminato</c:v>
                  </c:pt>
                  <c:pt idx="7">
                    <c:v>    altra manodopera aziendale a tempo determinato</c:v>
                  </c:pt>
                </c:lvl>
                <c:lvl>
                  <c:pt idx="0">
                    <c:v>  tutte le voci relative alla manodopera aziendale familiare</c:v>
                  </c:pt>
                  <c:pt idx="4">
                    <c:v>  tutte le voci relative alla manodopera aziendale non familiare</c:v>
                  </c:pt>
                </c:lvl>
              </c:multiLvlStrCache>
            </c:multiLvlStrRef>
          </c:cat>
          <c:val>
            <c:numRef>
              <c:f>SPA!$C$53:$J$53</c:f>
              <c:numCache>
                <c:formatCode>0.0%</c:formatCode>
                <c:ptCount val="8"/>
                <c:pt idx="0">
                  <c:v>0.63308914194531052</c:v>
                </c:pt>
                <c:pt idx="1">
                  <c:v>0.12790309712047707</c:v>
                </c:pt>
                <c:pt idx="2">
                  <c:v>0.19232610430115327</c:v>
                </c:pt>
                <c:pt idx="3">
                  <c:v>4.6667150213969666E-2</c:v>
                </c:pt>
                <c:pt idx="4">
                  <c:v>0.4707116314380469</c:v>
                </c:pt>
                <c:pt idx="5">
                  <c:v>0.13539377472329883</c:v>
                </c:pt>
                <c:pt idx="6">
                  <c:v>0.19035441722939225</c:v>
                </c:pt>
                <c:pt idx="7">
                  <c:v>0.20354017660926199</c:v>
                </c:pt>
              </c:numCache>
            </c:numRef>
          </c:val>
        </c:ser>
        <c:axId val="109906560"/>
        <c:axId val="109912832"/>
      </c:barChart>
      <c:lineChart>
        <c:grouping val="standard"/>
        <c:ser>
          <c:idx val="3"/>
          <c:order val="0"/>
          <c:tx>
            <c:v>2016/13</c:v>
          </c:tx>
          <c:spPr>
            <a:ln>
              <a:noFill/>
            </a:ln>
          </c:spPr>
          <c:marker>
            <c:symbol val="circle"/>
            <c:size val="7"/>
            <c:spPr>
              <a:solidFill>
                <a:srgbClr val="FF0000"/>
              </a:solidFill>
              <a:ln>
                <a:noFill/>
              </a:ln>
            </c:spPr>
          </c:marker>
          <c:cat>
            <c:multiLvlStrRef>
              <c:f>SPA!$C$47:$J$48</c:f>
              <c:multiLvlStrCache>
                <c:ptCount val="8"/>
                <c:lvl>
                  <c:pt idx="0">
                    <c:v>    conduttore</c:v>
                  </c:pt>
                  <c:pt idx="1">
                    <c:v>    coniuge che lavora in azienda</c:v>
                  </c:pt>
                  <c:pt idx="2">
                    <c:v>    altri familiari del conduttore che lavorano in azienda</c:v>
                  </c:pt>
                  <c:pt idx="3">
                    <c:v>    parenti del conduttore che lavorano in azienda</c:v>
                  </c:pt>
                  <c:pt idx="4">
                    <c:v>    altra manodopera aziendale in forma saltuaria</c:v>
                  </c:pt>
                  <c:pt idx="5">
                    <c:v>    lavoratori non assunti direttamente dall'azienda</c:v>
                  </c:pt>
                  <c:pt idx="6">
                    <c:v>    altra manodopera aziendale a tempo indeterminato</c:v>
                  </c:pt>
                  <c:pt idx="7">
                    <c:v>    altra manodopera aziendale a tempo determinato</c:v>
                  </c:pt>
                </c:lvl>
                <c:lvl>
                  <c:pt idx="0">
                    <c:v>  tutte le voci relative alla manodopera aziendale familiare</c:v>
                  </c:pt>
                  <c:pt idx="4">
                    <c:v>  tutte le voci relative alla manodopera aziendale non familiare</c:v>
                  </c:pt>
                </c:lvl>
              </c:multiLvlStrCache>
            </c:multiLvlStrRef>
          </c:cat>
          <c:val>
            <c:numRef>
              <c:f>SPA!$C$51:$J$51</c:f>
              <c:numCache>
                <c:formatCode>0.0%</c:formatCode>
                <c:ptCount val="8"/>
                <c:pt idx="0">
                  <c:v>-0.32652273884662547</c:v>
                </c:pt>
                <c:pt idx="1">
                  <c:v>-0.62745595132462961</c:v>
                </c:pt>
                <c:pt idx="2">
                  <c:v>-0.38942617666022289</c:v>
                </c:pt>
                <c:pt idx="3">
                  <c:v>-0.71765841671055586</c:v>
                </c:pt>
                <c:pt idx="4">
                  <c:v>-6.5707034657784533E-2</c:v>
                </c:pt>
                <c:pt idx="5">
                  <c:v>-0.3658650697108678</c:v>
                </c:pt>
                <c:pt idx="6">
                  <c:v>-0.10417450169236545</c:v>
                </c:pt>
                <c:pt idx="7">
                  <c:v>0.5059866962306</c:v>
                </c:pt>
              </c:numCache>
            </c:numRef>
          </c:val>
        </c:ser>
        <c:marker val="1"/>
        <c:axId val="109936640"/>
        <c:axId val="109914368"/>
      </c:lineChart>
      <c:catAx>
        <c:axId val="109906560"/>
        <c:scaling>
          <c:orientation val="minMax"/>
        </c:scaling>
        <c:axPos val="b"/>
        <c:tickLblPos val="nextTo"/>
        <c:crossAx val="109912832"/>
        <c:crosses val="autoZero"/>
        <c:auto val="1"/>
        <c:lblAlgn val="ctr"/>
        <c:lblOffset val="100"/>
      </c:catAx>
      <c:valAx>
        <c:axId val="109912832"/>
        <c:scaling>
          <c:orientation val="minMax"/>
        </c:scaling>
        <c:axPos val="l"/>
        <c:majorGridlines/>
        <c:numFmt formatCode="0%" sourceLinked="0"/>
        <c:tickLblPos val="nextTo"/>
        <c:txPr>
          <a:bodyPr/>
          <a:lstStyle/>
          <a:p>
            <a:pPr>
              <a:defRPr sz="800"/>
            </a:pPr>
            <a:endParaRPr lang="it-IT"/>
          </a:p>
        </c:txPr>
        <c:crossAx val="109906560"/>
        <c:crosses val="autoZero"/>
        <c:crossBetween val="between"/>
      </c:valAx>
      <c:valAx>
        <c:axId val="109914368"/>
        <c:scaling>
          <c:orientation val="minMax"/>
        </c:scaling>
        <c:axPos val="r"/>
        <c:numFmt formatCode="0%" sourceLinked="0"/>
        <c:tickLblPos val="nextTo"/>
        <c:txPr>
          <a:bodyPr/>
          <a:lstStyle/>
          <a:p>
            <a:pPr>
              <a:defRPr sz="700"/>
            </a:pPr>
            <a:endParaRPr lang="it-IT"/>
          </a:p>
        </c:txPr>
        <c:crossAx val="109936640"/>
        <c:crosses val="max"/>
        <c:crossBetween val="between"/>
      </c:valAx>
      <c:catAx>
        <c:axId val="109936640"/>
        <c:scaling>
          <c:orientation val="minMax"/>
        </c:scaling>
        <c:delete val="1"/>
        <c:axPos val="b"/>
        <c:tickLblPos val="none"/>
        <c:crossAx val="109914368"/>
        <c:crosses val="autoZero"/>
        <c:auto val="1"/>
        <c:lblAlgn val="ctr"/>
        <c:lblOffset val="100"/>
      </c:catAx>
    </c:plotArea>
    <c:legend>
      <c:legendPos val="t"/>
      <c:layout/>
    </c:legend>
    <c:plotVisOnly val="1"/>
    <c:dispBlanksAs val="gap"/>
  </c:chart>
  <c:spPr>
    <a:solidFill>
      <a:schemeClr val="lt1"/>
    </a:solidFill>
    <a:ln w="25400" cap="flat" cmpd="sng" algn="ctr">
      <a:solidFill>
        <a:schemeClr val="accent2"/>
      </a:solidFill>
      <a:prstDash val="solid"/>
    </a:ln>
    <a:effectLst/>
  </c:spPr>
  <c:txPr>
    <a:bodyPr/>
    <a:lstStyle/>
    <a:p>
      <a:pPr>
        <a:defRPr>
          <a:solidFill>
            <a:schemeClr val="dk1"/>
          </a:solidFill>
          <a:latin typeface="+mn-lt"/>
          <a:ea typeface="+mn-ea"/>
          <a:cs typeface="+mn-cs"/>
        </a:defRPr>
      </a:pPr>
      <a:endParaRPr lang="it-IT"/>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it-IT"/>
          </a:p>
        </p:txBody>
      </p:sp>
      <p:sp>
        <p:nvSpPr>
          <p:cNvPr id="3" name="Segnaposto data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6B731845-6E9B-4CE5-9C6B-EC6AC81996D6}" type="datetimeFigureOut">
              <a:rPr lang="it-IT" smtClean="0"/>
              <a:pPr/>
              <a:t>13/12/2019</a:t>
            </a:fld>
            <a:endParaRPr lang="it-IT"/>
          </a:p>
        </p:txBody>
      </p:sp>
      <p:sp>
        <p:nvSpPr>
          <p:cNvPr id="4" name="Segnaposto immagine diapositiva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it-IT"/>
          </a:p>
        </p:txBody>
      </p:sp>
      <p:sp>
        <p:nvSpPr>
          <p:cNvPr id="5" name="Segnaposto note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it-IT"/>
          </a:p>
        </p:txBody>
      </p:sp>
      <p:sp>
        <p:nvSpPr>
          <p:cNvPr id="7" name="Segnaposto numero diapositiva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5CCECE29-AA17-4F38-A8D7-2B502778E926}"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 name="PlaceHolder 1"/>
          <p:cNvSpPr>
            <a:spLocks noGrp="1"/>
          </p:cNvSpPr>
          <p:nvPr>
            <p:ph type="body"/>
          </p:nvPr>
        </p:nvSpPr>
        <p:spPr>
          <a:xfrm>
            <a:off x="709841" y="4861537"/>
            <a:ext cx="5677957" cy="4603988"/>
          </a:xfrm>
          <a:prstGeom prst="rect">
            <a:avLst/>
          </a:prstGeom>
        </p:spPr>
        <p:txBody>
          <a:bodyPr lIns="0" tIns="0" rIns="0" bIns="0"/>
          <a:lstStyle/>
          <a:p>
            <a:endParaRPr lang="it-IT" sz="2200" spc="-1" dirty="0">
              <a:solidFill>
                <a:srgbClr val="000000"/>
              </a:solidFill>
              <a:uFill>
                <a:solidFill>
                  <a:srgbClr val="FFFFFF"/>
                </a:solidFill>
              </a:uFill>
              <a:latin typeface="Arial"/>
            </a:endParaRPr>
          </a:p>
        </p:txBody>
      </p:sp>
      <p:sp>
        <p:nvSpPr>
          <p:cNvPr id="449" name="CustomShape 2"/>
          <p:cNvSpPr/>
          <p:nvPr/>
        </p:nvSpPr>
        <p:spPr>
          <a:xfrm>
            <a:off x="4021417" y="9721222"/>
            <a:ext cx="3074714" cy="510276"/>
          </a:xfrm>
          <a:prstGeom prst="rect">
            <a:avLst/>
          </a:prstGeom>
          <a:noFill/>
          <a:ln>
            <a:noFill/>
          </a:ln>
        </p:spPr>
        <p:style>
          <a:lnRef idx="0">
            <a:scrgbClr r="0" g="0" b="0"/>
          </a:lnRef>
          <a:fillRef idx="0">
            <a:scrgbClr r="0" g="0" b="0"/>
          </a:fillRef>
          <a:effectRef idx="0">
            <a:scrgbClr r="0" g="0" b="0"/>
          </a:effectRef>
          <a:fontRef idx="minor"/>
        </p:style>
        <p:txBody>
          <a:bodyPr lIns="97488" tIns="48744" rIns="97488" bIns="48744" anchor="b"/>
          <a:lstStyle/>
          <a:p>
            <a:pPr algn="r"/>
            <a:fld id="{DC643A40-E568-4AAE-BD25-6AAB5C171180}" type="slidenum">
              <a:rPr lang="it-IT" sz="1300" spc="-1">
                <a:solidFill>
                  <a:srgbClr val="000000"/>
                </a:solidFill>
                <a:uFill>
                  <a:solidFill>
                    <a:srgbClr val="FFFFFF"/>
                  </a:solidFill>
                </a:uFill>
              </a:rPr>
              <a:pPr algn="r"/>
              <a:t>1</a:t>
            </a:fld>
            <a:endParaRPr lang="it-IT" spc="-1" dirty="0">
              <a:solidFill>
                <a:srgbClr val="000000"/>
              </a:solidFill>
              <a:uFill>
                <a:solidFill>
                  <a:srgbClr val="FFFFFF"/>
                </a:solidFill>
              </a:uFill>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2_Diapositiva titolo">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fld id="{147F3093-2A90-4045-9A3C-095A46171E8B}" type="datetimeFigureOut">
              <a:rPr lang="it-IT" smtClean="0">
                <a:solidFill>
                  <a:prstClr val="black">
                    <a:tint val="75000"/>
                  </a:prstClr>
                </a:solidFill>
              </a:rPr>
              <a:pPr/>
              <a:t>13/12/2019</a:t>
            </a:fld>
            <a:endParaRPr lang="it-IT">
              <a:solidFill>
                <a:prstClr val="black">
                  <a:tint val="75000"/>
                </a:prstClr>
              </a:solidFill>
            </a:endParaRPr>
          </a:p>
        </p:txBody>
      </p:sp>
      <p:sp>
        <p:nvSpPr>
          <p:cNvPr id="4" name="Segnaposto piè di pagina 4"/>
          <p:cNvSpPr>
            <a:spLocks noGrp="1"/>
          </p:cNvSpPr>
          <p:nvPr>
            <p:ph type="ftr" sz="quarter" idx="11"/>
          </p:nvPr>
        </p:nvSpPr>
        <p:spPr/>
        <p:txBody>
          <a:bodyPr/>
          <a:lstStyle>
            <a:lvl1pPr>
              <a:defRPr/>
            </a:lvl1pPr>
          </a:lstStyle>
          <a:p>
            <a:endParaRPr lang="it-IT">
              <a:solidFill>
                <a:prstClr val="black">
                  <a:tint val="75000"/>
                </a:prstClr>
              </a:solidFill>
            </a:endParaRPr>
          </a:p>
        </p:txBody>
      </p:sp>
      <p:sp>
        <p:nvSpPr>
          <p:cNvPr id="5" name="Segnaposto numero diapositiva 5"/>
          <p:cNvSpPr>
            <a:spLocks noGrp="1"/>
          </p:cNvSpPr>
          <p:nvPr>
            <p:ph type="sldNum" sz="quarter" idx="12"/>
          </p:nvPr>
        </p:nvSpPr>
        <p:spPr/>
        <p:txBody>
          <a:bodyPr/>
          <a:lstStyle>
            <a:lvl1pPr>
              <a:defRPr/>
            </a:lvl1pPr>
          </a:lstStyle>
          <a:p>
            <a:fld id="{E85750FD-6C76-48FC-A7D0-A9D5FE9A7D8A}" type="slidenum">
              <a:rPr lang="it-IT" smtClean="0">
                <a:solidFill>
                  <a:prstClr val="black">
                    <a:tint val="75000"/>
                  </a:prstClr>
                </a:solidFill>
              </a:rPr>
              <a:pPr/>
              <a:t>‹N›</a:t>
            </a:fld>
            <a:endParaRPr lang="it-IT">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fld id="{147F3093-2A90-4045-9A3C-095A46171E8B}" type="datetimeFigureOut">
              <a:rPr lang="it-IT" smtClean="0">
                <a:solidFill>
                  <a:prstClr val="black">
                    <a:tint val="75000"/>
                  </a:prstClr>
                </a:solidFill>
              </a:rPr>
              <a:pPr/>
              <a:t>13/12/2019</a:t>
            </a:fld>
            <a:endParaRPr lang="it-IT">
              <a:solidFill>
                <a:prstClr val="black">
                  <a:tint val="75000"/>
                </a:prstClr>
              </a:solidFill>
            </a:endParaRPr>
          </a:p>
        </p:txBody>
      </p:sp>
      <p:sp>
        <p:nvSpPr>
          <p:cNvPr id="3" name="Segnaposto piè di pagina 4"/>
          <p:cNvSpPr>
            <a:spLocks noGrp="1"/>
          </p:cNvSpPr>
          <p:nvPr>
            <p:ph type="ftr" sz="quarter" idx="11"/>
          </p:nvPr>
        </p:nvSpPr>
        <p:spPr/>
        <p:txBody>
          <a:bodyPr/>
          <a:lstStyle>
            <a:lvl1pPr>
              <a:defRPr/>
            </a:lvl1pPr>
          </a:lstStyle>
          <a:p>
            <a:endParaRPr lang="it-IT">
              <a:solidFill>
                <a:prstClr val="black">
                  <a:tint val="75000"/>
                </a:prstClr>
              </a:solidFill>
            </a:endParaRPr>
          </a:p>
        </p:txBody>
      </p:sp>
      <p:sp>
        <p:nvSpPr>
          <p:cNvPr id="4" name="Segnaposto numero diapositiva 5"/>
          <p:cNvSpPr>
            <a:spLocks noGrp="1"/>
          </p:cNvSpPr>
          <p:nvPr>
            <p:ph type="sldNum" sz="quarter" idx="12"/>
          </p:nvPr>
        </p:nvSpPr>
        <p:spPr/>
        <p:txBody>
          <a:bodyPr/>
          <a:lstStyle>
            <a:lvl1pPr>
              <a:defRPr/>
            </a:lvl1pPr>
          </a:lstStyle>
          <a:p>
            <a:fld id="{E85750FD-6C76-48FC-A7D0-A9D5FE9A7D8A}" type="slidenum">
              <a:rPr lang="it-IT" smtClean="0">
                <a:solidFill>
                  <a:prstClr val="black">
                    <a:tint val="75000"/>
                  </a:prstClr>
                </a:solidFill>
              </a:rPr>
              <a:pPr/>
              <a:t>‹N›</a:t>
            </a:fld>
            <a:endParaRPr lang="it-IT">
              <a:solidFill>
                <a:prstClr val="black">
                  <a:tint val="75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fld id="{147F3093-2A90-4045-9A3C-095A46171E8B}" type="datetimeFigureOut">
              <a:rPr lang="it-IT" smtClean="0">
                <a:solidFill>
                  <a:prstClr val="black">
                    <a:tint val="75000"/>
                  </a:prstClr>
                </a:solidFill>
              </a:rPr>
              <a:pPr/>
              <a:t>13/12/2019</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endParaRPr lang="it-IT">
              <a:solidFill>
                <a:prstClr val="black">
                  <a:tint val="75000"/>
                </a:prstClr>
              </a:solidFill>
            </a:endParaRPr>
          </a:p>
        </p:txBody>
      </p:sp>
      <p:sp>
        <p:nvSpPr>
          <p:cNvPr id="7" name="Segnaposto numero diapositiva 5"/>
          <p:cNvSpPr>
            <a:spLocks noGrp="1"/>
          </p:cNvSpPr>
          <p:nvPr>
            <p:ph type="sldNum" sz="quarter" idx="12"/>
          </p:nvPr>
        </p:nvSpPr>
        <p:spPr/>
        <p:txBody>
          <a:bodyPr/>
          <a:lstStyle>
            <a:lvl1pPr>
              <a:defRPr/>
            </a:lvl1pPr>
          </a:lstStyle>
          <a:p>
            <a:fld id="{E85750FD-6C76-48FC-A7D0-A9D5FE9A7D8A}" type="slidenum">
              <a:rPr lang="it-IT" smtClean="0">
                <a:solidFill>
                  <a:prstClr val="black">
                    <a:tint val="75000"/>
                  </a:prstClr>
                </a:solidFill>
              </a:rPr>
              <a:pPr/>
              <a:t>‹N›</a:t>
            </a:fld>
            <a:endParaRPr lang="it-IT">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smtClean="0"/>
              <a:t>Fare clic sull'icona per inserire un'immagine</a:t>
            </a:r>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fld id="{147F3093-2A90-4045-9A3C-095A46171E8B}" type="datetimeFigureOut">
              <a:rPr lang="it-IT" smtClean="0">
                <a:solidFill>
                  <a:prstClr val="black">
                    <a:tint val="75000"/>
                  </a:prstClr>
                </a:solidFill>
              </a:rPr>
              <a:pPr/>
              <a:t>13/12/2019</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endParaRPr lang="it-IT">
              <a:solidFill>
                <a:prstClr val="black">
                  <a:tint val="75000"/>
                </a:prstClr>
              </a:solidFill>
            </a:endParaRPr>
          </a:p>
        </p:txBody>
      </p:sp>
      <p:sp>
        <p:nvSpPr>
          <p:cNvPr id="7" name="Segnaposto numero diapositiva 5"/>
          <p:cNvSpPr>
            <a:spLocks noGrp="1"/>
          </p:cNvSpPr>
          <p:nvPr>
            <p:ph type="sldNum" sz="quarter" idx="12"/>
          </p:nvPr>
        </p:nvSpPr>
        <p:spPr/>
        <p:txBody>
          <a:bodyPr/>
          <a:lstStyle>
            <a:lvl1pPr>
              <a:defRPr/>
            </a:lvl1pPr>
          </a:lstStyle>
          <a:p>
            <a:fld id="{E85750FD-6C76-48FC-A7D0-A9D5FE9A7D8A}" type="slidenum">
              <a:rPr lang="it-IT" smtClean="0">
                <a:solidFill>
                  <a:prstClr val="black">
                    <a:tint val="75000"/>
                  </a:prstClr>
                </a:solidFill>
              </a:rPr>
              <a:pPr/>
              <a:t>‹N›</a:t>
            </a:fld>
            <a:endParaRPr lang="it-IT">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fld id="{147F3093-2A90-4045-9A3C-095A46171E8B}" type="datetimeFigureOut">
              <a:rPr lang="it-IT" smtClean="0">
                <a:solidFill>
                  <a:prstClr val="black">
                    <a:tint val="75000"/>
                  </a:prstClr>
                </a:solidFill>
              </a:rPr>
              <a:pPr/>
              <a:t>13/12/2019</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lvl1pPr>
              <a:defRPr/>
            </a:lvl1pPr>
          </a:lstStyle>
          <a:p>
            <a:fld id="{E85750FD-6C76-48FC-A7D0-A9D5FE9A7D8A}" type="slidenum">
              <a:rPr lang="it-IT" smtClean="0">
                <a:solidFill>
                  <a:prstClr val="black">
                    <a:tint val="75000"/>
                  </a:prstClr>
                </a:solidFill>
              </a:rPr>
              <a:pPr/>
              <a:t>‹N›</a:t>
            </a:fld>
            <a:endParaRPr lang="it-IT">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fld id="{147F3093-2A90-4045-9A3C-095A46171E8B}" type="datetimeFigureOut">
              <a:rPr lang="it-IT" smtClean="0">
                <a:solidFill>
                  <a:prstClr val="black">
                    <a:tint val="75000"/>
                  </a:prstClr>
                </a:solidFill>
              </a:rPr>
              <a:pPr/>
              <a:t>13/12/2019</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lvl1pPr>
              <a:defRPr/>
            </a:lvl1pPr>
          </a:lstStyle>
          <a:p>
            <a:fld id="{E85750FD-6C76-48FC-A7D0-A9D5FE9A7D8A}" type="slidenum">
              <a:rPr lang="it-IT" smtClean="0">
                <a:solidFill>
                  <a:prstClr val="black">
                    <a:tint val="75000"/>
                  </a:prstClr>
                </a:solidFill>
              </a:rPr>
              <a:pPr/>
              <a:t>‹N›</a:t>
            </a:fld>
            <a:endParaRPr lang="it-IT">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1_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47F3093-2A90-4045-9A3C-095A46171E8B}" type="datetimeFigureOut">
              <a:rPr lang="it-IT">
                <a:solidFill>
                  <a:prstClr val="black">
                    <a:tint val="75000"/>
                  </a:prstClr>
                </a:solidFill>
              </a:rPr>
              <a:pPr/>
              <a:t>13/12/2019</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E85750FD-6C76-48FC-A7D0-A9D5FE9A7D8A}" type="slidenum">
              <a:rPr lang="it-IT">
                <a:solidFill>
                  <a:prstClr val="black">
                    <a:tint val="75000"/>
                  </a:prstClr>
                </a:solidFill>
              </a:rPr>
              <a:pPr/>
              <a:t>‹N›</a:t>
            </a:fld>
            <a:endParaRPr lang="it-IT">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Layout personalizzato">
    <p:spTree>
      <p:nvGrpSpPr>
        <p:cNvPr id="1" name=""/>
        <p:cNvGrpSpPr/>
        <p:nvPr/>
      </p:nvGrpSpPr>
      <p:grpSpPr>
        <a:xfrm>
          <a:off x="0" y="0"/>
          <a:ext cx="0" cy="0"/>
          <a:chOff x="0" y="0"/>
          <a:chExt cx="0" cy="0"/>
        </a:xfrm>
      </p:grpSpPr>
      <p:sp>
        <p:nvSpPr>
          <p:cNvPr id="4" name="Segnaposto titolo 1"/>
          <p:cNvSpPr>
            <a:spLocks noGrp="1"/>
          </p:cNvSpPr>
          <p:nvPr>
            <p:ph type="title"/>
          </p:nvPr>
        </p:nvSpPr>
        <p:spPr>
          <a:xfrm>
            <a:off x="457200" y="274638"/>
            <a:ext cx="5266928" cy="1143000"/>
          </a:xfrm>
          <a:prstGeom prst="rect">
            <a:avLst/>
          </a:prstGeom>
        </p:spPr>
        <p:txBody>
          <a:bodyPr vert="horz" lIns="91440" tIns="45720" rIns="91440" bIns="45720" rtlCol="0" anchor="ctr">
            <a:noAutofit/>
          </a:bodyPr>
          <a:lstStyle>
            <a:lvl1pPr>
              <a:defRPr sz="2400">
                <a:solidFill>
                  <a:srgbClr val="A3195B"/>
                </a:solidFill>
              </a:defRPr>
            </a:lvl1pPr>
          </a:lstStyle>
          <a:p>
            <a:r>
              <a:rPr lang="it-IT" dirty="0"/>
              <a:t>Fare clic per modificare lo stile del titolo</a:t>
            </a:r>
          </a:p>
        </p:txBody>
      </p:sp>
      <p:sp>
        <p:nvSpPr>
          <p:cNvPr id="5" name="Segnaposto testo 2"/>
          <p:cNvSpPr>
            <a:spLocks noGrp="1"/>
          </p:cNvSpPr>
          <p:nvPr>
            <p:ph idx="1"/>
          </p:nvPr>
        </p:nvSpPr>
        <p:spPr>
          <a:xfrm>
            <a:off x="457200" y="1600200"/>
            <a:ext cx="8229600" cy="4525963"/>
          </a:xfrm>
          <a:prstGeom prst="rect">
            <a:avLst/>
          </a:prstGeom>
        </p:spPr>
        <p:txBody>
          <a:bodyPr vert="horz" lIns="91440" tIns="45720" rIns="91440" bIns="45720" rtlCol="0">
            <a:normAutofit/>
          </a:bodyPr>
          <a:lstStyle>
            <a:lvl1pPr>
              <a:defRPr>
                <a:solidFill>
                  <a:srgbClr val="A3195B"/>
                </a:solidFill>
              </a:defRPr>
            </a:lvl1pPr>
            <a:lvl2pPr>
              <a:defRPr>
                <a:solidFill>
                  <a:srgbClr val="A3195B"/>
                </a:solidFill>
              </a:defRPr>
            </a:lvl2pPr>
            <a:lvl3pPr>
              <a:defRPr>
                <a:solidFill>
                  <a:srgbClr val="A3195B"/>
                </a:solidFill>
              </a:defRPr>
            </a:lvl3pPr>
            <a:lvl4pPr>
              <a:defRPr>
                <a:solidFill>
                  <a:srgbClr val="A3195B"/>
                </a:solidFill>
              </a:defRPr>
            </a:lvl4pPr>
            <a:lvl5pPr>
              <a:defRPr>
                <a:solidFill>
                  <a:srgbClr val="A3195B"/>
                </a:solidFill>
              </a:defRPr>
            </a:lvl5p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olo e contenuto">
    <p:spTree>
      <p:nvGrpSpPr>
        <p:cNvPr id="1" name=""/>
        <p:cNvGrpSpPr/>
        <p:nvPr/>
      </p:nvGrpSpPr>
      <p:grpSpPr>
        <a:xfrm>
          <a:off x="0" y="0"/>
          <a:ext cx="0" cy="0"/>
          <a:chOff x="0" y="0"/>
          <a:chExt cx="0" cy="0"/>
        </a:xfrm>
      </p:grpSpPr>
      <p:cxnSp>
        <p:nvCxnSpPr>
          <p:cNvPr id="3" name="Connettore 1 2"/>
          <p:cNvCxnSpPr/>
          <p:nvPr/>
        </p:nvCxnSpPr>
        <p:spPr>
          <a:xfrm>
            <a:off x="69850" y="764704"/>
            <a:ext cx="8928100" cy="0"/>
          </a:xfrm>
          <a:prstGeom prst="line">
            <a:avLst/>
          </a:prstGeom>
          <a:ln w="31750">
            <a:solidFill>
              <a:srgbClr val="A3195B"/>
            </a:solidFill>
          </a:ln>
        </p:spPr>
        <p:style>
          <a:lnRef idx="1">
            <a:schemeClr val="accent1"/>
          </a:lnRef>
          <a:fillRef idx="0">
            <a:schemeClr val="accent1"/>
          </a:fillRef>
          <a:effectRef idx="0">
            <a:schemeClr val="accent1"/>
          </a:effectRef>
          <a:fontRef idx="minor">
            <a:schemeClr val="tx1"/>
          </a:fontRef>
        </p:style>
      </p:cxnSp>
      <p:sp>
        <p:nvSpPr>
          <p:cNvPr id="4" name="Rettangolo 3"/>
          <p:cNvSpPr/>
          <p:nvPr/>
        </p:nvSpPr>
        <p:spPr>
          <a:xfrm>
            <a:off x="0" y="6525344"/>
            <a:ext cx="9144000" cy="359644"/>
          </a:xfrm>
          <a:prstGeom prst="rect">
            <a:avLst/>
          </a:prstGeom>
          <a:solidFill>
            <a:srgbClr val="A3195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solidFill>
                <a:prstClr val="white"/>
              </a:solidFill>
            </a:endParaRPr>
          </a:p>
        </p:txBody>
      </p:sp>
      <p:sp>
        <p:nvSpPr>
          <p:cNvPr id="2" name="Titolo 1"/>
          <p:cNvSpPr>
            <a:spLocks noGrp="1"/>
          </p:cNvSpPr>
          <p:nvPr>
            <p:ph type="title"/>
          </p:nvPr>
        </p:nvSpPr>
        <p:spPr>
          <a:xfrm>
            <a:off x="457200" y="44624"/>
            <a:ext cx="8229600" cy="706090"/>
          </a:xfrm>
        </p:spPr>
        <p:txBody>
          <a:bodyPr>
            <a:noAutofit/>
          </a:bodyPr>
          <a:lstStyle>
            <a:lvl1pPr>
              <a:defRPr sz="3200"/>
            </a:lvl1pPr>
          </a:lstStyle>
          <a:p>
            <a:r>
              <a:rPr lang="it-IT" dirty="0" smtClean="0"/>
              <a:t>Fare clic per modificare lo stile del titolo</a:t>
            </a:r>
            <a:endParaRPr lang="it-IT" dirty="0"/>
          </a:p>
        </p:txBody>
      </p:sp>
      <p:pic>
        <p:nvPicPr>
          <p:cNvPr id="8" name="Immagine 7" descr="Irpet_marchio_w.emf"/>
          <p:cNvPicPr>
            <a:picLocks noChangeAspect="1"/>
          </p:cNvPicPr>
          <p:nvPr userDrawn="1"/>
        </p:nvPicPr>
        <p:blipFill>
          <a:blip r:embed="rId2" cstate="print"/>
          <a:stretch>
            <a:fillRect/>
          </a:stretch>
        </p:blipFill>
        <p:spPr>
          <a:xfrm>
            <a:off x="8172400" y="6559028"/>
            <a:ext cx="900000" cy="254348"/>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Diapositiva titolo">
    <p:spTree>
      <p:nvGrpSpPr>
        <p:cNvPr id="1" name=""/>
        <p:cNvGrpSpPr/>
        <p:nvPr/>
      </p:nvGrpSpPr>
      <p:grpSpPr>
        <a:xfrm>
          <a:off x="0" y="0"/>
          <a:ext cx="0" cy="0"/>
          <a:chOff x="0" y="0"/>
          <a:chExt cx="0" cy="0"/>
        </a:xfrm>
      </p:grpSpPr>
      <p:sp>
        <p:nvSpPr>
          <p:cNvPr id="2" name="Rettangolo 1"/>
          <p:cNvSpPr/>
          <p:nvPr/>
        </p:nvSpPr>
        <p:spPr>
          <a:xfrm>
            <a:off x="5796136" y="404664"/>
            <a:ext cx="3168352" cy="86409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fld id="{147F3093-2A90-4045-9A3C-095A46171E8B}" type="datetimeFigureOut">
              <a:rPr lang="it-IT" smtClean="0">
                <a:solidFill>
                  <a:prstClr val="black">
                    <a:tint val="75000"/>
                  </a:prstClr>
                </a:solidFill>
              </a:rPr>
              <a:pPr/>
              <a:t>13/12/2019</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lvl1pPr>
              <a:defRPr/>
            </a:lvl1pPr>
          </a:lstStyle>
          <a:p>
            <a:fld id="{E85750FD-6C76-48FC-A7D0-A9D5FE9A7D8A}" type="slidenum">
              <a:rPr lang="it-IT" smtClean="0">
                <a:solidFill>
                  <a:prstClr val="black">
                    <a:tint val="75000"/>
                  </a:prstClr>
                </a:solidFill>
              </a:rPr>
              <a:pPr/>
              <a:t>‹N›</a:t>
            </a:fld>
            <a:endParaRPr lang="it-IT">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olo e contenuto">
    <p:spTree>
      <p:nvGrpSpPr>
        <p:cNvPr id="1" name=""/>
        <p:cNvGrpSpPr/>
        <p:nvPr/>
      </p:nvGrpSpPr>
      <p:grpSpPr>
        <a:xfrm>
          <a:off x="0" y="0"/>
          <a:ext cx="0" cy="0"/>
          <a:chOff x="0" y="0"/>
          <a:chExt cx="0" cy="0"/>
        </a:xfrm>
      </p:grpSpPr>
      <p:cxnSp>
        <p:nvCxnSpPr>
          <p:cNvPr id="3" name="Connettore 1 2"/>
          <p:cNvCxnSpPr/>
          <p:nvPr/>
        </p:nvCxnSpPr>
        <p:spPr>
          <a:xfrm>
            <a:off x="69850" y="764704"/>
            <a:ext cx="8928100" cy="0"/>
          </a:xfrm>
          <a:prstGeom prst="line">
            <a:avLst/>
          </a:prstGeom>
          <a:ln w="31750">
            <a:solidFill>
              <a:srgbClr val="A3195B"/>
            </a:solidFill>
          </a:ln>
        </p:spPr>
        <p:style>
          <a:lnRef idx="1">
            <a:schemeClr val="accent1"/>
          </a:lnRef>
          <a:fillRef idx="0">
            <a:schemeClr val="accent1"/>
          </a:fillRef>
          <a:effectRef idx="0">
            <a:schemeClr val="accent1"/>
          </a:effectRef>
          <a:fontRef idx="minor">
            <a:schemeClr val="tx1"/>
          </a:fontRef>
        </p:style>
      </p:cxnSp>
      <p:sp>
        <p:nvSpPr>
          <p:cNvPr id="4" name="Rettangolo 3"/>
          <p:cNvSpPr/>
          <p:nvPr/>
        </p:nvSpPr>
        <p:spPr>
          <a:xfrm>
            <a:off x="0" y="6525344"/>
            <a:ext cx="9144000" cy="359644"/>
          </a:xfrm>
          <a:prstGeom prst="rect">
            <a:avLst/>
          </a:prstGeom>
          <a:solidFill>
            <a:srgbClr val="A3195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solidFill>
                <a:prstClr val="white"/>
              </a:solidFill>
            </a:endParaRPr>
          </a:p>
        </p:txBody>
      </p:sp>
      <p:sp>
        <p:nvSpPr>
          <p:cNvPr id="2" name="Titolo 1"/>
          <p:cNvSpPr>
            <a:spLocks noGrp="1"/>
          </p:cNvSpPr>
          <p:nvPr>
            <p:ph type="title"/>
          </p:nvPr>
        </p:nvSpPr>
        <p:spPr>
          <a:xfrm>
            <a:off x="457200" y="44624"/>
            <a:ext cx="8229600" cy="706090"/>
          </a:xfrm>
        </p:spPr>
        <p:txBody>
          <a:bodyPr>
            <a:noAutofit/>
          </a:bodyPr>
          <a:lstStyle>
            <a:lvl1pPr algn="l">
              <a:defRPr sz="2400" b="1">
                <a:solidFill>
                  <a:srgbClr val="A3195B"/>
                </a:solidFill>
              </a:defRPr>
            </a:lvl1pPr>
          </a:lstStyle>
          <a:p>
            <a:r>
              <a:rPr lang="it-IT" dirty="0" smtClean="0"/>
              <a:t>Fare clic per modificare lo stile del titolo</a:t>
            </a:r>
            <a:endParaRPr lang="it-IT" dirty="0"/>
          </a:p>
        </p:txBody>
      </p:sp>
      <p:pic>
        <p:nvPicPr>
          <p:cNvPr id="8" name="Immagine 7" descr="Irpet_marchio_w.emf"/>
          <p:cNvPicPr>
            <a:picLocks noChangeAspect="1"/>
          </p:cNvPicPr>
          <p:nvPr userDrawn="1"/>
        </p:nvPicPr>
        <p:blipFill>
          <a:blip r:embed="rId2" cstate="print"/>
          <a:stretch>
            <a:fillRect/>
          </a:stretch>
        </p:blipFill>
        <p:spPr>
          <a:xfrm>
            <a:off x="8172400" y="6559028"/>
            <a:ext cx="900000" cy="254348"/>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fld id="{147F3093-2A90-4045-9A3C-095A46171E8B}" type="datetimeFigureOut">
              <a:rPr lang="it-IT" smtClean="0">
                <a:solidFill>
                  <a:prstClr val="black">
                    <a:tint val="75000"/>
                  </a:prstClr>
                </a:solidFill>
              </a:rPr>
              <a:pPr/>
              <a:t>13/12/2019</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lvl1pPr>
              <a:defRPr/>
            </a:lvl1pPr>
          </a:lstStyle>
          <a:p>
            <a:fld id="{E85750FD-6C76-48FC-A7D0-A9D5FE9A7D8A}" type="slidenum">
              <a:rPr lang="it-IT" smtClean="0">
                <a:solidFill>
                  <a:prstClr val="black">
                    <a:tint val="75000"/>
                  </a:prstClr>
                </a:solidFill>
              </a:rPr>
              <a:pPr/>
              <a:t>‹N›</a:t>
            </a:fld>
            <a:endParaRPr lang="it-IT">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fld id="{147F3093-2A90-4045-9A3C-095A46171E8B}" type="datetimeFigureOut">
              <a:rPr lang="it-IT" smtClean="0">
                <a:solidFill>
                  <a:prstClr val="black">
                    <a:tint val="75000"/>
                  </a:prstClr>
                </a:solidFill>
              </a:rPr>
              <a:pPr/>
              <a:t>13/12/2019</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endParaRPr lang="it-IT">
              <a:solidFill>
                <a:prstClr val="black">
                  <a:tint val="75000"/>
                </a:prstClr>
              </a:solidFill>
            </a:endParaRPr>
          </a:p>
        </p:txBody>
      </p:sp>
      <p:sp>
        <p:nvSpPr>
          <p:cNvPr id="7" name="Segnaposto numero diapositiva 5"/>
          <p:cNvSpPr>
            <a:spLocks noGrp="1"/>
          </p:cNvSpPr>
          <p:nvPr>
            <p:ph type="sldNum" sz="quarter" idx="12"/>
          </p:nvPr>
        </p:nvSpPr>
        <p:spPr/>
        <p:txBody>
          <a:bodyPr/>
          <a:lstStyle>
            <a:lvl1pPr>
              <a:defRPr/>
            </a:lvl1pPr>
          </a:lstStyle>
          <a:p>
            <a:fld id="{E85750FD-6C76-48FC-A7D0-A9D5FE9A7D8A}" type="slidenum">
              <a:rPr lang="it-IT" smtClean="0">
                <a:solidFill>
                  <a:prstClr val="black">
                    <a:tint val="75000"/>
                  </a:prstClr>
                </a:solidFill>
              </a:rPr>
              <a:pPr/>
              <a:t>‹N›</a:t>
            </a:fld>
            <a:endParaRPr lang="it-IT">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fld id="{147F3093-2A90-4045-9A3C-095A46171E8B}" type="datetimeFigureOut">
              <a:rPr lang="it-IT" smtClean="0">
                <a:solidFill>
                  <a:prstClr val="black">
                    <a:tint val="75000"/>
                  </a:prstClr>
                </a:solidFill>
              </a:rPr>
              <a:pPr/>
              <a:t>13/12/2019</a:t>
            </a:fld>
            <a:endParaRPr lang="it-IT">
              <a:solidFill>
                <a:prstClr val="black">
                  <a:tint val="75000"/>
                </a:prstClr>
              </a:solidFill>
            </a:endParaRPr>
          </a:p>
        </p:txBody>
      </p:sp>
      <p:sp>
        <p:nvSpPr>
          <p:cNvPr id="8" name="Segnaposto piè di pagina 4"/>
          <p:cNvSpPr>
            <a:spLocks noGrp="1"/>
          </p:cNvSpPr>
          <p:nvPr>
            <p:ph type="ftr" sz="quarter" idx="11"/>
          </p:nvPr>
        </p:nvSpPr>
        <p:spPr/>
        <p:txBody>
          <a:bodyPr/>
          <a:lstStyle>
            <a:lvl1pPr>
              <a:defRPr/>
            </a:lvl1pPr>
          </a:lstStyle>
          <a:p>
            <a:endParaRPr lang="it-IT">
              <a:solidFill>
                <a:prstClr val="black">
                  <a:tint val="75000"/>
                </a:prstClr>
              </a:solidFill>
            </a:endParaRPr>
          </a:p>
        </p:txBody>
      </p:sp>
      <p:sp>
        <p:nvSpPr>
          <p:cNvPr id="9" name="Segnaposto numero diapositiva 5"/>
          <p:cNvSpPr>
            <a:spLocks noGrp="1"/>
          </p:cNvSpPr>
          <p:nvPr>
            <p:ph type="sldNum" sz="quarter" idx="12"/>
          </p:nvPr>
        </p:nvSpPr>
        <p:spPr/>
        <p:txBody>
          <a:bodyPr/>
          <a:lstStyle>
            <a:lvl1pPr>
              <a:defRPr/>
            </a:lvl1pPr>
          </a:lstStyle>
          <a:p>
            <a:fld id="{E85750FD-6C76-48FC-A7D0-A9D5FE9A7D8A}" type="slidenum">
              <a:rPr lang="it-IT" smtClean="0">
                <a:solidFill>
                  <a:prstClr val="black">
                    <a:tint val="75000"/>
                  </a:prstClr>
                </a:solidFill>
              </a:rPr>
              <a:pPr/>
              <a:t>‹N›</a:t>
            </a:fld>
            <a:endParaRPr lang="it-IT">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5050904" cy="1143000"/>
          </a:xfrm>
          <a:prstGeom prst="rect">
            <a:avLst/>
          </a:prstGeom>
        </p:spPr>
        <p:txBody>
          <a:bodyPr vert="horz" lIns="91440" tIns="45720" rIns="91440" bIns="45720" rtlCol="0" anchor="ctr">
            <a:normAutofit/>
          </a:bodyPr>
          <a:lstStyle/>
          <a:p>
            <a:r>
              <a:rPr lang="it-IT" dirty="0"/>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0146E8-0E6E-4F26-ADDD-5C9D0393E702}" type="datetimeFigureOut">
              <a:rPr lang="it-IT" smtClean="0">
                <a:solidFill>
                  <a:prstClr val="black">
                    <a:tint val="75000"/>
                  </a:prstClr>
                </a:solidFill>
              </a:rPr>
              <a:pPr/>
              <a:t>13/12/2019</a:t>
            </a:fld>
            <a:endParaRPr lang="it-IT">
              <a:solidFill>
                <a:prstClr val="black">
                  <a:tint val="75000"/>
                </a:prstClr>
              </a:solidFill>
            </a:endParaRPr>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solidFill>
                <a:prstClr val="black">
                  <a:tint val="75000"/>
                </a:prstClr>
              </a:solidFill>
            </a:endParaRP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D93CD6-965C-4E17-946F-53C2B5D9FA1D}" type="slidenum">
              <a:rPr lang="it-IT" smtClean="0">
                <a:solidFill>
                  <a:prstClr val="black">
                    <a:tint val="75000"/>
                  </a:prstClr>
                </a:solidFill>
              </a:rPr>
              <a:pPr/>
              <a:t>‹N›</a:t>
            </a:fld>
            <a:endParaRPr lang="it-IT">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fld id="{147F3093-2A90-4045-9A3C-095A46171E8B}" type="datetimeFigureOut">
              <a:rPr lang="it-IT">
                <a:solidFill>
                  <a:prstClr val="black">
                    <a:tint val="75000"/>
                  </a:prstClr>
                </a:solidFill>
              </a:rPr>
              <a:pPr/>
              <a:t>13/12/2019</a:t>
            </a:fld>
            <a:endParaRPr lang="it-IT">
              <a:solidFill>
                <a:prstClr val="black">
                  <a:tint val="75000"/>
                </a:prstClr>
              </a:solidFill>
            </a:endParaRPr>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endParaRPr lang="it-IT">
              <a:solidFill>
                <a:prstClr val="black">
                  <a:tint val="75000"/>
                </a:prstClr>
              </a:solidFill>
            </a:endParaRP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fld id="{E85750FD-6C76-48FC-A7D0-A9D5FE9A7D8A}" type="slidenum">
              <a:rPr lang="it-IT">
                <a:solidFill>
                  <a:prstClr val="black">
                    <a:tint val="75000"/>
                  </a:prstClr>
                </a:solidFill>
              </a:rPr>
              <a:pPr/>
              <a:t>‹N›</a:t>
            </a:fld>
            <a:endParaRPr lang="it-IT">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ara.turchetti@irpet.it"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mailto:Simone.bertini@irpet.i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CustomShape 1"/>
          <p:cNvSpPr/>
          <p:nvPr/>
        </p:nvSpPr>
        <p:spPr>
          <a:xfrm>
            <a:off x="251520" y="1772816"/>
            <a:ext cx="8712968" cy="302433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ts val="4500"/>
              </a:lnSpc>
            </a:pPr>
            <a:r>
              <a:rPr lang="it-IT" sz="3200" b="1" spc="-1" dirty="0" smtClean="0">
                <a:solidFill>
                  <a:srgbClr val="A90D51"/>
                </a:solidFill>
                <a:uFill>
                  <a:solidFill>
                    <a:srgbClr val="FFFFFF"/>
                  </a:solidFill>
                </a:uFill>
                <a:ea typeface="DejaVu Sans"/>
              </a:rPr>
              <a:t>L’analisi di contesto della Regione Toscana </a:t>
            </a:r>
          </a:p>
          <a:p>
            <a:pPr algn="ctr">
              <a:lnSpc>
                <a:spcPts val="4500"/>
              </a:lnSpc>
            </a:pPr>
            <a:r>
              <a:rPr lang="it-IT" sz="3200" b="1" spc="-1" dirty="0" smtClean="0">
                <a:solidFill>
                  <a:srgbClr val="A90D51"/>
                </a:solidFill>
                <a:uFill>
                  <a:solidFill>
                    <a:srgbClr val="FFFFFF"/>
                  </a:solidFill>
                </a:uFill>
                <a:ea typeface="DejaVu Sans"/>
              </a:rPr>
              <a:t>riferita ai Policy </a:t>
            </a:r>
            <a:r>
              <a:rPr lang="it-IT" sz="3200" b="1" spc="-1" dirty="0" err="1" smtClean="0">
                <a:solidFill>
                  <a:srgbClr val="A90D51"/>
                </a:solidFill>
                <a:uFill>
                  <a:solidFill>
                    <a:srgbClr val="FFFFFF"/>
                  </a:solidFill>
                </a:uFill>
                <a:ea typeface="DejaVu Sans"/>
              </a:rPr>
              <a:t>Briefs</a:t>
            </a:r>
            <a:endParaRPr lang="it-IT" sz="3200" b="1" spc="-1" dirty="0" smtClean="0">
              <a:solidFill>
                <a:srgbClr val="A90D51"/>
              </a:solidFill>
              <a:uFill>
                <a:solidFill>
                  <a:srgbClr val="FFFFFF"/>
                </a:solidFill>
              </a:uFill>
              <a:ea typeface="DejaVu Sans"/>
            </a:endParaRPr>
          </a:p>
          <a:p>
            <a:pPr algn="ctr">
              <a:lnSpc>
                <a:spcPts val="4500"/>
              </a:lnSpc>
            </a:pPr>
            <a:endParaRPr lang="it-IT" sz="2800" b="1" i="1" spc="-1" dirty="0" smtClean="0">
              <a:solidFill>
                <a:prstClr val="black">
                  <a:lumMod val="65000"/>
                  <a:lumOff val="35000"/>
                </a:prstClr>
              </a:solidFill>
              <a:uFill>
                <a:solidFill>
                  <a:srgbClr val="FFFFFF"/>
                </a:solidFill>
              </a:uFill>
              <a:ea typeface="DejaVu Sans"/>
            </a:endParaRPr>
          </a:p>
          <a:p>
            <a:pPr algn="ctr"/>
            <a:r>
              <a:rPr lang="it-IT" sz="2000" b="1" i="1" spc="-1" dirty="0" smtClean="0">
                <a:solidFill>
                  <a:prstClr val="black">
                    <a:lumMod val="65000"/>
                    <a:lumOff val="35000"/>
                  </a:prstClr>
                </a:solidFill>
                <a:uFill>
                  <a:solidFill>
                    <a:srgbClr val="FFFFFF"/>
                  </a:solidFill>
                </a:uFill>
                <a:ea typeface="DejaVu Sans"/>
              </a:rPr>
              <a:t>Sara </a:t>
            </a:r>
            <a:r>
              <a:rPr lang="it-IT" sz="2000" b="1" i="1" spc="-1" dirty="0" err="1" smtClean="0">
                <a:solidFill>
                  <a:prstClr val="black">
                    <a:lumMod val="65000"/>
                    <a:lumOff val="35000"/>
                  </a:prstClr>
                </a:solidFill>
                <a:uFill>
                  <a:solidFill>
                    <a:srgbClr val="FFFFFF"/>
                  </a:solidFill>
                </a:uFill>
                <a:ea typeface="DejaVu Sans"/>
              </a:rPr>
              <a:t>Turchetti</a:t>
            </a:r>
            <a:r>
              <a:rPr lang="it-IT" sz="2000" b="1" i="1" spc="-1" dirty="0" smtClean="0">
                <a:solidFill>
                  <a:prstClr val="black">
                    <a:lumMod val="65000"/>
                    <a:lumOff val="35000"/>
                  </a:prstClr>
                </a:solidFill>
                <a:uFill>
                  <a:solidFill>
                    <a:srgbClr val="FFFFFF"/>
                  </a:solidFill>
                </a:uFill>
                <a:ea typeface="DejaVu Sans"/>
              </a:rPr>
              <a:t> </a:t>
            </a:r>
          </a:p>
          <a:p>
            <a:pPr algn="ctr"/>
            <a:r>
              <a:rPr lang="it-IT" sz="2000" b="1" i="1" spc="-1" dirty="0" smtClean="0">
                <a:solidFill>
                  <a:prstClr val="black">
                    <a:lumMod val="65000"/>
                    <a:lumOff val="35000"/>
                  </a:prstClr>
                </a:solidFill>
                <a:uFill>
                  <a:solidFill>
                    <a:srgbClr val="FFFFFF"/>
                  </a:solidFill>
                </a:uFill>
                <a:ea typeface="DejaVu Sans"/>
                <a:hlinkClick r:id="rId3"/>
              </a:rPr>
              <a:t>sara.turchetti@irpet.it</a:t>
            </a:r>
            <a:endParaRPr lang="it-IT" sz="2000" b="1" i="1" spc="-1" dirty="0" smtClean="0">
              <a:solidFill>
                <a:prstClr val="black">
                  <a:lumMod val="65000"/>
                  <a:lumOff val="35000"/>
                </a:prstClr>
              </a:solidFill>
              <a:uFill>
                <a:solidFill>
                  <a:srgbClr val="FFFFFF"/>
                </a:solidFill>
              </a:uFill>
              <a:ea typeface="DejaVu Sans"/>
            </a:endParaRPr>
          </a:p>
          <a:p>
            <a:pPr algn="ctr"/>
            <a:r>
              <a:rPr lang="it-IT" sz="2000" b="1" i="1" spc="-1" dirty="0" smtClean="0">
                <a:solidFill>
                  <a:prstClr val="black">
                    <a:lumMod val="65000"/>
                    <a:lumOff val="35000"/>
                  </a:prstClr>
                </a:solidFill>
                <a:uFill>
                  <a:solidFill>
                    <a:srgbClr val="FFFFFF"/>
                  </a:solidFill>
                </a:uFill>
                <a:ea typeface="DejaVu Sans"/>
              </a:rPr>
              <a:t>Simone Bertini</a:t>
            </a:r>
          </a:p>
          <a:p>
            <a:pPr algn="ctr"/>
            <a:r>
              <a:rPr lang="it-IT" sz="2000" b="1" i="1" u="sng" spc="-1" dirty="0" smtClean="0">
                <a:solidFill>
                  <a:prstClr val="black">
                    <a:lumMod val="65000"/>
                    <a:lumOff val="35000"/>
                  </a:prstClr>
                </a:solidFill>
                <a:uFill>
                  <a:solidFill>
                    <a:srgbClr val="FFFFFF"/>
                  </a:solidFill>
                </a:uFill>
                <a:ea typeface="DejaVu Sans"/>
                <a:hlinkClick r:id="rId4"/>
              </a:rPr>
              <a:t>simone.bertini@irpet.it</a:t>
            </a:r>
            <a:r>
              <a:rPr lang="it-IT" sz="2000" b="1" i="1" u="sng" spc="-1" dirty="0" smtClean="0">
                <a:solidFill>
                  <a:prstClr val="black">
                    <a:lumMod val="65000"/>
                    <a:lumOff val="35000"/>
                  </a:prstClr>
                </a:solidFill>
                <a:uFill>
                  <a:solidFill>
                    <a:srgbClr val="FFFFFF"/>
                  </a:solidFill>
                </a:uFill>
                <a:ea typeface="DejaVu Sans"/>
              </a:rPr>
              <a:t> </a:t>
            </a:r>
            <a:endParaRPr lang="it-IT" sz="2000" b="1" i="1" u="sng" spc="-1" dirty="0">
              <a:solidFill>
                <a:prstClr val="black">
                  <a:lumMod val="65000"/>
                  <a:lumOff val="35000"/>
                </a:prstClr>
              </a:solidFill>
              <a:uFill>
                <a:solidFill>
                  <a:srgbClr val="FFFFFF"/>
                </a:solidFill>
              </a:uFill>
              <a:ea typeface="Adobe Heiti Std R"/>
            </a:endParaRPr>
          </a:p>
        </p:txBody>
      </p:sp>
      <p:sp>
        <p:nvSpPr>
          <p:cNvPr id="5" name="CasellaDiTesto 4"/>
          <p:cNvSpPr txBox="1"/>
          <p:nvPr/>
        </p:nvSpPr>
        <p:spPr>
          <a:xfrm>
            <a:off x="539552" y="5301208"/>
            <a:ext cx="8136904" cy="923330"/>
          </a:xfrm>
          <a:prstGeom prst="rect">
            <a:avLst/>
          </a:prstGeom>
          <a:noFill/>
        </p:spPr>
        <p:txBody>
          <a:bodyPr wrap="square" rtlCol="0">
            <a:spAutoFit/>
          </a:bodyPr>
          <a:lstStyle/>
          <a:p>
            <a:endParaRPr lang="it-IT" dirty="0" smtClean="0"/>
          </a:p>
          <a:p>
            <a:pPr algn="ctr"/>
            <a:r>
              <a:rPr lang="it-IT" dirty="0" smtClean="0"/>
              <a:t> </a:t>
            </a:r>
            <a:r>
              <a:rPr lang="it-IT" b="1" dirty="0" smtClean="0"/>
              <a:t>“La nuova Politica Agricola Comunitaria post 2020: stato dell’arte” </a:t>
            </a:r>
          </a:p>
          <a:p>
            <a:pPr algn="ctr"/>
            <a:r>
              <a:rPr lang="it-IT" b="1" dirty="0" smtClean="0"/>
              <a:t>Firenze, 16 ottobre 2019 </a:t>
            </a:r>
          </a:p>
        </p:txBody>
      </p:sp>
      <p:pic>
        <p:nvPicPr>
          <p:cNvPr id="31746" name="Picture 2" descr="Regione Toscana"/>
          <p:cNvPicPr>
            <a:picLocks noChangeAspect="1" noChangeArrowheads="1"/>
          </p:cNvPicPr>
          <p:nvPr/>
        </p:nvPicPr>
        <p:blipFill>
          <a:blip r:embed="rId5" cstate="print"/>
          <a:srcRect/>
          <a:stretch>
            <a:fillRect/>
          </a:stretch>
        </p:blipFill>
        <p:spPr bwMode="auto">
          <a:xfrm>
            <a:off x="179512" y="260648"/>
            <a:ext cx="2924175" cy="1133476"/>
          </a:xfrm>
          <a:prstGeom prst="rect">
            <a:avLst/>
          </a:prstGeom>
          <a:noFill/>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323528" y="1124744"/>
            <a:ext cx="8424936"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24000" marR="0" lvl="0" indent="-324000" algn="just" defTabSz="914400" rtl="0" eaLnBrk="1" fontAlgn="base" latinLnBrk="0" hangingPunct="1">
              <a:lnSpc>
                <a:spcPct val="80000"/>
              </a:lnSpc>
              <a:spcBef>
                <a:spcPts val="24"/>
              </a:spcBef>
              <a:spcAft>
                <a:spcPct val="0"/>
              </a:spcAft>
              <a:buClrTx/>
              <a:buSzTx/>
              <a:buFont typeface="Arial" pitchFamily="34" charset="0"/>
              <a:buChar char="•"/>
              <a:tabLst/>
            </a:pPr>
            <a:r>
              <a:rPr lang="it-IT" sz="2000" dirty="0" smtClean="0">
                <a:latin typeface="Calibri" pitchFamily="34" charset="0"/>
                <a:ea typeface="Calibri" pitchFamily="34" charset="0"/>
                <a:cs typeface="Calibri" pitchFamily="34" charset="0"/>
              </a:rPr>
              <a:t>Il valore aggiunto della contabilità territoriale restituisce solo il contributo dei settori della filiera agro-alimentare al valore aggiunto totale ma nulla dice sul margine netto che resta agli operatori agricoli;</a:t>
            </a:r>
          </a:p>
          <a:p>
            <a:pPr marL="228600" indent="-228600" algn="just" eaLnBrk="0" fontAlgn="base" hangingPunct="0">
              <a:spcBef>
                <a:spcPct val="0"/>
              </a:spcBef>
              <a:spcAft>
                <a:spcPct val="0"/>
              </a:spcAft>
              <a:buFont typeface="Arial" pitchFamily="34" charset="0"/>
              <a:buChar char="•"/>
            </a:pPr>
            <a:r>
              <a:rPr lang="it-IT" sz="2000" dirty="0" smtClean="0">
                <a:latin typeface="Calibri" pitchFamily="34" charset="0"/>
                <a:ea typeface="Calibri" pitchFamily="34" charset="0"/>
                <a:cs typeface="Calibri" pitchFamily="34" charset="0"/>
              </a:rPr>
              <a:t>La quota </a:t>
            </a:r>
            <a:r>
              <a:rPr kumimoji="0" lang="it-IT"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di valore aggiunto che, al margine, resta agli agricoltori è funzione di diverse variabili relative al funzionamento della specifica catena del valore:</a:t>
            </a:r>
          </a:p>
          <a:p>
            <a:pPr marL="800100" lvl="1" indent="-342900" algn="just" eaLnBrk="0" fontAlgn="base" hangingPunct="0">
              <a:spcBef>
                <a:spcPct val="0"/>
              </a:spcBef>
              <a:spcAft>
                <a:spcPct val="0"/>
              </a:spcAft>
              <a:buFont typeface="+mj-lt"/>
              <a:buAutoNum type="alphaLcParenR"/>
            </a:pPr>
            <a:r>
              <a:rPr kumimoji="0" lang="it-IT"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Come mostrato da ISMEA, una catena del valore più lunga riduce il margine per gli operatori agricoli, che sono avvantaggiati nel caso di catene del valore corte e cortissime e in cui sono presenti attori intermedi;</a:t>
            </a:r>
            <a:endParaRPr lang="it-IT" sz="2000" dirty="0" smtClean="0">
              <a:latin typeface="Calibri" pitchFamily="34" charset="0"/>
              <a:ea typeface="Calibri" pitchFamily="34" charset="0"/>
              <a:cs typeface="Calibri" pitchFamily="34" charset="0"/>
            </a:endParaRPr>
          </a:p>
          <a:p>
            <a:pPr marL="800100" lvl="1" indent="-342900" algn="just" eaLnBrk="0" fontAlgn="base" hangingPunct="0">
              <a:spcBef>
                <a:spcPct val="0"/>
              </a:spcBef>
              <a:spcAft>
                <a:spcPct val="0"/>
              </a:spcAft>
              <a:buFont typeface="+mj-lt"/>
              <a:buAutoNum type="alphaLcParenR"/>
            </a:pPr>
            <a:r>
              <a:rPr lang="it-IT" sz="2000" dirty="0" smtClean="0">
                <a:latin typeface="Calibri" pitchFamily="34" charset="0"/>
                <a:ea typeface="Calibri" pitchFamily="34" charset="0"/>
                <a:cs typeface="Calibri" pitchFamily="34" charset="0"/>
              </a:rPr>
              <a:t>Le</a:t>
            </a:r>
            <a:r>
              <a:rPr kumimoji="0" lang="it-IT"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dinamiche di prezzo incidono pesantemente sui margini e, soprattutto, sulla loro stabilità. Le fluttuazioni dei margini</a:t>
            </a:r>
            <a:r>
              <a:rPr kumimoji="0" lang="it-IT" sz="2000" b="0" i="0" u="none" strike="noStrike" cap="none" normalizeH="0" dirty="0" smtClean="0">
                <a:ln>
                  <a:noFill/>
                </a:ln>
                <a:solidFill>
                  <a:schemeClr val="tx1"/>
                </a:solidFill>
                <a:effectLst/>
                <a:latin typeface="Calibri" pitchFamily="34" charset="0"/>
                <a:ea typeface="Calibri" pitchFamily="34" charset="0"/>
                <a:cs typeface="Calibri" pitchFamily="34" charset="0"/>
              </a:rPr>
              <a:t> dipendono da quanto </a:t>
            </a:r>
            <a:r>
              <a:rPr kumimoji="0" lang="it-IT"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le quotazioni </a:t>
            </a:r>
            <a:r>
              <a:rPr lang="it-IT" sz="2000" dirty="0" smtClean="0">
                <a:latin typeface="Calibri" pitchFamily="34" charset="0"/>
                <a:ea typeface="Calibri" pitchFamily="34" charset="0"/>
                <a:cs typeface="Calibri" pitchFamily="34" charset="0"/>
              </a:rPr>
              <a:t>locali sono </a:t>
            </a:r>
            <a:r>
              <a:rPr kumimoji="0" lang="it-IT"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influenzate da quelle del mercato globale e dal livello di omologazione delle</a:t>
            </a:r>
            <a:r>
              <a:rPr kumimoji="0" lang="it-IT" sz="2000" b="0" i="0" u="none" strike="noStrike" cap="none" normalizeH="0" dirty="0" smtClean="0">
                <a:ln>
                  <a:noFill/>
                </a:ln>
                <a:solidFill>
                  <a:schemeClr val="tx1"/>
                </a:solidFill>
                <a:effectLst/>
                <a:latin typeface="Calibri" pitchFamily="34" charset="0"/>
                <a:ea typeface="Calibri" pitchFamily="34" charset="0"/>
                <a:cs typeface="Calibri" pitchFamily="34" charset="0"/>
              </a:rPr>
              <a:t> produzioni che espone a una maggiore competitività;</a:t>
            </a:r>
            <a:endParaRPr lang="it-IT" sz="2000" dirty="0" smtClean="0">
              <a:latin typeface="Calibri" pitchFamily="34" charset="0"/>
              <a:ea typeface="Calibri" pitchFamily="34" charset="0"/>
              <a:cs typeface="Calibri" pitchFamily="34" charset="0"/>
            </a:endParaRPr>
          </a:p>
          <a:p>
            <a:pPr marL="342900" indent="-342900" algn="just" eaLnBrk="0" fontAlgn="base" hangingPunct="0">
              <a:spcBef>
                <a:spcPct val="0"/>
              </a:spcBef>
              <a:spcAft>
                <a:spcPct val="0"/>
              </a:spcAft>
              <a:buFont typeface="Arial" pitchFamily="34" charset="0"/>
              <a:buChar char="•"/>
            </a:pPr>
            <a:r>
              <a:rPr kumimoji="0" lang="it-IT"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Le catene del valore</a:t>
            </a:r>
            <a:r>
              <a:rPr kumimoji="0" lang="it-IT" sz="2000" b="0" i="0" u="none" strike="noStrike" cap="none" normalizeH="0" dirty="0" smtClean="0">
                <a:ln>
                  <a:noFill/>
                </a:ln>
                <a:solidFill>
                  <a:schemeClr val="tx1"/>
                </a:solidFill>
                <a:effectLst/>
                <a:latin typeface="Calibri" pitchFamily="34" charset="0"/>
                <a:ea typeface="Calibri" pitchFamily="34" charset="0"/>
                <a:cs typeface="Calibri" pitchFamily="34" charset="0"/>
              </a:rPr>
              <a:t> possono essere analizzate tramite</a:t>
            </a:r>
            <a:r>
              <a:rPr kumimoji="0" lang="it-IT"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le tavole input-output (IO),</a:t>
            </a:r>
            <a:r>
              <a:rPr kumimoji="0" lang="it-IT" sz="2000" b="0" i="0" u="none" strike="noStrike" cap="none" normalizeH="0" dirty="0" smtClean="0">
                <a:ln>
                  <a:noFill/>
                </a:ln>
                <a:solidFill>
                  <a:schemeClr val="tx1"/>
                </a:solidFill>
                <a:effectLst/>
                <a:latin typeface="Calibri" pitchFamily="34" charset="0"/>
                <a:ea typeface="Calibri" pitchFamily="34" charset="0"/>
                <a:cs typeface="Calibri" pitchFamily="34" charset="0"/>
              </a:rPr>
              <a:t> che </a:t>
            </a:r>
            <a:r>
              <a:rPr lang="it-IT" sz="2000" dirty="0" smtClean="0">
                <a:latin typeface="Calibri" pitchFamily="34" charset="0"/>
                <a:ea typeface="Calibri" pitchFamily="34" charset="0"/>
                <a:cs typeface="Calibri" pitchFamily="34" charset="0"/>
              </a:rPr>
              <a:t>consentono di scomporre il valore aggiunto tra salari, ammortamenti e margini netti.</a:t>
            </a:r>
            <a:endParaRPr kumimoji="0" lang="it-IT"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itolo 1"/>
          <p:cNvSpPr>
            <a:spLocks noGrp="1"/>
          </p:cNvSpPr>
          <p:nvPr>
            <p:ph type="title"/>
          </p:nvPr>
        </p:nvSpPr>
        <p:spPr/>
        <p:txBody>
          <a:bodyPr/>
          <a:lstStyle/>
          <a:p>
            <a:r>
              <a:rPr lang="it-IT" dirty="0" smtClean="0"/>
              <a:t>Posizionamento dell’agricoltura nelle filiere</a:t>
            </a:r>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p:cNvSpPr>
            <a:spLocks noGrp="1"/>
          </p:cNvSpPr>
          <p:nvPr>
            <p:ph type="title"/>
          </p:nvPr>
        </p:nvSpPr>
        <p:spPr>
          <a:xfrm>
            <a:off x="133672" y="44624"/>
            <a:ext cx="8686800" cy="706090"/>
          </a:xfrm>
        </p:spPr>
        <p:txBody>
          <a:bodyPr/>
          <a:lstStyle/>
          <a:p>
            <a:r>
              <a:rPr lang="it-IT" i="1" dirty="0" smtClean="0"/>
              <a:t>Vantaggio competitivo sul mercato</a:t>
            </a:r>
            <a:endParaRPr lang="it-IT" dirty="0"/>
          </a:p>
        </p:txBody>
      </p:sp>
      <p:sp>
        <p:nvSpPr>
          <p:cNvPr id="4" name="Rectangle 1"/>
          <p:cNvSpPr>
            <a:spLocks noChangeArrowheads="1"/>
          </p:cNvSpPr>
          <p:nvPr/>
        </p:nvSpPr>
        <p:spPr bwMode="auto">
          <a:xfrm>
            <a:off x="323528" y="1031830"/>
            <a:ext cx="3312368" cy="31003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24000" lvl="0" indent="-324000" algn="just" fontAlgn="base">
              <a:lnSpc>
                <a:spcPct val="80000"/>
              </a:lnSpc>
              <a:spcBef>
                <a:spcPts val="360"/>
              </a:spcBef>
              <a:spcAft>
                <a:spcPct val="0"/>
              </a:spcAft>
              <a:buFont typeface="Arial" pitchFamily="34" charset="0"/>
              <a:buChar char="•"/>
            </a:pPr>
            <a:r>
              <a:rPr lang="it-IT" sz="2000" dirty="0" smtClean="0">
                <a:latin typeface="Calibri" pitchFamily="34" charset="0"/>
                <a:ea typeface="Calibri" pitchFamily="34" charset="0"/>
                <a:cs typeface="Calibri" pitchFamily="34" charset="0"/>
              </a:rPr>
              <a:t>La filiera agro-alimentare incide sull’export totale toscano, in media, per l’8%;</a:t>
            </a:r>
          </a:p>
          <a:p>
            <a:pPr marL="324000" lvl="0" indent="-324000" algn="just" fontAlgn="base">
              <a:lnSpc>
                <a:spcPct val="80000"/>
              </a:lnSpc>
              <a:spcBef>
                <a:spcPts val="360"/>
              </a:spcBef>
              <a:spcAft>
                <a:spcPct val="0"/>
              </a:spcAft>
              <a:buFont typeface="Arial" pitchFamily="34" charset="0"/>
              <a:buChar char="•"/>
            </a:pPr>
            <a:r>
              <a:rPr lang="it-IT" sz="2000" dirty="0" smtClean="0">
                <a:latin typeface="Calibri" pitchFamily="34" charset="0"/>
                <a:ea typeface="Calibri" pitchFamily="34" charset="0"/>
                <a:cs typeface="Calibri" pitchFamily="34" charset="0"/>
              </a:rPr>
              <a:t>Il contributo maggiore è dato da alimentari e bevande, mentre la filiera agricola è prevalentemente rivolta ai mercati locali.</a:t>
            </a:r>
          </a:p>
          <a:p>
            <a:pPr marL="324000" lvl="0" indent="-324000" algn="just" fontAlgn="base">
              <a:lnSpc>
                <a:spcPct val="80000"/>
              </a:lnSpc>
              <a:spcBef>
                <a:spcPts val="360"/>
              </a:spcBef>
              <a:spcAft>
                <a:spcPct val="0"/>
              </a:spcAft>
              <a:buFont typeface="Arial" pitchFamily="34" charset="0"/>
              <a:buChar char="•"/>
            </a:pPr>
            <a:endParaRPr kumimoji="0" lang="it-IT" sz="36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Grafico 4"/>
          <p:cNvGraphicFramePr/>
          <p:nvPr/>
        </p:nvGraphicFramePr>
        <p:xfrm>
          <a:off x="4355976" y="980728"/>
          <a:ext cx="4572000" cy="2743200"/>
        </p:xfrm>
        <a:graphic>
          <a:graphicData uri="http://schemas.openxmlformats.org/drawingml/2006/chart">
            <c:chart xmlns:c="http://schemas.openxmlformats.org/drawingml/2006/chart" xmlns:r="http://schemas.openxmlformats.org/officeDocument/2006/relationships" r:id="rId2"/>
          </a:graphicData>
        </a:graphic>
      </p:graphicFrame>
      <p:pic>
        <p:nvPicPr>
          <p:cNvPr id="48130" name="Picture 2"/>
          <p:cNvPicPr>
            <a:picLocks noChangeAspect="1" noChangeArrowheads="1"/>
          </p:cNvPicPr>
          <p:nvPr/>
        </p:nvPicPr>
        <p:blipFill>
          <a:blip r:embed="rId3" cstate="print"/>
          <a:srcRect/>
          <a:stretch>
            <a:fillRect/>
          </a:stretch>
        </p:blipFill>
        <p:spPr bwMode="auto">
          <a:xfrm>
            <a:off x="539552" y="3717032"/>
            <a:ext cx="3888433" cy="2636506"/>
          </a:xfrm>
          <a:prstGeom prst="rect">
            <a:avLst/>
          </a:prstGeom>
          <a:noFill/>
          <a:ln w="9525">
            <a:noFill/>
            <a:miter lim="800000"/>
            <a:headEnd/>
            <a:tailEnd/>
          </a:ln>
        </p:spPr>
      </p:pic>
      <p:sp>
        <p:nvSpPr>
          <p:cNvPr id="7" name="Rectangle 1"/>
          <p:cNvSpPr>
            <a:spLocks noChangeArrowheads="1"/>
          </p:cNvSpPr>
          <p:nvPr/>
        </p:nvSpPr>
        <p:spPr bwMode="auto">
          <a:xfrm>
            <a:off x="4572000" y="3985187"/>
            <a:ext cx="4248472" cy="23596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24000" lvl="0" indent="-324000" algn="just" fontAlgn="base">
              <a:lnSpc>
                <a:spcPct val="80000"/>
              </a:lnSpc>
              <a:spcBef>
                <a:spcPts val="360"/>
              </a:spcBef>
              <a:spcAft>
                <a:spcPct val="0"/>
              </a:spcAft>
              <a:buFont typeface="Arial" pitchFamily="34" charset="0"/>
              <a:buChar char="•"/>
            </a:pPr>
            <a:r>
              <a:rPr lang="it-IT" sz="2000" dirty="0" smtClean="0">
                <a:latin typeface="Calibri" pitchFamily="34" charset="0"/>
                <a:ea typeface="Calibri" pitchFamily="34" charset="0"/>
                <a:cs typeface="Calibri" pitchFamily="34" charset="0"/>
              </a:rPr>
              <a:t>L’11% dei prodotti certificati sono toscani, di cui il 73% DOP e il 23% IGP;</a:t>
            </a:r>
          </a:p>
          <a:p>
            <a:pPr marL="324000" lvl="0" indent="-324000" algn="just" fontAlgn="base">
              <a:lnSpc>
                <a:spcPct val="80000"/>
              </a:lnSpc>
              <a:spcBef>
                <a:spcPts val="360"/>
              </a:spcBef>
              <a:spcAft>
                <a:spcPct val="0"/>
              </a:spcAft>
              <a:buFont typeface="Arial" pitchFamily="34" charset="0"/>
              <a:buChar char="•"/>
            </a:pPr>
            <a:r>
              <a:rPr lang="it-IT" sz="2000" dirty="0" smtClean="0">
                <a:latin typeface="Calibri" pitchFamily="34" charset="0"/>
                <a:ea typeface="Calibri" pitchFamily="34" charset="0"/>
                <a:cs typeface="Calibri" pitchFamily="34" charset="0"/>
              </a:rPr>
              <a:t>Legame forte tra territorio e tipicità consente una non omologazione delle produzioni, elevata reputazione e minore incidenza dei prezzi internazionali (margini più alti/minore variabilità)</a:t>
            </a:r>
          </a:p>
        </p:txBody>
      </p:sp>
      <p:sp>
        <p:nvSpPr>
          <p:cNvPr id="8" name="CasellaDiTesto 7"/>
          <p:cNvSpPr txBox="1"/>
          <p:nvPr/>
        </p:nvSpPr>
        <p:spPr>
          <a:xfrm>
            <a:off x="179512" y="6237312"/>
            <a:ext cx="4083169" cy="338554"/>
          </a:xfrm>
          <a:prstGeom prst="rect">
            <a:avLst/>
          </a:prstGeom>
          <a:noFill/>
        </p:spPr>
        <p:txBody>
          <a:bodyPr wrap="none" rtlCol="0">
            <a:spAutoFit/>
          </a:bodyPr>
          <a:lstStyle/>
          <a:p>
            <a:r>
              <a:rPr lang="it-IT" sz="1600" i="1" dirty="0" smtClean="0"/>
              <a:t>Fonte</a:t>
            </a:r>
            <a:r>
              <a:rPr lang="it-IT" sz="1600" dirty="0" smtClean="0"/>
              <a:t>: Elaborazioni IRPET su dati </a:t>
            </a:r>
            <a:r>
              <a:rPr lang="it-IT" sz="1600" dirty="0" err="1" smtClean="0"/>
              <a:t>Coeweb</a:t>
            </a:r>
            <a:r>
              <a:rPr lang="it-IT" sz="1600" dirty="0" smtClean="0"/>
              <a:t> ISTAT</a:t>
            </a:r>
            <a:endParaRPr lang="it-IT"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9168" y="0"/>
            <a:ext cx="8435280" cy="706090"/>
          </a:xfrm>
        </p:spPr>
        <p:txBody>
          <a:bodyPr/>
          <a:lstStyle/>
          <a:p>
            <a:r>
              <a:rPr lang="it-IT" i="1" dirty="0" smtClean="0"/>
              <a:t>Vantaggio competitivo sul mercato</a:t>
            </a:r>
            <a:r>
              <a:rPr lang="it-IT" dirty="0" smtClean="0"/>
              <a:t>: commercio prodotti agricoli</a:t>
            </a:r>
            <a:endParaRPr lang="it-IT" dirty="0"/>
          </a:p>
        </p:txBody>
      </p:sp>
      <p:graphicFrame>
        <p:nvGraphicFramePr>
          <p:cNvPr id="4" name="Tabella 3"/>
          <p:cNvGraphicFramePr>
            <a:graphicFrameLocks noGrp="1"/>
          </p:cNvGraphicFramePr>
          <p:nvPr/>
        </p:nvGraphicFramePr>
        <p:xfrm>
          <a:off x="683568" y="836712"/>
          <a:ext cx="7848872" cy="5403596"/>
        </p:xfrm>
        <a:graphic>
          <a:graphicData uri="http://schemas.openxmlformats.org/drawingml/2006/table">
            <a:tbl>
              <a:tblPr firstRow="1" bandRow="1">
                <a:tableStyleId>{21E4AEA4-8DFA-4A89-87EB-49C32662AFE0}</a:tableStyleId>
              </a:tblPr>
              <a:tblGrid>
                <a:gridCol w="1962218"/>
                <a:gridCol w="1962218"/>
                <a:gridCol w="1962218"/>
                <a:gridCol w="1962218"/>
              </a:tblGrid>
              <a:tr h="370840">
                <a:tc>
                  <a:txBody>
                    <a:bodyPr/>
                    <a:lstStyle/>
                    <a:p>
                      <a:endParaRPr lang="it-IT" sz="2000" b="1" dirty="0">
                        <a:solidFill>
                          <a:srgbClr val="000000"/>
                        </a:solidFill>
                        <a:latin typeface="Calibri"/>
                        <a:cs typeface="Times New Roman"/>
                      </a:endParaRPr>
                    </a:p>
                  </a:txBody>
                  <a:tcPr marL="68580" marR="68580" marT="0" marB="0" anchor="ctr"/>
                </a:tc>
                <a:tc>
                  <a:txBody>
                    <a:bodyPr/>
                    <a:lstStyle/>
                    <a:p>
                      <a:pPr>
                        <a:lnSpc>
                          <a:spcPct val="115000"/>
                        </a:lnSpc>
                        <a:spcAft>
                          <a:spcPts val="0"/>
                        </a:spcAft>
                      </a:pPr>
                      <a:r>
                        <a:rPr lang="it-IT" sz="1400" b="1">
                          <a:solidFill>
                            <a:srgbClr val="000000"/>
                          </a:solidFill>
                          <a:latin typeface="Calibri"/>
                          <a:ea typeface="Times New Roman"/>
                          <a:cs typeface="Calibri"/>
                        </a:rPr>
                        <a:t>EXPORT</a:t>
                      </a:r>
                      <a:endParaRPr lang="it-IT" sz="2000" b="1">
                        <a:solidFill>
                          <a:srgbClr val="000000"/>
                        </a:solidFill>
                        <a:latin typeface="Calibri"/>
                        <a:ea typeface="Calibri"/>
                        <a:cs typeface="Times New Roman"/>
                      </a:endParaRPr>
                    </a:p>
                  </a:txBody>
                  <a:tcPr marL="68580" marR="68580" marT="0" marB="0" anchor="ctr"/>
                </a:tc>
                <a:tc>
                  <a:txBody>
                    <a:bodyPr/>
                    <a:lstStyle/>
                    <a:p>
                      <a:pPr>
                        <a:lnSpc>
                          <a:spcPct val="115000"/>
                        </a:lnSpc>
                        <a:spcAft>
                          <a:spcPts val="0"/>
                        </a:spcAft>
                      </a:pPr>
                      <a:r>
                        <a:rPr lang="it-IT" sz="1400" b="1">
                          <a:solidFill>
                            <a:srgbClr val="000000"/>
                          </a:solidFill>
                          <a:latin typeface="Calibri"/>
                          <a:ea typeface="Times New Roman"/>
                          <a:cs typeface="Calibri"/>
                        </a:rPr>
                        <a:t>IMPORT</a:t>
                      </a:r>
                      <a:endParaRPr lang="it-IT" sz="2000" b="1">
                        <a:solidFill>
                          <a:srgbClr val="000000"/>
                        </a:solidFill>
                        <a:latin typeface="Calibri"/>
                        <a:ea typeface="Calibri"/>
                        <a:cs typeface="Times New Roman"/>
                      </a:endParaRPr>
                    </a:p>
                  </a:txBody>
                  <a:tcPr marL="68580" marR="68580" marT="0" marB="0" anchor="ctr"/>
                </a:tc>
                <a:tc>
                  <a:txBody>
                    <a:bodyPr/>
                    <a:lstStyle/>
                    <a:p>
                      <a:pPr>
                        <a:lnSpc>
                          <a:spcPct val="115000"/>
                        </a:lnSpc>
                        <a:spcAft>
                          <a:spcPts val="0"/>
                        </a:spcAft>
                      </a:pPr>
                      <a:r>
                        <a:rPr lang="it-IT" sz="1400" b="1" dirty="0">
                          <a:solidFill>
                            <a:srgbClr val="000000"/>
                          </a:solidFill>
                          <a:latin typeface="Calibri"/>
                          <a:ea typeface="Times New Roman"/>
                          <a:cs typeface="Calibri"/>
                        </a:rPr>
                        <a:t>Valore export per 100 Euro di import</a:t>
                      </a:r>
                      <a:endParaRPr lang="it-IT" sz="2000" b="1" dirty="0">
                        <a:solidFill>
                          <a:srgbClr val="000000"/>
                        </a:solidFill>
                        <a:latin typeface="Calibri"/>
                        <a:ea typeface="Calibri"/>
                        <a:cs typeface="Times New Roman"/>
                      </a:endParaRPr>
                    </a:p>
                  </a:txBody>
                  <a:tcPr marL="68580" marR="68580" marT="0" marB="0" anchor="ctr"/>
                </a:tc>
              </a:tr>
              <a:tr h="370840">
                <a:tc>
                  <a:txBody>
                    <a:bodyPr/>
                    <a:lstStyle/>
                    <a:p>
                      <a:pPr>
                        <a:lnSpc>
                          <a:spcPct val="115000"/>
                        </a:lnSpc>
                        <a:spcAft>
                          <a:spcPts val="0"/>
                        </a:spcAft>
                      </a:pPr>
                      <a:r>
                        <a:rPr lang="it-IT" sz="1400" b="1" dirty="0">
                          <a:solidFill>
                            <a:srgbClr val="000000"/>
                          </a:solidFill>
                          <a:latin typeface="Calibri"/>
                          <a:ea typeface="Times New Roman"/>
                          <a:cs typeface="Calibri"/>
                        </a:rPr>
                        <a:t>AA011-Prodotti di colture agricole non permanenti</a:t>
                      </a:r>
                      <a:endParaRPr lang="it-IT" sz="2000" b="1" dirty="0">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4,2%</a:t>
                      </a:r>
                      <a:endParaRPr lang="it-IT" sz="20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20,9%</a:t>
                      </a:r>
                      <a:endParaRPr lang="it-IT" sz="20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12,3</a:t>
                      </a:r>
                      <a:endParaRPr lang="it-IT" sz="2000" b="1">
                        <a:solidFill>
                          <a:srgbClr val="000000"/>
                        </a:solidFill>
                        <a:latin typeface="Calibri"/>
                        <a:ea typeface="Calibri"/>
                        <a:cs typeface="Times New Roman"/>
                      </a:endParaRPr>
                    </a:p>
                  </a:txBody>
                  <a:tcPr marL="68580" marR="68580" marT="0" marB="0" anchor="ctr"/>
                </a:tc>
              </a:tr>
              <a:tr h="370840">
                <a:tc>
                  <a:txBody>
                    <a:bodyPr/>
                    <a:lstStyle/>
                    <a:p>
                      <a:pPr>
                        <a:lnSpc>
                          <a:spcPct val="115000"/>
                        </a:lnSpc>
                        <a:spcAft>
                          <a:spcPts val="0"/>
                        </a:spcAft>
                      </a:pPr>
                      <a:r>
                        <a:rPr lang="it-IT" sz="1400" b="1">
                          <a:solidFill>
                            <a:srgbClr val="000000"/>
                          </a:solidFill>
                          <a:latin typeface="Calibri"/>
                          <a:ea typeface="Times New Roman"/>
                          <a:cs typeface="Calibri"/>
                        </a:rPr>
                        <a:t>AA012-Prodotti di colture permanenti</a:t>
                      </a:r>
                      <a:endParaRPr lang="it-IT" sz="20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7,3%</a:t>
                      </a:r>
                      <a:endParaRPr lang="it-IT" sz="20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29,3%</a:t>
                      </a:r>
                      <a:endParaRPr lang="it-IT" sz="20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15,1</a:t>
                      </a:r>
                      <a:endParaRPr lang="it-IT" sz="2000" b="1">
                        <a:solidFill>
                          <a:srgbClr val="000000"/>
                        </a:solidFill>
                        <a:latin typeface="Calibri"/>
                        <a:ea typeface="Calibri"/>
                        <a:cs typeface="Times New Roman"/>
                      </a:endParaRPr>
                    </a:p>
                  </a:txBody>
                  <a:tcPr marL="68580" marR="68580" marT="0" marB="0" anchor="ctr"/>
                </a:tc>
              </a:tr>
              <a:tr h="370840">
                <a:tc>
                  <a:txBody>
                    <a:bodyPr/>
                    <a:lstStyle/>
                    <a:p>
                      <a:pPr>
                        <a:lnSpc>
                          <a:spcPct val="115000"/>
                        </a:lnSpc>
                        <a:spcAft>
                          <a:spcPts val="0"/>
                        </a:spcAft>
                      </a:pPr>
                      <a:r>
                        <a:rPr lang="it-IT" sz="1400" b="1">
                          <a:solidFill>
                            <a:srgbClr val="FF0000"/>
                          </a:solidFill>
                          <a:latin typeface="Calibri"/>
                          <a:ea typeface="Times New Roman"/>
                          <a:cs typeface="Calibri"/>
                        </a:rPr>
                        <a:t>AA013-Piante vive</a:t>
                      </a:r>
                      <a:endParaRPr lang="it-IT" sz="2000" b="1">
                        <a:solidFill>
                          <a:srgbClr val="FF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FF0000"/>
                          </a:solidFill>
                          <a:latin typeface="Calibri"/>
                          <a:ea typeface="Times New Roman"/>
                          <a:cs typeface="Calibri"/>
                        </a:rPr>
                        <a:t>80,1%</a:t>
                      </a:r>
                      <a:endParaRPr lang="it-IT" sz="2000" b="1">
                        <a:solidFill>
                          <a:srgbClr val="FF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FF0000"/>
                          </a:solidFill>
                          <a:latin typeface="Calibri"/>
                          <a:ea typeface="Times New Roman"/>
                          <a:cs typeface="Calibri"/>
                        </a:rPr>
                        <a:t>8,1%</a:t>
                      </a:r>
                      <a:endParaRPr lang="it-IT" sz="2000" b="1">
                        <a:solidFill>
                          <a:srgbClr val="FF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dirty="0">
                          <a:solidFill>
                            <a:srgbClr val="FF0000"/>
                          </a:solidFill>
                          <a:latin typeface="Calibri"/>
                          <a:ea typeface="Times New Roman"/>
                          <a:cs typeface="Calibri"/>
                        </a:rPr>
                        <a:t>605,1</a:t>
                      </a:r>
                      <a:endParaRPr lang="it-IT" sz="2000" b="1" dirty="0">
                        <a:solidFill>
                          <a:srgbClr val="FF0000"/>
                        </a:solidFill>
                        <a:latin typeface="Calibri"/>
                        <a:ea typeface="Calibri"/>
                        <a:cs typeface="Times New Roman"/>
                      </a:endParaRPr>
                    </a:p>
                  </a:txBody>
                  <a:tcPr marL="68580" marR="68580" marT="0" marB="0" anchor="ctr"/>
                </a:tc>
              </a:tr>
              <a:tr h="370840">
                <a:tc>
                  <a:txBody>
                    <a:bodyPr/>
                    <a:lstStyle/>
                    <a:p>
                      <a:pPr>
                        <a:lnSpc>
                          <a:spcPct val="115000"/>
                        </a:lnSpc>
                        <a:spcAft>
                          <a:spcPts val="0"/>
                        </a:spcAft>
                      </a:pPr>
                      <a:r>
                        <a:rPr lang="it-IT" sz="1400" b="1">
                          <a:solidFill>
                            <a:srgbClr val="000000"/>
                          </a:solidFill>
                          <a:latin typeface="Calibri"/>
                          <a:ea typeface="Times New Roman"/>
                          <a:cs typeface="Calibri"/>
                        </a:rPr>
                        <a:t>AA014-Animali vivi e prodotti di origine animale</a:t>
                      </a:r>
                      <a:endParaRPr lang="it-IT" sz="20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4,5%</a:t>
                      </a:r>
                      <a:endParaRPr lang="it-IT" sz="20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27,6%</a:t>
                      </a:r>
                      <a:endParaRPr lang="it-IT" sz="20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dirty="0">
                          <a:solidFill>
                            <a:srgbClr val="000000"/>
                          </a:solidFill>
                          <a:latin typeface="Calibri"/>
                          <a:ea typeface="Times New Roman"/>
                          <a:cs typeface="Calibri"/>
                        </a:rPr>
                        <a:t>10,0</a:t>
                      </a:r>
                      <a:endParaRPr lang="it-IT" sz="2000" b="1" dirty="0">
                        <a:solidFill>
                          <a:srgbClr val="000000"/>
                        </a:solidFill>
                        <a:latin typeface="Calibri"/>
                        <a:ea typeface="Calibri"/>
                        <a:cs typeface="Times New Roman"/>
                      </a:endParaRPr>
                    </a:p>
                  </a:txBody>
                  <a:tcPr marL="68580" marR="68580" marT="0" marB="0" anchor="ctr"/>
                </a:tc>
              </a:tr>
              <a:tr h="370840">
                <a:tc>
                  <a:txBody>
                    <a:bodyPr/>
                    <a:lstStyle/>
                    <a:p>
                      <a:pPr>
                        <a:lnSpc>
                          <a:spcPct val="115000"/>
                        </a:lnSpc>
                        <a:spcAft>
                          <a:spcPts val="0"/>
                        </a:spcAft>
                      </a:pPr>
                      <a:r>
                        <a:rPr lang="it-IT" sz="1400" b="1">
                          <a:solidFill>
                            <a:srgbClr val="000000"/>
                          </a:solidFill>
                          <a:latin typeface="Calibri"/>
                          <a:ea typeface="Times New Roman"/>
                          <a:cs typeface="Calibri"/>
                        </a:rPr>
                        <a:t>AA021-Piante forestali e altri prodotti della silvicoltura</a:t>
                      </a:r>
                      <a:endParaRPr lang="it-IT" sz="20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0,0%</a:t>
                      </a:r>
                      <a:endParaRPr lang="it-IT" sz="20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0,2%</a:t>
                      </a:r>
                      <a:endParaRPr lang="it-IT" sz="20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10,6</a:t>
                      </a:r>
                      <a:endParaRPr lang="it-IT" sz="2000" b="1">
                        <a:solidFill>
                          <a:srgbClr val="000000"/>
                        </a:solidFill>
                        <a:latin typeface="Calibri"/>
                        <a:ea typeface="Calibri"/>
                        <a:cs typeface="Times New Roman"/>
                      </a:endParaRPr>
                    </a:p>
                  </a:txBody>
                  <a:tcPr marL="68580" marR="68580" marT="0" marB="0" anchor="ctr"/>
                </a:tc>
              </a:tr>
              <a:tr h="370840">
                <a:tc>
                  <a:txBody>
                    <a:bodyPr/>
                    <a:lstStyle/>
                    <a:p>
                      <a:pPr>
                        <a:lnSpc>
                          <a:spcPct val="115000"/>
                        </a:lnSpc>
                        <a:spcAft>
                          <a:spcPts val="0"/>
                        </a:spcAft>
                      </a:pPr>
                      <a:r>
                        <a:rPr lang="it-IT" sz="1400" b="1">
                          <a:solidFill>
                            <a:srgbClr val="000000"/>
                          </a:solidFill>
                          <a:latin typeface="Calibri"/>
                          <a:ea typeface="Times New Roman"/>
                          <a:cs typeface="Calibri"/>
                        </a:rPr>
                        <a:t>AA022-Legno grezzo</a:t>
                      </a:r>
                      <a:endParaRPr lang="it-IT" sz="20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0,1%</a:t>
                      </a:r>
                      <a:endParaRPr lang="it-IT" sz="20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0,8%</a:t>
                      </a:r>
                      <a:endParaRPr lang="it-IT" sz="20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9,5</a:t>
                      </a:r>
                      <a:endParaRPr lang="it-IT" sz="2000" b="1">
                        <a:solidFill>
                          <a:srgbClr val="000000"/>
                        </a:solidFill>
                        <a:latin typeface="Calibri"/>
                        <a:ea typeface="Calibri"/>
                        <a:cs typeface="Times New Roman"/>
                      </a:endParaRPr>
                    </a:p>
                  </a:txBody>
                  <a:tcPr marL="68580" marR="68580" marT="0" marB="0" anchor="ctr"/>
                </a:tc>
              </a:tr>
              <a:tr h="370840">
                <a:tc>
                  <a:txBody>
                    <a:bodyPr/>
                    <a:lstStyle/>
                    <a:p>
                      <a:pPr>
                        <a:lnSpc>
                          <a:spcPct val="115000"/>
                        </a:lnSpc>
                        <a:spcAft>
                          <a:spcPts val="0"/>
                        </a:spcAft>
                      </a:pPr>
                      <a:r>
                        <a:rPr lang="it-IT" sz="1400" b="1">
                          <a:solidFill>
                            <a:srgbClr val="FF0000"/>
                          </a:solidFill>
                          <a:latin typeface="Calibri"/>
                          <a:ea typeface="Times New Roman"/>
                          <a:cs typeface="Calibri"/>
                        </a:rPr>
                        <a:t>AA023-Prodotti vegetali di bosco non legnosi</a:t>
                      </a:r>
                      <a:endParaRPr lang="it-IT" sz="2000" b="1">
                        <a:solidFill>
                          <a:srgbClr val="FF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FF0000"/>
                          </a:solidFill>
                          <a:latin typeface="Calibri"/>
                          <a:ea typeface="Times New Roman"/>
                          <a:cs typeface="Calibri"/>
                        </a:rPr>
                        <a:t>2,8%</a:t>
                      </a:r>
                      <a:endParaRPr lang="it-IT" sz="2000" b="1">
                        <a:solidFill>
                          <a:srgbClr val="FF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FF0000"/>
                          </a:solidFill>
                          <a:latin typeface="Calibri"/>
                          <a:ea typeface="Times New Roman"/>
                          <a:cs typeface="Calibri"/>
                        </a:rPr>
                        <a:t>0,7%</a:t>
                      </a:r>
                      <a:endParaRPr lang="it-IT" sz="2000" b="1">
                        <a:solidFill>
                          <a:srgbClr val="FF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dirty="0">
                          <a:solidFill>
                            <a:srgbClr val="FF0000"/>
                          </a:solidFill>
                          <a:latin typeface="Calibri"/>
                          <a:ea typeface="Times New Roman"/>
                          <a:cs typeface="Calibri"/>
                        </a:rPr>
                        <a:t>232,3</a:t>
                      </a:r>
                      <a:endParaRPr lang="it-IT" sz="2000" b="1" dirty="0">
                        <a:solidFill>
                          <a:srgbClr val="FF0000"/>
                        </a:solidFill>
                        <a:latin typeface="Calibri"/>
                        <a:ea typeface="Calibri"/>
                        <a:cs typeface="Times New Roman"/>
                      </a:endParaRPr>
                    </a:p>
                  </a:txBody>
                  <a:tcPr marL="68580" marR="68580" marT="0" marB="0" anchor="ctr"/>
                </a:tc>
              </a:tr>
              <a:tr h="370840">
                <a:tc>
                  <a:txBody>
                    <a:bodyPr/>
                    <a:lstStyle/>
                    <a:p>
                      <a:pPr>
                        <a:lnSpc>
                          <a:spcPct val="115000"/>
                        </a:lnSpc>
                        <a:spcAft>
                          <a:spcPts val="0"/>
                        </a:spcAft>
                      </a:pPr>
                      <a:r>
                        <a:rPr lang="it-IT" sz="1400" b="1">
                          <a:solidFill>
                            <a:srgbClr val="000000"/>
                          </a:solidFill>
                          <a:latin typeface="Calibri"/>
                          <a:ea typeface="Times New Roman"/>
                          <a:cs typeface="Calibri"/>
                        </a:rPr>
                        <a:t>AA030-Pesci e altri prodotti della pesca; prodotti dell'acquacoltura</a:t>
                      </a:r>
                      <a:endParaRPr lang="it-IT" sz="20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0,9%</a:t>
                      </a:r>
                      <a:endParaRPr lang="it-IT" sz="20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12,5%</a:t>
                      </a:r>
                      <a:endParaRPr lang="it-IT" sz="20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dirty="0">
                          <a:solidFill>
                            <a:srgbClr val="000000"/>
                          </a:solidFill>
                          <a:latin typeface="Calibri"/>
                          <a:ea typeface="Times New Roman"/>
                          <a:cs typeface="Calibri"/>
                        </a:rPr>
                        <a:t>4,6</a:t>
                      </a:r>
                      <a:endParaRPr lang="it-IT" sz="2000" b="1" dirty="0">
                        <a:solidFill>
                          <a:srgbClr val="000000"/>
                        </a:solidFill>
                        <a:latin typeface="Calibri"/>
                        <a:ea typeface="Calibri"/>
                        <a:cs typeface="Times New Roman"/>
                      </a:endParaRPr>
                    </a:p>
                  </a:txBody>
                  <a:tcPr marL="68580" marR="68580" marT="0" marB="0" anchor="ctr"/>
                </a:tc>
              </a:tr>
            </a:tbl>
          </a:graphicData>
        </a:graphic>
      </p:graphicFrame>
      <p:sp>
        <p:nvSpPr>
          <p:cNvPr id="5" name="CasellaDiTesto 4"/>
          <p:cNvSpPr txBox="1"/>
          <p:nvPr/>
        </p:nvSpPr>
        <p:spPr>
          <a:xfrm>
            <a:off x="179512" y="6237312"/>
            <a:ext cx="4083169" cy="338554"/>
          </a:xfrm>
          <a:prstGeom prst="rect">
            <a:avLst/>
          </a:prstGeom>
          <a:noFill/>
        </p:spPr>
        <p:txBody>
          <a:bodyPr wrap="none" rtlCol="0">
            <a:spAutoFit/>
          </a:bodyPr>
          <a:lstStyle/>
          <a:p>
            <a:r>
              <a:rPr lang="it-IT" sz="1600" i="1" dirty="0" smtClean="0"/>
              <a:t>Fonte</a:t>
            </a:r>
            <a:r>
              <a:rPr lang="it-IT" sz="1600" dirty="0" smtClean="0"/>
              <a:t>: Elaborazioni IRPET su dati </a:t>
            </a:r>
            <a:r>
              <a:rPr lang="it-IT" sz="1600" dirty="0" err="1" smtClean="0"/>
              <a:t>Coeweb</a:t>
            </a:r>
            <a:r>
              <a:rPr lang="it-IT" sz="1600" dirty="0" smtClean="0"/>
              <a:t> ISTAT</a:t>
            </a:r>
            <a:endParaRPr lang="it-IT" sz="1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a 2"/>
          <p:cNvGraphicFramePr>
            <a:graphicFrameLocks noGrp="1"/>
          </p:cNvGraphicFramePr>
          <p:nvPr/>
        </p:nvGraphicFramePr>
        <p:xfrm>
          <a:off x="611560" y="836712"/>
          <a:ext cx="8091247" cy="5544617"/>
        </p:xfrm>
        <a:graphic>
          <a:graphicData uri="http://schemas.openxmlformats.org/drawingml/2006/table">
            <a:tbl>
              <a:tblPr firstRow="1" bandRow="1">
                <a:tableStyleId>{21E4AEA4-8DFA-4A89-87EB-49C32662AFE0}</a:tableStyleId>
              </a:tblPr>
              <a:tblGrid>
                <a:gridCol w="3672408"/>
                <a:gridCol w="764096"/>
                <a:gridCol w="781558"/>
                <a:gridCol w="2873185"/>
              </a:tblGrid>
              <a:tr h="524102">
                <a:tc>
                  <a:txBody>
                    <a:bodyPr/>
                    <a:lstStyle/>
                    <a:p>
                      <a:endParaRPr lang="it-IT" sz="2000" b="1" dirty="0">
                        <a:solidFill>
                          <a:srgbClr val="000000"/>
                        </a:solidFill>
                        <a:latin typeface="Calibri"/>
                        <a:cs typeface="Times New Roman"/>
                      </a:endParaRPr>
                    </a:p>
                  </a:txBody>
                  <a:tcPr marL="68580" marR="68580" marT="0" marB="0" anchor="ctr"/>
                </a:tc>
                <a:tc>
                  <a:txBody>
                    <a:bodyPr/>
                    <a:lstStyle/>
                    <a:p>
                      <a:pPr>
                        <a:lnSpc>
                          <a:spcPct val="115000"/>
                        </a:lnSpc>
                        <a:spcAft>
                          <a:spcPts val="0"/>
                        </a:spcAft>
                      </a:pPr>
                      <a:r>
                        <a:rPr lang="it-IT" sz="1400" b="1">
                          <a:solidFill>
                            <a:srgbClr val="000000"/>
                          </a:solidFill>
                          <a:latin typeface="Calibri"/>
                          <a:ea typeface="Times New Roman"/>
                          <a:cs typeface="Calibri"/>
                        </a:rPr>
                        <a:t>EXPORT</a:t>
                      </a:r>
                      <a:endParaRPr lang="it-IT" sz="2000" b="1">
                        <a:solidFill>
                          <a:srgbClr val="000000"/>
                        </a:solidFill>
                        <a:latin typeface="Calibri"/>
                        <a:ea typeface="Calibri"/>
                        <a:cs typeface="Times New Roman"/>
                      </a:endParaRPr>
                    </a:p>
                  </a:txBody>
                  <a:tcPr marL="68580" marR="68580" marT="0" marB="0" anchor="ctr"/>
                </a:tc>
                <a:tc>
                  <a:txBody>
                    <a:bodyPr/>
                    <a:lstStyle/>
                    <a:p>
                      <a:pPr>
                        <a:lnSpc>
                          <a:spcPct val="115000"/>
                        </a:lnSpc>
                        <a:spcAft>
                          <a:spcPts val="0"/>
                        </a:spcAft>
                      </a:pPr>
                      <a:r>
                        <a:rPr lang="it-IT" sz="1400" b="1">
                          <a:solidFill>
                            <a:srgbClr val="000000"/>
                          </a:solidFill>
                          <a:latin typeface="Calibri"/>
                          <a:ea typeface="Times New Roman"/>
                          <a:cs typeface="Calibri"/>
                        </a:rPr>
                        <a:t>IMPORT</a:t>
                      </a:r>
                      <a:endParaRPr lang="it-IT" sz="2000" b="1">
                        <a:solidFill>
                          <a:srgbClr val="000000"/>
                        </a:solidFill>
                        <a:latin typeface="Calibri"/>
                        <a:ea typeface="Calibri"/>
                        <a:cs typeface="Times New Roman"/>
                      </a:endParaRPr>
                    </a:p>
                  </a:txBody>
                  <a:tcPr marL="68580" marR="68580" marT="0" marB="0" anchor="ctr"/>
                </a:tc>
                <a:tc>
                  <a:txBody>
                    <a:bodyPr/>
                    <a:lstStyle/>
                    <a:p>
                      <a:pPr>
                        <a:lnSpc>
                          <a:spcPct val="115000"/>
                        </a:lnSpc>
                        <a:spcAft>
                          <a:spcPts val="0"/>
                        </a:spcAft>
                      </a:pPr>
                      <a:r>
                        <a:rPr lang="it-IT" sz="1400" b="1" dirty="0">
                          <a:solidFill>
                            <a:srgbClr val="000000"/>
                          </a:solidFill>
                          <a:latin typeface="Calibri"/>
                          <a:ea typeface="Times New Roman"/>
                          <a:cs typeface="Calibri"/>
                        </a:rPr>
                        <a:t>Valore export per 100 Euro di import</a:t>
                      </a:r>
                      <a:endParaRPr lang="it-IT" sz="2000" b="1" dirty="0">
                        <a:solidFill>
                          <a:srgbClr val="000000"/>
                        </a:solidFill>
                        <a:latin typeface="Calibri"/>
                        <a:ea typeface="Calibri"/>
                        <a:cs typeface="Times New Roman"/>
                      </a:endParaRPr>
                    </a:p>
                  </a:txBody>
                  <a:tcPr marL="68580" marR="68580" marT="0" marB="0" anchor="ctr"/>
                </a:tc>
              </a:tr>
              <a:tr h="648610">
                <a:tc>
                  <a:txBody>
                    <a:bodyPr/>
                    <a:lstStyle/>
                    <a:p>
                      <a:pPr>
                        <a:lnSpc>
                          <a:spcPct val="115000"/>
                        </a:lnSpc>
                        <a:spcAft>
                          <a:spcPts val="0"/>
                        </a:spcAft>
                      </a:pPr>
                      <a:r>
                        <a:rPr lang="it-IT" sz="1400" b="1" dirty="0">
                          <a:solidFill>
                            <a:srgbClr val="000000"/>
                          </a:solidFill>
                          <a:latin typeface="Calibri"/>
                          <a:ea typeface="Times New Roman"/>
                          <a:cs typeface="Calibri"/>
                        </a:rPr>
                        <a:t>CA101-Carne lavorata e conservata e prodotti a base di carne</a:t>
                      </a:r>
                      <a:endParaRPr lang="it-IT" sz="1400" b="1" dirty="0">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dirty="0">
                          <a:solidFill>
                            <a:srgbClr val="000000"/>
                          </a:solidFill>
                          <a:latin typeface="Calibri"/>
                          <a:ea typeface="Times New Roman"/>
                          <a:cs typeface="Calibri"/>
                        </a:rPr>
                        <a:t>3,3%</a:t>
                      </a:r>
                      <a:endParaRPr lang="it-IT" sz="1400" b="1" dirty="0">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dirty="0">
                          <a:solidFill>
                            <a:srgbClr val="000000"/>
                          </a:solidFill>
                          <a:latin typeface="Calibri"/>
                          <a:ea typeface="Times New Roman"/>
                          <a:cs typeface="Calibri"/>
                        </a:rPr>
                        <a:t>30,9%</a:t>
                      </a:r>
                      <a:endParaRPr lang="it-IT" sz="1400" b="1" dirty="0">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dirty="0">
                          <a:solidFill>
                            <a:srgbClr val="000000"/>
                          </a:solidFill>
                          <a:latin typeface="Calibri"/>
                          <a:ea typeface="Times New Roman"/>
                          <a:cs typeface="Calibri"/>
                        </a:rPr>
                        <a:t>13,0</a:t>
                      </a:r>
                      <a:endParaRPr lang="it-IT" sz="1400" b="1" dirty="0">
                        <a:solidFill>
                          <a:srgbClr val="000000"/>
                        </a:solidFill>
                        <a:latin typeface="Calibri"/>
                        <a:ea typeface="Calibri"/>
                        <a:cs typeface="Times New Roman"/>
                      </a:endParaRPr>
                    </a:p>
                  </a:txBody>
                  <a:tcPr marL="68580" marR="68580" marT="0" marB="0" anchor="ctr"/>
                </a:tc>
              </a:tr>
              <a:tr h="648610">
                <a:tc>
                  <a:txBody>
                    <a:bodyPr/>
                    <a:lstStyle/>
                    <a:p>
                      <a:pPr>
                        <a:lnSpc>
                          <a:spcPct val="115000"/>
                        </a:lnSpc>
                        <a:spcAft>
                          <a:spcPts val="0"/>
                        </a:spcAft>
                      </a:pPr>
                      <a:r>
                        <a:rPr lang="it-IT" sz="1400" b="1">
                          <a:solidFill>
                            <a:srgbClr val="000000"/>
                          </a:solidFill>
                          <a:latin typeface="Calibri"/>
                          <a:ea typeface="Times New Roman"/>
                          <a:cs typeface="Calibri"/>
                        </a:rPr>
                        <a:t>CA102-Pesce, crostacei e molluschi lavorati e conservati</a:t>
                      </a:r>
                      <a:endParaRPr lang="it-IT" sz="14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0,9%</a:t>
                      </a:r>
                      <a:endParaRPr lang="it-IT" sz="14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13,2%</a:t>
                      </a:r>
                      <a:endParaRPr lang="it-IT" sz="14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8,1</a:t>
                      </a:r>
                      <a:endParaRPr lang="it-IT" sz="1400" b="1">
                        <a:solidFill>
                          <a:srgbClr val="000000"/>
                        </a:solidFill>
                        <a:latin typeface="Calibri"/>
                        <a:ea typeface="Calibri"/>
                        <a:cs typeface="Times New Roman"/>
                      </a:endParaRPr>
                    </a:p>
                  </a:txBody>
                  <a:tcPr marL="68580" marR="68580" marT="0" marB="0" anchor="ctr"/>
                </a:tc>
              </a:tr>
              <a:tr h="432407">
                <a:tc>
                  <a:txBody>
                    <a:bodyPr/>
                    <a:lstStyle/>
                    <a:p>
                      <a:pPr>
                        <a:lnSpc>
                          <a:spcPct val="115000"/>
                        </a:lnSpc>
                        <a:spcAft>
                          <a:spcPts val="0"/>
                        </a:spcAft>
                      </a:pPr>
                      <a:r>
                        <a:rPr lang="it-IT" sz="1400" b="1">
                          <a:solidFill>
                            <a:srgbClr val="000000"/>
                          </a:solidFill>
                          <a:latin typeface="Calibri"/>
                          <a:ea typeface="Times New Roman"/>
                          <a:cs typeface="Calibri"/>
                        </a:rPr>
                        <a:t>CA103-Frutta e ortaggi lavorati e conservati</a:t>
                      </a:r>
                      <a:endParaRPr lang="it-IT" sz="14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3,7%</a:t>
                      </a:r>
                      <a:endParaRPr lang="it-IT" sz="14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5,0%</a:t>
                      </a:r>
                      <a:endParaRPr lang="it-IT" sz="14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91,0</a:t>
                      </a:r>
                      <a:endParaRPr lang="it-IT" sz="1400" b="1">
                        <a:solidFill>
                          <a:srgbClr val="000000"/>
                        </a:solidFill>
                        <a:latin typeface="Calibri"/>
                        <a:ea typeface="Calibri"/>
                        <a:cs typeface="Times New Roman"/>
                      </a:endParaRPr>
                    </a:p>
                  </a:txBody>
                  <a:tcPr marL="68580" marR="68580" marT="0" marB="0" anchor="ctr"/>
                </a:tc>
              </a:tr>
              <a:tr h="432407">
                <a:tc>
                  <a:txBody>
                    <a:bodyPr/>
                    <a:lstStyle/>
                    <a:p>
                      <a:pPr>
                        <a:lnSpc>
                          <a:spcPct val="115000"/>
                        </a:lnSpc>
                        <a:spcAft>
                          <a:spcPts val="0"/>
                        </a:spcAft>
                      </a:pPr>
                      <a:r>
                        <a:rPr lang="it-IT" sz="1400" b="1">
                          <a:solidFill>
                            <a:schemeClr val="tx1"/>
                          </a:solidFill>
                          <a:latin typeface="Calibri"/>
                          <a:ea typeface="Times New Roman"/>
                          <a:cs typeface="Calibri"/>
                        </a:rPr>
                        <a:t>CA104-Oli e grassi vegetali e animali</a:t>
                      </a:r>
                      <a:endParaRPr lang="it-IT" sz="1400" b="1">
                        <a:solidFill>
                          <a:schemeClr val="tx1"/>
                        </a:solidFill>
                        <a:latin typeface="Calibri"/>
                        <a:ea typeface="Calibri"/>
                        <a:cs typeface="Times New Roman"/>
                      </a:endParaRPr>
                    </a:p>
                  </a:txBody>
                  <a:tcPr marL="68580" marR="68580" marT="0" marB="0" anchor="ctr">
                    <a:solidFill>
                      <a:schemeClr val="accent6">
                        <a:lumMod val="60000"/>
                        <a:lumOff val="40000"/>
                      </a:schemeClr>
                    </a:solidFill>
                  </a:tcPr>
                </a:tc>
                <a:tc>
                  <a:txBody>
                    <a:bodyPr/>
                    <a:lstStyle/>
                    <a:p>
                      <a:pPr algn="r">
                        <a:lnSpc>
                          <a:spcPct val="115000"/>
                        </a:lnSpc>
                        <a:spcAft>
                          <a:spcPts val="0"/>
                        </a:spcAft>
                      </a:pPr>
                      <a:r>
                        <a:rPr lang="it-IT" sz="1400" b="1">
                          <a:solidFill>
                            <a:schemeClr val="tx1"/>
                          </a:solidFill>
                          <a:latin typeface="Calibri"/>
                          <a:ea typeface="Times New Roman"/>
                          <a:cs typeface="Calibri"/>
                        </a:rPr>
                        <a:t>32,5%</a:t>
                      </a:r>
                      <a:endParaRPr lang="it-IT" sz="1400" b="1">
                        <a:solidFill>
                          <a:schemeClr val="tx1"/>
                        </a:solidFill>
                        <a:latin typeface="Calibri"/>
                        <a:ea typeface="Calibri"/>
                        <a:cs typeface="Times New Roman"/>
                      </a:endParaRPr>
                    </a:p>
                  </a:txBody>
                  <a:tcPr marL="68580" marR="68580" marT="0" marB="0" anchor="ctr">
                    <a:solidFill>
                      <a:schemeClr val="accent6">
                        <a:lumMod val="60000"/>
                        <a:lumOff val="40000"/>
                      </a:schemeClr>
                    </a:solidFill>
                  </a:tcPr>
                </a:tc>
                <a:tc>
                  <a:txBody>
                    <a:bodyPr/>
                    <a:lstStyle/>
                    <a:p>
                      <a:pPr algn="r">
                        <a:lnSpc>
                          <a:spcPct val="115000"/>
                        </a:lnSpc>
                        <a:spcAft>
                          <a:spcPts val="0"/>
                        </a:spcAft>
                      </a:pPr>
                      <a:r>
                        <a:rPr lang="it-IT" sz="1400" b="1">
                          <a:solidFill>
                            <a:schemeClr val="tx1"/>
                          </a:solidFill>
                          <a:latin typeface="Calibri"/>
                          <a:ea typeface="Times New Roman"/>
                          <a:cs typeface="Calibri"/>
                        </a:rPr>
                        <a:t>40,2%</a:t>
                      </a:r>
                      <a:endParaRPr lang="it-IT" sz="1400" b="1">
                        <a:solidFill>
                          <a:schemeClr val="tx1"/>
                        </a:solidFill>
                        <a:latin typeface="Calibri"/>
                        <a:ea typeface="Calibri"/>
                        <a:cs typeface="Times New Roman"/>
                      </a:endParaRPr>
                    </a:p>
                  </a:txBody>
                  <a:tcPr marL="68580" marR="68580" marT="0" marB="0" anchor="ctr">
                    <a:solidFill>
                      <a:schemeClr val="accent6">
                        <a:lumMod val="60000"/>
                        <a:lumOff val="40000"/>
                      </a:schemeClr>
                    </a:solidFill>
                  </a:tcPr>
                </a:tc>
                <a:tc>
                  <a:txBody>
                    <a:bodyPr/>
                    <a:lstStyle/>
                    <a:p>
                      <a:pPr algn="r">
                        <a:lnSpc>
                          <a:spcPct val="115000"/>
                        </a:lnSpc>
                        <a:spcAft>
                          <a:spcPts val="0"/>
                        </a:spcAft>
                      </a:pPr>
                      <a:r>
                        <a:rPr lang="it-IT" sz="1400" b="1" dirty="0">
                          <a:solidFill>
                            <a:schemeClr val="tx1"/>
                          </a:solidFill>
                          <a:latin typeface="Calibri"/>
                          <a:ea typeface="Times New Roman"/>
                          <a:cs typeface="Calibri"/>
                        </a:rPr>
                        <a:t>98,3</a:t>
                      </a:r>
                      <a:endParaRPr lang="it-IT" sz="1400" b="1" dirty="0">
                        <a:solidFill>
                          <a:schemeClr val="tx1"/>
                        </a:solidFill>
                        <a:latin typeface="Calibri"/>
                        <a:ea typeface="Calibri"/>
                        <a:cs typeface="Times New Roman"/>
                      </a:endParaRPr>
                    </a:p>
                  </a:txBody>
                  <a:tcPr marL="68580" marR="68580" marT="0" marB="0" anchor="ctr">
                    <a:solidFill>
                      <a:schemeClr val="accent6">
                        <a:lumMod val="60000"/>
                        <a:lumOff val="40000"/>
                      </a:schemeClr>
                    </a:solidFill>
                  </a:tcPr>
                </a:tc>
              </a:tr>
              <a:tr h="432407">
                <a:tc>
                  <a:txBody>
                    <a:bodyPr/>
                    <a:lstStyle/>
                    <a:p>
                      <a:pPr>
                        <a:lnSpc>
                          <a:spcPct val="115000"/>
                        </a:lnSpc>
                        <a:spcAft>
                          <a:spcPts val="0"/>
                        </a:spcAft>
                      </a:pPr>
                      <a:r>
                        <a:rPr lang="it-IT" sz="1400" b="1">
                          <a:solidFill>
                            <a:srgbClr val="000000"/>
                          </a:solidFill>
                          <a:latin typeface="Calibri"/>
                          <a:ea typeface="Times New Roman"/>
                          <a:cs typeface="Calibri"/>
                        </a:rPr>
                        <a:t>CA105-Prodotti delle industrie lattiero-casearie</a:t>
                      </a:r>
                      <a:endParaRPr lang="it-IT" sz="14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1,3%</a:t>
                      </a:r>
                      <a:endParaRPr lang="it-IT" sz="14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4,9%</a:t>
                      </a:r>
                      <a:endParaRPr lang="it-IT" sz="14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31,6</a:t>
                      </a:r>
                      <a:endParaRPr lang="it-IT" sz="1400" b="1">
                        <a:solidFill>
                          <a:srgbClr val="000000"/>
                        </a:solidFill>
                        <a:latin typeface="Calibri"/>
                        <a:ea typeface="Calibri"/>
                        <a:cs typeface="Times New Roman"/>
                      </a:endParaRPr>
                    </a:p>
                  </a:txBody>
                  <a:tcPr marL="68580" marR="68580" marT="0" marB="0" anchor="ctr"/>
                </a:tc>
              </a:tr>
              <a:tr h="648610">
                <a:tc>
                  <a:txBody>
                    <a:bodyPr/>
                    <a:lstStyle/>
                    <a:p>
                      <a:pPr>
                        <a:lnSpc>
                          <a:spcPct val="115000"/>
                        </a:lnSpc>
                        <a:spcAft>
                          <a:spcPts val="0"/>
                        </a:spcAft>
                      </a:pPr>
                      <a:r>
                        <a:rPr lang="it-IT" sz="1400" b="1">
                          <a:solidFill>
                            <a:srgbClr val="FF0000"/>
                          </a:solidFill>
                          <a:latin typeface="Calibri"/>
                          <a:ea typeface="Times New Roman"/>
                          <a:cs typeface="Calibri"/>
                        </a:rPr>
                        <a:t>CA106-Prodotti della lavorazione di granaglie, amidi e prodotti amidacei</a:t>
                      </a:r>
                      <a:endParaRPr lang="it-IT" sz="1400" b="1">
                        <a:solidFill>
                          <a:srgbClr val="FF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FF0000"/>
                          </a:solidFill>
                          <a:latin typeface="Calibri"/>
                          <a:ea typeface="Times New Roman"/>
                          <a:cs typeface="Calibri"/>
                        </a:rPr>
                        <a:t>0,8%</a:t>
                      </a:r>
                      <a:endParaRPr lang="it-IT" sz="1400" b="1">
                        <a:solidFill>
                          <a:srgbClr val="FF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FF0000"/>
                          </a:solidFill>
                          <a:latin typeface="Calibri"/>
                          <a:ea typeface="Times New Roman"/>
                          <a:cs typeface="Calibri"/>
                        </a:rPr>
                        <a:t>0,9%</a:t>
                      </a:r>
                      <a:endParaRPr lang="it-IT" sz="1400" b="1">
                        <a:solidFill>
                          <a:srgbClr val="FF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dirty="0">
                          <a:solidFill>
                            <a:srgbClr val="FF0000"/>
                          </a:solidFill>
                          <a:latin typeface="Calibri"/>
                          <a:ea typeface="Times New Roman"/>
                          <a:cs typeface="Calibri"/>
                        </a:rPr>
                        <a:t>105,3</a:t>
                      </a:r>
                      <a:endParaRPr lang="it-IT" sz="1400" b="1" dirty="0">
                        <a:solidFill>
                          <a:srgbClr val="FF0000"/>
                        </a:solidFill>
                        <a:latin typeface="Calibri"/>
                        <a:ea typeface="Calibri"/>
                        <a:cs typeface="Times New Roman"/>
                      </a:endParaRPr>
                    </a:p>
                  </a:txBody>
                  <a:tcPr marL="68580" marR="68580" marT="0" marB="0" anchor="ctr"/>
                </a:tc>
              </a:tr>
              <a:tr h="432407">
                <a:tc>
                  <a:txBody>
                    <a:bodyPr/>
                    <a:lstStyle/>
                    <a:p>
                      <a:pPr>
                        <a:lnSpc>
                          <a:spcPct val="115000"/>
                        </a:lnSpc>
                        <a:spcAft>
                          <a:spcPts val="0"/>
                        </a:spcAft>
                      </a:pPr>
                      <a:r>
                        <a:rPr lang="it-IT" sz="1400" b="1">
                          <a:solidFill>
                            <a:srgbClr val="FF0000"/>
                          </a:solidFill>
                          <a:latin typeface="Calibri"/>
                          <a:ea typeface="Times New Roman"/>
                          <a:cs typeface="Calibri"/>
                        </a:rPr>
                        <a:t>CA107-Prodotti da forno e farinacei</a:t>
                      </a:r>
                      <a:endParaRPr lang="it-IT" sz="1400" b="1">
                        <a:solidFill>
                          <a:srgbClr val="FF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FF0000"/>
                          </a:solidFill>
                          <a:latin typeface="Calibri"/>
                          <a:ea typeface="Times New Roman"/>
                          <a:cs typeface="Calibri"/>
                        </a:rPr>
                        <a:t>7,0%</a:t>
                      </a:r>
                      <a:endParaRPr lang="it-IT" sz="1400" b="1">
                        <a:solidFill>
                          <a:srgbClr val="FF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FF0000"/>
                          </a:solidFill>
                          <a:latin typeface="Calibri"/>
                          <a:ea typeface="Times New Roman"/>
                          <a:cs typeface="Calibri"/>
                        </a:rPr>
                        <a:t>0,5%</a:t>
                      </a:r>
                      <a:endParaRPr lang="it-IT" sz="1400" b="1">
                        <a:solidFill>
                          <a:srgbClr val="FF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dirty="0">
                          <a:solidFill>
                            <a:srgbClr val="FF0000"/>
                          </a:solidFill>
                          <a:latin typeface="Calibri"/>
                          <a:ea typeface="Times New Roman"/>
                          <a:cs typeface="Calibri"/>
                        </a:rPr>
                        <a:t>1841,1</a:t>
                      </a:r>
                      <a:endParaRPr lang="it-IT" sz="1400" b="1" dirty="0">
                        <a:solidFill>
                          <a:srgbClr val="FF0000"/>
                        </a:solidFill>
                        <a:latin typeface="Calibri"/>
                        <a:ea typeface="Calibri"/>
                        <a:cs typeface="Times New Roman"/>
                      </a:endParaRPr>
                    </a:p>
                  </a:txBody>
                  <a:tcPr marL="68580" marR="68580" marT="0" marB="0" anchor="ctr"/>
                </a:tc>
              </a:tr>
              <a:tr h="432407">
                <a:tc>
                  <a:txBody>
                    <a:bodyPr/>
                    <a:lstStyle/>
                    <a:p>
                      <a:pPr>
                        <a:lnSpc>
                          <a:spcPct val="115000"/>
                        </a:lnSpc>
                        <a:spcAft>
                          <a:spcPts val="0"/>
                        </a:spcAft>
                      </a:pPr>
                      <a:r>
                        <a:rPr lang="it-IT" sz="1400" b="1">
                          <a:solidFill>
                            <a:srgbClr val="FF0000"/>
                          </a:solidFill>
                          <a:latin typeface="Calibri"/>
                          <a:ea typeface="Times New Roman"/>
                          <a:cs typeface="Calibri"/>
                        </a:rPr>
                        <a:t>CA108-Altri prodotti alimentari</a:t>
                      </a:r>
                      <a:endParaRPr lang="it-IT" sz="1400" b="1">
                        <a:solidFill>
                          <a:srgbClr val="FF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FF0000"/>
                          </a:solidFill>
                          <a:latin typeface="Calibri"/>
                          <a:ea typeface="Times New Roman"/>
                          <a:cs typeface="Calibri"/>
                        </a:rPr>
                        <a:t>6,6%</a:t>
                      </a:r>
                      <a:endParaRPr lang="it-IT" sz="1400" b="1">
                        <a:solidFill>
                          <a:srgbClr val="FF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FF0000"/>
                          </a:solidFill>
                          <a:latin typeface="Calibri"/>
                          <a:ea typeface="Times New Roman"/>
                          <a:cs typeface="Calibri"/>
                        </a:rPr>
                        <a:t>2,3%</a:t>
                      </a:r>
                      <a:endParaRPr lang="it-IT" sz="1400" b="1">
                        <a:solidFill>
                          <a:srgbClr val="FF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dirty="0">
                          <a:solidFill>
                            <a:srgbClr val="FF0000"/>
                          </a:solidFill>
                          <a:latin typeface="Calibri"/>
                          <a:ea typeface="Times New Roman"/>
                          <a:cs typeface="Calibri"/>
                        </a:rPr>
                        <a:t>350,9</a:t>
                      </a:r>
                      <a:endParaRPr lang="it-IT" sz="1400" b="1" dirty="0">
                        <a:solidFill>
                          <a:srgbClr val="FF0000"/>
                        </a:solidFill>
                        <a:latin typeface="Calibri"/>
                        <a:ea typeface="Calibri"/>
                        <a:cs typeface="Times New Roman"/>
                      </a:endParaRPr>
                    </a:p>
                  </a:txBody>
                  <a:tcPr marL="68580" marR="68580" marT="0" marB="0" anchor="ctr"/>
                </a:tc>
              </a:tr>
              <a:tr h="648610">
                <a:tc>
                  <a:txBody>
                    <a:bodyPr/>
                    <a:lstStyle/>
                    <a:p>
                      <a:pPr>
                        <a:lnSpc>
                          <a:spcPct val="115000"/>
                        </a:lnSpc>
                        <a:spcAft>
                          <a:spcPts val="0"/>
                        </a:spcAft>
                      </a:pPr>
                      <a:r>
                        <a:rPr lang="it-IT" sz="1400" b="1">
                          <a:solidFill>
                            <a:srgbClr val="000000"/>
                          </a:solidFill>
                          <a:latin typeface="Calibri"/>
                          <a:ea typeface="Times New Roman"/>
                          <a:cs typeface="Calibri"/>
                        </a:rPr>
                        <a:t>CA109-Prodotti per l'alimentazione degli animali</a:t>
                      </a:r>
                      <a:endParaRPr lang="it-IT" sz="14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0,2%</a:t>
                      </a:r>
                      <a:endParaRPr lang="it-IT" sz="14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1,1%</a:t>
                      </a:r>
                      <a:endParaRPr lang="it-IT" sz="1400" b="1">
                        <a:solidFill>
                          <a:srgbClr val="00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000000"/>
                          </a:solidFill>
                          <a:latin typeface="Calibri"/>
                          <a:ea typeface="Times New Roman"/>
                          <a:cs typeface="Calibri"/>
                        </a:rPr>
                        <a:t>22,6</a:t>
                      </a:r>
                      <a:endParaRPr lang="it-IT" sz="1400" b="1">
                        <a:solidFill>
                          <a:srgbClr val="000000"/>
                        </a:solidFill>
                        <a:latin typeface="Calibri"/>
                        <a:ea typeface="Calibri"/>
                        <a:cs typeface="Times New Roman"/>
                      </a:endParaRPr>
                    </a:p>
                  </a:txBody>
                  <a:tcPr marL="68580" marR="68580" marT="0" marB="0" anchor="ctr"/>
                </a:tc>
              </a:tr>
              <a:tr h="264040">
                <a:tc>
                  <a:txBody>
                    <a:bodyPr/>
                    <a:lstStyle/>
                    <a:p>
                      <a:pPr>
                        <a:lnSpc>
                          <a:spcPct val="115000"/>
                        </a:lnSpc>
                        <a:spcAft>
                          <a:spcPts val="0"/>
                        </a:spcAft>
                      </a:pPr>
                      <a:r>
                        <a:rPr lang="it-IT" sz="1400" b="1">
                          <a:solidFill>
                            <a:srgbClr val="FF0000"/>
                          </a:solidFill>
                          <a:latin typeface="Calibri"/>
                          <a:ea typeface="Times New Roman"/>
                          <a:cs typeface="Calibri"/>
                        </a:rPr>
                        <a:t>CA110-Bevande</a:t>
                      </a:r>
                      <a:endParaRPr lang="it-IT" sz="1400" b="1">
                        <a:solidFill>
                          <a:srgbClr val="FF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FF0000"/>
                          </a:solidFill>
                          <a:latin typeface="Calibri"/>
                          <a:ea typeface="Times New Roman"/>
                          <a:cs typeface="Calibri"/>
                        </a:rPr>
                        <a:t>43,9%</a:t>
                      </a:r>
                      <a:endParaRPr lang="it-IT" sz="1400" b="1">
                        <a:solidFill>
                          <a:srgbClr val="FF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a:solidFill>
                            <a:srgbClr val="FF0000"/>
                          </a:solidFill>
                          <a:latin typeface="Calibri"/>
                          <a:ea typeface="Times New Roman"/>
                          <a:cs typeface="Calibri"/>
                        </a:rPr>
                        <a:t>1,2%</a:t>
                      </a:r>
                      <a:endParaRPr lang="it-IT" sz="1400" b="1">
                        <a:solidFill>
                          <a:srgbClr val="FF0000"/>
                        </a:solidFill>
                        <a:latin typeface="Calibri"/>
                        <a:ea typeface="Calibri"/>
                        <a:cs typeface="Times New Roman"/>
                      </a:endParaRPr>
                    </a:p>
                  </a:txBody>
                  <a:tcPr marL="68580" marR="68580" marT="0" marB="0" anchor="ctr"/>
                </a:tc>
                <a:tc>
                  <a:txBody>
                    <a:bodyPr/>
                    <a:lstStyle/>
                    <a:p>
                      <a:pPr algn="r">
                        <a:lnSpc>
                          <a:spcPct val="115000"/>
                        </a:lnSpc>
                        <a:spcAft>
                          <a:spcPts val="0"/>
                        </a:spcAft>
                      </a:pPr>
                      <a:r>
                        <a:rPr lang="it-IT" sz="1400" b="1" dirty="0">
                          <a:solidFill>
                            <a:srgbClr val="FF0000"/>
                          </a:solidFill>
                          <a:latin typeface="Calibri"/>
                          <a:ea typeface="Times New Roman"/>
                          <a:cs typeface="Calibri"/>
                        </a:rPr>
                        <a:t>4457,8</a:t>
                      </a:r>
                      <a:endParaRPr lang="it-IT" sz="1400" b="1" dirty="0">
                        <a:solidFill>
                          <a:srgbClr val="FF0000"/>
                        </a:solidFill>
                        <a:latin typeface="Calibri"/>
                        <a:ea typeface="Calibri"/>
                        <a:cs typeface="Times New Roman"/>
                      </a:endParaRPr>
                    </a:p>
                  </a:txBody>
                  <a:tcPr marL="68580" marR="68580" marT="0" marB="0" anchor="ctr"/>
                </a:tc>
              </a:tr>
            </a:tbl>
          </a:graphicData>
        </a:graphic>
      </p:graphicFrame>
      <p:sp>
        <p:nvSpPr>
          <p:cNvPr id="4" name="Titolo 1"/>
          <p:cNvSpPr txBox="1">
            <a:spLocks/>
          </p:cNvSpPr>
          <p:nvPr/>
        </p:nvSpPr>
        <p:spPr bwMode="auto">
          <a:xfrm>
            <a:off x="72008" y="44624"/>
            <a:ext cx="8892480" cy="70609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2400" b="1" i="1" u="none" strike="noStrike" kern="1200" cap="none" spc="0" normalizeH="0" baseline="0" noProof="0" dirty="0" smtClean="0">
                <a:ln>
                  <a:noFill/>
                </a:ln>
                <a:solidFill>
                  <a:srgbClr val="A3195B"/>
                </a:solidFill>
                <a:effectLst/>
                <a:uLnTx/>
                <a:uFillTx/>
                <a:latin typeface="+mj-lt"/>
                <a:ea typeface="+mj-ea"/>
                <a:cs typeface="+mj-cs"/>
              </a:rPr>
              <a:t>Vantaggio competitivo sul mercato</a:t>
            </a:r>
            <a:r>
              <a:rPr kumimoji="0" lang="it-IT" sz="2400" b="1" i="0" u="none" strike="noStrike" kern="1200" cap="none" spc="0" normalizeH="0" baseline="0" noProof="0" dirty="0" smtClean="0">
                <a:ln>
                  <a:noFill/>
                </a:ln>
                <a:solidFill>
                  <a:srgbClr val="A3195B"/>
                </a:solidFill>
                <a:effectLst/>
                <a:uLnTx/>
                <a:uFillTx/>
                <a:latin typeface="+mj-lt"/>
                <a:ea typeface="+mj-ea"/>
                <a:cs typeface="+mj-cs"/>
              </a:rPr>
              <a:t>: commercio prodotti alimentari</a:t>
            </a:r>
            <a:endParaRPr kumimoji="0" lang="it-IT" sz="2400" b="1" i="0" u="none" strike="noStrike" kern="1200" cap="none" spc="0" normalizeH="0" baseline="0" noProof="0" dirty="0">
              <a:ln>
                <a:noFill/>
              </a:ln>
              <a:solidFill>
                <a:srgbClr val="A3195B"/>
              </a:solidFill>
              <a:effectLst/>
              <a:uLnTx/>
              <a:uFillTx/>
              <a:latin typeface="+mj-lt"/>
              <a:ea typeface="+mj-ea"/>
              <a:cs typeface="+mj-cs"/>
            </a:endParaRPr>
          </a:p>
        </p:txBody>
      </p:sp>
      <p:sp>
        <p:nvSpPr>
          <p:cNvPr id="5" name="CasellaDiTesto 4"/>
          <p:cNvSpPr txBox="1"/>
          <p:nvPr/>
        </p:nvSpPr>
        <p:spPr>
          <a:xfrm>
            <a:off x="179512" y="6237312"/>
            <a:ext cx="4083169" cy="338554"/>
          </a:xfrm>
          <a:prstGeom prst="rect">
            <a:avLst/>
          </a:prstGeom>
          <a:noFill/>
        </p:spPr>
        <p:txBody>
          <a:bodyPr wrap="none" rtlCol="0">
            <a:spAutoFit/>
          </a:bodyPr>
          <a:lstStyle/>
          <a:p>
            <a:r>
              <a:rPr lang="it-IT" sz="1600" i="1" dirty="0" smtClean="0"/>
              <a:t>Fonte</a:t>
            </a:r>
            <a:r>
              <a:rPr lang="it-IT" sz="1600" dirty="0" smtClean="0"/>
              <a:t>: Elaborazioni IRPET su dati </a:t>
            </a:r>
            <a:r>
              <a:rPr lang="it-IT" sz="1600" dirty="0" err="1" smtClean="0"/>
              <a:t>Coeweb</a:t>
            </a:r>
            <a:r>
              <a:rPr lang="it-IT" sz="1600" dirty="0" smtClean="0"/>
              <a:t> ISTAT</a:t>
            </a:r>
            <a:endParaRPr lang="it-IT" sz="1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251520" y="1061671"/>
            <a:ext cx="8424936" cy="56076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24000" marR="0" lvl="0" indent="-324000" algn="just" defTabSz="914400" rtl="0" eaLnBrk="1" fontAlgn="base" latinLnBrk="0" hangingPunct="1">
              <a:lnSpc>
                <a:spcPct val="80000"/>
              </a:lnSpc>
              <a:spcBef>
                <a:spcPts val="24"/>
              </a:spcBef>
              <a:spcAft>
                <a:spcPct val="0"/>
              </a:spcAft>
              <a:buClrTx/>
              <a:buSzTx/>
              <a:tabLst/>
            </a:pPr>
            <a:r>
              <a:rPr lang="it-IT" sz="2400" dirty="0" smtClean="0">
                <a:latin typeface="Calibri" pitchFamily="34" charset="0"/>
                <a:cs typeface="Calibri" pitchFamily="34" charset="0"/>
              </a:rPr>
              <a:t>L’</a:t>
            </a:r>
            <a:r>
              <a:rPr lang="it-IT" sz="2400" b="1" dirty="0" smtClean="0">
                <a:solidFill>
                  <a:schemeClr val="accent2"/>
                </a:solidFill>
                <a:latin typeface="Calibri" pitchFamily="34" charset="0"/>
                <a:cs typeface="Calibri" pitchFamily="34" charset="0"/>
              </a:rPr>
              <a:t>incidenza del valore aggiunto</a:t>
            </a:r>
            <a:r>
              <a:rPr lang="it-IT" sz="2400" dirty="0" smtClean="0">
                <a:latin typeface="Calibri" pitchFamily="34" charset="0"/>
                <a:cs typeface="Calibri" pitchFamily="34" charset="0"/>
              </a:rPr>
              <a:t> dell’agricoltura è relativamente più bassa in Toscana rispetto ad altre regioni;</a:t>
            </a:r>
          </a:p>
          <a:p>
            <a:pPr marL="781200" lvl="1" indent="-324000" algn="just" fontAlgn="base">
              <a:lnSpc>
                <a:spcPct val="80000"/>
              </a:lnSpc>
              <a:spcBef>
                <a:spcPts val="24"/>
              </a:spcBef>
              <a:spcAft>
                <a:spcPct val="0"/>
              </a:spcAft>
              <a:buFont typeface="Arial" pitchFamily="34" charset="0"/>
              <a:buChar char="•"/>
            </a:pPr>
            <a:r>
              <a:rPr kumimoji="0" lang="it-IT" sz="2400" b="0" i="0" u="none" strike="noStrike" cap="none" normalizeH="0" baseline="0" dirty="0" smtClean="0">
                <a:ln>
                  <a:noFill/>
                </a:ln>
                <a:solidFill>
                  <a:schemeClr val="tx1"/>
                </a:solidFill>
                <a:effectLst/>
                <a:latin typeface="Calibri" pitchFamily="34" charset="0"/>
                <a:cs typeface="Calibri" pitchFamily="34" charset="0"/>
              </a:rPr>
              <a:t>Tuttavia, la crescita è sempre stata positiva e avvantaggiata</a:t>
            </a:r>
            <a:r>
              <a:rPr kumimoji="0" lang="it-IT" sz="2400" b="0" i="0" u="none" strike="noStrike" cap="none" normalizeH="0" dirty="0" smtClean="0">
                <a:ln>
                  <a:noFill/>
                </a:ln>
                <a:solidFill>
                  <a:schemeClr val="tx1"/>
                </a:solidFill>
                <a:effectLst/>
                <a:latin typeface="Calibri" pitchFamily="34" charset="0"/>
                <a:cs typeface="Calibri" pitchFamily="34" charset="0"/>
              </a:rPr>
              <a:t> dalle dinamiche di prezzo;</a:t>
            </a:r>
          </a:p>
          <a:p>
            <a:pPr marL="781200" lvl="1" indent="-324000" algn="just" fontAlgn="base">
              <a:lnSpc>
                <a:spcPct val="80000"/>
              </a:lnSpc>
              <a:spcBef>
                <a:spcPts val="24"/>
              </a:spcBef>
              <a:spcAft>
                <a:spcPct val="0"/>
              </a:spcAft>
              <a:buFont typeface="Arial" pitchFamily="34" charset="0"/>
              <a:buChar char="•"/>
            </a:pPr>
            <a:r>
              <a:rPr lang="it-IT" sz="2400" dirty="0" smtClean="0">
                <a:latin typeface="Calibri" pitchFamily="34" charset="0"/>
                <a:cs typeface="Calibri" pitchFamily="34" charset="0"/>
              </a:rPr>
              <a:t>Ciò ha inciso positivamente sul reddito degli imprenditori, che resta più basso rispetto alla media italiana ma il gap si è ridotto. Crescono anche le retribuzioni dei lavoratori dipendenti;</a:t>
            </a:r>
          </a:p>
          <a:p>
            <a:pPr marL="781200" lvl="1" indent="-324000" algn="just" fontAlgn="base">
              <a:lnSpc>
                <a:spcPct val="80000"/>
              </a:lnSpc>
              <a:spcBef>
                <a:spcPts val="24"/>
              </a:spcBef>
              <a:spcAft>
                <a:spcPct val="0"/>
              </a:spcAft>
              <a:buFont typeface="Arial" pitchFamily="34" charset="0"/>
              <a:buChar char="•"/>
            </a:pPr>
            <a:r>
              <a:rPr lang="it-IT" sz="2400" dirty="0" smtClean="0">
                <a:latin typeface="Calibri" pitchFamily="34" charset="0"/>
                <a:cs typeface="Calibri" pitchFamily="34" charset="0"/>
              </a:rPr>
              <a:t>Resta l’ampia variabilità strutturale e congiunturale.</a:t>
            </a:r>
          </a:p>
          <a:p>
            <a:pPr marL="781200" lvl="1" indent="-324000" algn="just" fontAlgn="base">
              <a:lnSpc>
                <a:spcPct val="80000"/>
              </a:lnSpc>
              <a:spcBef>
                <a:spcPts val="24"/>
              </a:spcBef>
              <a:spcAft>
                <a:spcPct val="0"/>
              </a:spcAft>
            </a:pPr>
            <a:endParaRPr lang="it-IT" sz="2400" dirty="0" smtClean="0">
              <a:latin typeface="Calibri" pitchFamily="34" charset="0"/>
              <a:cs typeface="Calibri" pitchFamily="34" charset="0"/>
            </a:endParaRPr>
          </a:p>
          <a:p>
            <a:pPr marL="324000" indent="-324000" algn="just" fontAlgn="base">
              <a:lnSpc>
                <a:spcPct val="80000"/>
              </a:lnSpc>
              <a:spcBef>
                <a:spcPts val="24"/>
              </a:spcBef>
              <a:spcAft>
                <a:spcPct val="0"/>
              </a:spcAft>
            </a:pPr>
            <a:r>
              <a:rPr lang="it-IT" sz="2400" dirty="0" smtClean="0">
                <a:latin typeface="Calibri" pitchFamily="34" charset="0"/>
                <a:cs typeface="Calibri" pitchFamily="34" charset="0"/>
              </a:rPr>
              <a:t>Rilevanza della </a:t>
            </a:r>
            <a:r>
              <a:rPr lang="it-IT" sz="2400" b="1" dirty="0" smtClean="0">
                <a:solidFill>
                  <a:schemeClr val="accent2"/>
                </a:solidFill>
                <a:latin typeface="Calibri" pitchFamily="34" charset="0"/>
                <a:cs typeface="Calibri" pitchFamily="34" charset="0"/>
              </a:rPr>
              <a:t>filiera agro-alimentare </a:t>
            </a:r>
            <a:r>
              <a:rPr lang="it-IT" sz="2400" dirty="0" smtClean="0">
                <a:latin typeface="Calibri" pitchFamily="34" charset="0"/>
                <a:cs typeface="Calibri" pitchFamily="34" charset="0"/>
              </a:rPr>
              <a:t>in termini di:</a:t>
            </a:r>
          </a:p>
          <a:p>
            <a:pPr marL="781200" lvl="1" indent="-324000" algn="just" fontAlgn="base">
              <a:lnSpc>
                <a:spcPct val="80000"/>
              </a:lnSpc>
              <a:spcBef>
                <a:spcPts val="24"/>
              </a:spcBef>
              <a:spcAft>
                <a:spcPct val="0"/>
              </a:spcAft>
              <a:buFont typeface="Arial" pitchFamily="34" charset="0"/>
              <a:buChar char="•"/>
            </a:pPr>
            <a:r>
              <a:rPr lang="it-IT" sz="2400" dirty="0" smtClean="0">
                <a:latin typeface="Calibri" pitchFamily="34" charset="0"/>
                <a:cs typeface="Calibri" pitchFamily="34" charset="0"/>
              </a:rPr>
              <a:t>Incidenza sul valore aggiunto;</a:t>
            </a:r>
          </a:p>
          <a:p>
            <a:pPr marL="781200" lvl="1" indent="-324000" algn="just" fontAlgn="base">
              <a:lnSpc>
                <a:spcPct val="80000"/>
              </a:lnSpc>
              <a:spcBef>
                <a:spcPts val="24"/>
              </a:spcBef>
              <a:spcAft>
                <a:spcPct val="0"/>
              </a:spcAft>
              <a:buFont typeface="Arial" pitchFamily="34" charset="0"/>
              <a:buChar char="•"/>
            </a:pPr>
            <a:r>
              <a:rPr lang="it-IT" sz="2400" dirty="0" smtClean="0">
                <a:latin typeface="Calibri" pitchFamily="34" charset="0"/>
                <a:cs typeface="Calibri" pitchFamily="34" charset="0"/>
              </a:rPr>
              <a:t>Export </a:t>
            </a:r>
          </a:p>
          <a:p>
            <a:pPr marL="781200" lvl="1" indent="-324000" algn="just" fontAlgn="base">
              <a:lnSpc>
                <a:spcPct val="80000"/>
              </a:lnSpc>
              <a:spcBef>
                <a:spcPts val="24"/>
              </a:spcBef>
              <a:spcAft>
                <a:spcPct val="0"/>
              </a:spcAft>
            </a:pPr>
            <a:endParaRPr lang="it-IT" sz="2400" dirty="0" smtClean="0">
              <a:latin typeface="Calibri" pitchFamily="34" charset="0"/>
              <a:cs typeface="Calibri" pitchFamily="34" charset="0"/>
            </a:endParaRPr>
          </a:p>
          <a:p>
            <a:pPr marL="781200" lvl="1" indent="-324000" algn="just" fontAlgn="base">
              <a:lnSpc>
                <a:spcPct val="80000"/>
              </a:lnSpc>
              <a:spcBef>
                <a:spcPts val="24"/>
              </a:spcBef>
              <a:spcAft>
                <a:spcPct val="0"/>
              </a:spcAft>
            </a:pPr>
            <a:r>
              <a:rPr lang="it-IT" sz="2400" dirty="0" smtClean="0">
                <a:latin typeface="Calibri" pitchFamily="34" charset="0"/>
                <a:cs typeface="Calibri" pitchFamily="34" charset="0"/>
              </a:rPr>
              <a:t>→Ma quale vantaggio per gli agricoltori?</a:t>
            </a:r>
          </a:p>
          <a:p>
            <a:pPr marL="781200" lvl="1" indent="-324000" algn="just" fontAlgn="base">
              <a:lnSpc>
                <a:spcPct val="80000"/>
              </a:lnSpc>
              <a:spcBef>
                <a:spcPts val="24"/>
              </a:spcBef>
              <a:spcAft>
                <a:spcPct val="0"/>
              </a:spcAft>
              <a:buFont typeface="Arial" pitchFamily="34" charset="0"/>
              <a:buChar char="•"/>
            </a:pPr>
            <a:endParaRPr lang="it-IT" sz="2400" dirty="0" smtClean="0">
              <a:latin typeface="Calibri" pitchFamily="34" charset="0"/>
              <a:cs typeface="Calibri" pitchFamily="34" charset="0"/>
            </a:endParaRPr>
          </a:p>
          <a:p>
            <a:pPr marL="324000" indent="-324000" algn="just" fontAlgn="base">
              <a:lnSpc>
                <a:spcPct val="80000"/>
              </a:lnSpc>
              <a:spcBef>
                <a:spcPts val="24"/>
              </a:spcBef>
              <a:spcAft>
                <a:spcPct val="0"/>
              </a:spcAft>
            </a:pPr>
            <a:r>
              <a:rPr lang="it-IT" sz="2400" dirty="0" smtClean="0">
                <a:latin typeface="Calibri" pitchFamily="34" charset="0"/>
                <a:cs typeface="Calibri" pitchFamily="34" charset="0"/>
              </a:rPr>
              <a:t>Rilevanza delle </a:t>
            </a:r>
            <a:r>
              <a:rPr lang="it-IT" sz="2400" b="1" dirty="0" smtClean="0">
                <a:solidFill>
                  <a:schemeClr val="accent2"/>
                </a:solidFill>
                <a:latin typeface="Calibri" pitchFamily="34" charset="0"/>
                <a:cs typeface="Calibri" pitchFamily="34" charset="0"/>
              </a:rPr>
              <a:t>produzioni di qualità</a:t>
            </a:r>
          </a:p>
          <a:p>
            <a:pPr marL="324000" marR="0" lvl="0" indent="-324000" algn="just" defTabSz="914400" rtl="0" eaLnBrk="1" fontAlgn="base" latinLnBrk="0" hangingPunct="1">
              <a:lnSpc>
                <a:spcPct val="80000"/>
              </a:lnSpc>
              <a:spcBef>
                <a:spcPts val="24"/>
              </a:spcBef>
              <a:spcAft>
                <a:spcPct val="0"/>
              </a:spcAft>
              <a:buClrTx/>
              <a:buSzTx/>
              <a:buFont typeface="Arial" pitchFamily="34" charset="0"/>
              <a:buChar char="•"/>
              <a:tabLst/>
            </a:pPr>
            <a:endParaRPr kumimoji="0" lang="it-IT"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Titolo 1"/>
          <p:cNvSpPr>
            <a:spLocks noGrp="1"/>
          </p:cNvSpPr>
          <p:nvPr>
            <p:ph type="title"/>
          </p:nvPr>
        </p:nvSpPr>
        <p:spPr/>
        <p:txBody>
          <a:bodyPr/>
          <a:lstStyle/>
          <a:p>
            <a:r>
              <a:rPr lang="it-IT" dirty="0" err="1" smtClean="0"/>
              <a:t>…Riassumendo…</a:t>
            </a:r>
            <a:r>
              <a:rPr lang="it-IT" dirty="0" smtClean="0"/>
              <a:t>.</a:t>
            </a:r>
            <a:endParaRPr lang="it-IT"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0"/>
            <a:ext cx="8229600" cy="706090"/>
          </a:xfrm>
        </p:spPr>
        <p:txBody>
          <a:bodyPr/>
          <a:lstStyle/>
          <a:p>
            <a:r>
              <a:rPr lang="it-IT" i="1" dirty="0" smtClean="0"/>
              <a:t>Cambiamento strutturale</a:t>
            </a:r>
            <a:r>
              <a:rPr lang="it-IT" dirty="0" smtClean="0"/>
              <a:t>: aumenta la concentrazione?</a:t>
            </a:r>
            <a:endParaRPr lang="it-IT" dirty="0"/>
          </a:p>
        </p:txBody>
      </p:sp>
      <p:graphicFrame>
        <p:nvGraphicFramePr>
          <p:cNvPr id="3" name="Grafico 2"/>
          <p:cNvGraphicFramePr/>
          <p:nvPr/>
        </p:nvGraphicFramePr>
        <p:xfrm>
          <a:off x="755576" y="1628800"/>
          <a:ext cx="7344816" cy="3816424"/>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1"/>
          <p:cNvSpPr>
            <a:spLocks noChangeArrowheads="1"/>
          </p:cNvSpPr>
          <p:nvPr/>
        </p:nvSpPr>
        <p:spPr bwMode="auto">
          <a:xfrm>
            <a:off x="0" y="6237312"/>
            <a:ext cx="8136904"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Fonte: Elaborazioni IRPET su Censimento ISTAT dell’Agricoltura (vari</a:t>
            </a:r>
            <a:r>
              <a:rPr kumimoji="0" lang="it-IT" sz="1400" b="0" i="0" u="none" strike="noStrike" cap="none" normalizeH="0" dirty="0" smtClean="0">
                <a:ln>
                  <a:noFill/>
                </a:ln>
                <a:solidFill>
                  <a:schemeClr val="tx1"/>
                </a:solidFill>
                <a:effectLst/>
                <a:latin typeface="Calibri" pitchFamily="34" charset="0"/>
                <a:ea typeface="Calibri" pitchFamily="34" charset="0"/>
                <a:cs typeface="Calibri" pitchFamily="34" charset="0"/>
              </a:rPr>
              <a:t> anni), SPA 2013,</a:t>
            </a:r>
            <a:r>
              <a:rPr kumimoji="0" lang="it-IT" sz="1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SPA 2016 </a:t>
            </a:r>
            <a:endParaRPr kumimoji="0" lang="it-IT"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ttangolo 4"/>
          <p:cNvSpPr/>
          <p:nvPr/>
        </p:nvSpPr>
        <p:spPr>
          <a:xfrm>
            <a:off x="323528" y="1196752"/>
            <a:ext cx="7992888" cy="338554"/>
          </a:xfrm>
          <a:prstGeom prst="rect">
            <a:avLst/>
          </a:prstGeom>
        </p:spPr>
        <p:txBody>
          <a:bodyPr wrap="square">
            <a:spAutoFit/>
          </a:bodyPr>
          <a:lstStyle/>
          <a:p>
            <a:pPr>
              <a:defRPr sz="1400" b="1" i="0" u="none" strike="noStrike" kern="1200" baseline="0">
                <a:solidFill>
                  <a:srgbClr val="C0504D"/>
                </a:solidFill>
                <a:latin typeface="+mn-lt"/>
                <a:ea typeface="+mn-ea"/>
                <a:cs typeface="+mn-cs"/>
              </a:defRPr>
            </a:pPr>
            <a:r>
              <a:rPr lang="it-IT" sz="1600" b="1" dirty="0" smtClean="0">
                <a:solidFill>
                  <a:schemeClr val="accent2"/>
                </a:solidFill>
              </a:rPr>
              <a:t>VARIAZIONI % NEL NUMERO </a:t>
            </a:r>
            <a:r>
              <a:rPr lang="it-IT" sz="1600" b="1" dirty="0" err="1" smtClean="0">
                <a:solidFill>
                  <a:schemeClr val="accent2"/>
                </a:solidFill>
              </a:rPr>
              <a:t>DI</a:t>
            </a:r>
            <a:r>
              <a:rPr lang="it-IT" sz="1600" b="1" dirty="0" smtClean="0">
                <a:solidFill>
                  <a:schemeClr val="accent2"/>
                </a:solidFill>
              </a:rPr>
              <a:t> AZIENDE E SAU; DIMENSIONE MEDIA AZIENDALE (ASSE DX)</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afico 2"/>
          <p:cNvGraphicFramePr/>
          <p:nvPr/>
        </p:nvGraphicFramePr>
        <p:xfrm>
          <a:off x="467544" y="1844824"/>
          <a:ext cx="8136904" cy="3600400"/>
        </p:xfrm>
        <a:graphic>
          <a:graphicData uri="http://schemas.openxmlformats.org/drawingml/2006/chart">
            <c:chart xmlns:c="http://schemas.openxmlformats.org/drawingml/2006/chart" xmlns:r="http://schemas.openxmlformats.org/officeDocument/2006/relationships" r:id="rId2"/>
          </a:graphicData>
        </a:graphic>
      </p:graphicFrame>
      <p:sp>
        <p:nvSpPr>
          <p:cNvPr id="4" name="Titolo 1"/>
          <p:cNvSpPr>
            <a:spLocks noGrp="1"/>
          </p:cNvSpPr>
          <p:nvPr>
            <p:ph type="title"/>
          </p:nvPr>
        </p:nvSpPr>
        <p:spPr>
          <a:xfrm>
            <a:off x="0" y="0"/>
            <a:ext cx="8229600" cy="706090"/>
          </a:xfrm>
        </p:spPr>
        <p:txBody>
          <a:bodyPr/>
          <a:lstStyle/>
          <a:p>
            <a:r>
              <a:rPr lang="it-IT" i="1" dirty="0" smtClean="0"/>
              <a:t>Cambiamento strutturale</a:t>
            </a:r>
            <a:r>
              <a:rPr lang="it-IT" dirty="0" smtClean="0"/>
              <a:t>: aumenta la concentrazione?</a:t>
            </a:r>
            <a:endParaRPr lang="it-IT" dirty="0"/>
          </a:p>
        </p:txBody>
      </p:sp>
      <p:sp>
        <p:nvSpPr>
          <p:cNvPr id="5" name="Ovale 4"/>
          <p:cNvSpPr/>
          <p:nvPr/>
        </p:nvSpPr>
        <p:spPr>
          <a:xfrm>
            <a:off x="2267744" y="1844824"/>
            <a:ext cx="914400" cy="1800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5"/>
          <p:cNvSpPr/>
          <p:nvPr/>
        </p:nvSpPr>
        <p:spPr>
          <a:xfrm>
            <a:off x="467544" y="1412776"/>
            <a:ext cx="7920880" cy="369332"/>
          </a:xfrm>
          <a:prstGeom prst="rect">
            <a:avLst/>
          </a:prstGeom>
        </p:spPr>
        <p:txBody>
          <a:bodyPr wrap="square">
            <a:spAutoFit/>
          </a:bodyPr>
          <a:lstStyle/>
          <a:p>
            <a:r>
              <a:rPr lang="it-IT" b="1" dirty="0" smtClean="0">
                <a:solidFill>
                  <a:schemeClr val="accent2"/>
                </a:solidFill>
              </a:rPr>
              <a:t>VARIAZIONI % </a:t>
            </a:r>
            <a:r>
              <a:rPr lang="it-IT" b="1" dirty="0" err="1" smtClean="0">
                <a:solidFill>
                  <a:schemeClr val="accent2"/>
                </a:solidFill>
              </a:rPr>
              <a:t>DI</a:t>
            </a:r>
            <a:r>
              <a:rPr lang="it-IT" b="1" dirty="0" smtClean="0">
                <a:solidFill>
                  <a:schemeClr val="accent2"/>
                </a:solidFill>
              </a:rPr>
              <a:t> SAU E NUMERO </a:t>
            </a:r>
            <a:r>
              <a:rPr lang="it-IT" b="1" dirty="0" err="1" smtClean="0">
                <a:solidFill>
                  <a:schemeClr val="accent2"/>
                </a:solidFill>
              </a:rPr>
              <a:t>DI</a:t>
            </a:r>
            <a:r>
              <a:rPr lang="it-IT" b="1" dirty="0" smtClean="0">
                <a:solidFill>
                  <a:schemeClr val="accent2"/>
                </a:solidFill>
              </a:rPr>
              <a:t> AZIENDE PER TITOLO </a:t>
            </a:r>
            <a:r>
              <a:rPr lang="it-IT" b="1" dirty="0" err="1" smtClean="0">
                <a:solidFill>
                  <a:schemeClr val="accent2"/>
                </a:solidFill>
              </a:rPr>
              <a:t>DI</a:t>
            </a:r>
            <a:r>
              <a:rPr lang="it-IT" b="1" dirty="0" smtClean="0">
                <a:solidFill>
                  <a:schemeClr val="accent2"/>
                </a:solidFill>
              </a:rPr>
              <a:t> POSSESSO (2016/10)</a:t>
            </a:r>
          </a:p>
        </p:txBody>
      </p:sp>
      <p:sp>
        <p:nvSpPr>
          <p:cNvPr id="7" name="Rectangle 1"/>
          <p:cNvSpPr>
            <a:spLocks noChangeArrowheads="1"/>
          </p:cNvSpPr>
          <p:nvPr/>
        </p:nvSpPr>
        <p:spPr bwMode="auto">
          <a:xfrm>
            <a:off x="0" y="6237312"/>
            <a:ext cx="8136904"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Fonte: Elaborazioni IRPET su Censimento ISTAT dell’Agricoltura 2010 e SPA 2016 </a:t>
            </a:r>
            <a:endParaRPr kumimoji="0" lang="it-IT"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afico 2"/>
          <p:cNvGraphicFramePr/>
          <p:nvPr/>
        </p:nvGraphicFramePr>
        <p:xfrm>
          <a:off x="179512" y="1052736"/>
          <a:ext cx="6336704" cy="237626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Grafico 3"/>
          <p:cNvGraphicFramePr/>
          <p:nvPr/>
        </p:nvGraphicFramePr>
        <p:xfrm>
          <a:off x="1979712" y="3789040"/>
          <a:ext cx="6768752" cy="2505021"/>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1"/>
          <p:cNvSpPr>
            <a:spLocks noChangeArrowheads="1"/>
          </p:cNvSpPr>
          <p:nvPr/>
        </p:nvSpPr>
        <p:spPr bwMode="auto">
          <a:xfrm>
            <a:off x="0" y="6237312"/>
            <a:ext cx="8136904"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Fonte: Elaborazioni IRPET su </a:t>
            </a:r>
            <a:r>
              <a:rPr lang="it-IT" sz="1400" dirty="0" smtClean="0">
                <a:latin typeface="Calibri" pitchFamily="34" charset="0"/>
                <a:ea typeface="Calibri" pitchFamily="34" charset="0"/>
                <a:cs typeface="Calibri" pitchFamily="34" charset="0"/>
              </a:rPr>
              <a:t>SPA2013, SPA </a:t>
            </a:r>
            <a:r>
              <a:rPr kumimoji="0" lang="it-IT" sz="1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2016, Indagine</a:t>
            </a:r>
            <a:r>
              <a:rPr kumimoji="0" lang="it-IT" sz="1400" b="0" i="0" u="none" strike="noStrike" cap="none" normalizeH="0" dirty="0" smtClean="0">
                <a:ln>
                  <a:noFill/>
                </a:ln>
                <a:solidFill>
                  <a:schemeClr val="tx1"/>
                </a:solidFill>
                <a:effectLst/>
                <a:latin typeface="Calibri" pitchFamily="34" charset="0"/>
                <a:ea typeface="Calibri" pitchFamily="34" charset="0"/>
                <a:cs typeface="Calibri" pitchFamily="34" charset="0"/>
              </a:rPr>
              <a:t> </a:t>
            </a:r>
            <a:r>
              <a:rPr kumimoji="0" lang="it-IT" sz="1400" b="0" i="0" u="none" strike="noStrike" cap="none" normalizeH="0" dirty="0" err="1" smtClean="0">
                <a:ln>
                  <a:noFill/>
                </a:ln>
                <a:solidFill>
                  <a:schemeClr val="tx1"/>
                </a:solidFill>
                <a:effectLst/>
                <a:latin typeface="Calibri" pitchFamily="34" charset="0"/>
                <a:ea typeface="Calibri" pitchFamily="34" charset="0"/>
                <a:cs typeface="Calibri" pitchFamily="34" charset="0"/>
              </a:rPr>
              <a:t>Fd</a:t>
            </a:r>
            <a:r>
              <a:rPr lang="it-IT" sz="1400" dirty="0" err="1" smtClean="0">
                <a:latin typeface="Calibri" pitchFamily="34" charset="0"/>
                <a:ea typeface="Calibri" pitchFamily="34" charset="0"/>
                <a:cs typeface="Calibri" pitchFamily="34" charset="0"/>
              </a:rPr>
              <a:t>L</a:t>
            </a:r>
            <a:r>
              <a:rPr kumimoji="0" lang="it-IT" sz="1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endParaRPr kumimoji="0" lang="it-IT"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ttangolo 5"/>
          <p:cNvSpPr/>
          <p:nvPr/>
        </p:nvSpPr>
        <p:spPr>
          <a:xfrm>
            <a:off x="0" y="764704"/>
            <a:ext cx="7920880" cy="307777"/>
          </a:xfrm>
          <a:prstGeom prst="rect">
            <a:avLst/>
          </a:prstGeom>
        </p:spPr>
        <p:txBody>
          <a:bodyPr wrap="square">
            <a:spAutoFit/>
          </a:bodyPr>
          <a:lstStyle/>
          <a:p>
            <a:r>
              <a:rPr lang="it-IT" sz="1400" b="1" dirty="0" smtClean="0">
                <a:solidFill>
                  <a:schemeClr val="accent2"/>
                </a:solidFill>
              </a:rPr>
              <a:t>VARIAZIONI % MANODOPERA FAMILIARE E AZIENDALE</a:t>
            </a:r>
          </a:p>
        </p:txBody>
      </p:sp>
      <p:sp>
        <p:nvSpPr>
          <p:cNvPr id="7" name="Rettangolo 6"/>
          <p:cNvSpPr/>
          <p:nvPr/>
        </p:nvSpPr>
        <p:spPr>
          <a:xfrm>
            <a:off x="1979712" y="3429000"/>
            <a:ext cx="6984776" cy="307777"/>
          </a:xfrm>
          <a:prstGeom prst="rect">
            <a:avLst/>
          </a:prstGeom>
        </p:spPr>
        <p:txBody>
          <a:bodyPr wrap="square">
            <a:spAutoFit/>
          </a:bodyPr>
          <a:lstStyle/>
          <a:p>
            <a:r>
              <a:rPr lang="it-IT" sz="1400" b="1" dirty="0" smtClean="0">
                <a:solidFill>
                  <a:schemeClr val="accent2"/>
                </a:solidFill>
              </a:rPr>
              <a:t>VARIAZIONI % LAVORATORI AGRICOLI PER SESSO E TIPOLOGIA (MEDIE TRIENNALI)</a:t>
            </a:r>
          </a:p>
        </p:txBody>
      </p:sp>
      <p:sp>
        <p:nvSpPr>
          <p:cNvPr id="8" name="Titolo 1"/>
          <p:cNvSpPr txBox="1">
            <a:spLocks/>
          </p:cNvSpPr>
          <p:nvPr/>
        </p:nvSpPr>
        <p:spPr bwMode="auto">
          <a:xfrm>
            <a:off x="0" y="0"/>
            <a:ext cx="8229600" cy="70609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2400" b="1" i="1" u="none" strike="noStrike" kern="1200" cap="none" spc="0" normalizeH="0" baseline="0" noProof="0" dirty="0" smtClean="0">
                <a:ln>
                  <a:noFill/>
                </a:ln>
                <a:solidFill>
                  <a:srgbClr val="A3195B"/>
                </a:solidFill>
                <a:effectLst/>
                <a:uLnTx/>
                <a:uFillTx/>
                <a:latin typeface="+mj-lt"/>
                <a:ea typeface="+mj-ea"/>
                <a:cs typeface="+mj-cs"/>
              </a:rPr>
              <a:t>Cambiamento strutturale</a:t>
            </a:r>
            <a:r>
              <a:rPr kumimoji="0" lang="it-IT" sz="2400" b="1" i="0" u="none" strike="noStrike" kern="1200" cap="none" spc="0" normalizeH="0" baseline="0" noProof="0" dirty="0" smtClean="0">
                <a:ln>
                  <a:noFill/>
                </a:ln>
                <a:solidFill>
                  <a:srgbClr val="A3195B"/>
                </a:solidFill>
                <a:effectLst/>
                <a:uLnTx/>
                <a:uFillTx/>
                <a:latin typeface="+mj-lt"/>
                <a:ea typeface="+mj-ea"/>
                <a:cs typeface="+mj-cs"/>
              </a:rPr>
              <a:t>: come</a:t>
            </a:r>
            <a:r>
              <a:rPr kumimoji="0" lang="it-IT" sz="2400" b="1" i="0" u="none" strike="noStrike" kern="1200" cap="none" spc="0" normalizeH="0" noProof="0" dirty="0" smtClean="0">
                <a:ln>
                  <a:noFill/>
                </a:ln>
                <a:solidFill>
                  <a:srgbClr val="A3195B"/>
                </a:solidFill>
                <a:effectLst/>
                <a:uLnTx/>
                <a:uFillTx/>
                <a:latin typeface="+mj-lt"/>
                <a:ea typeface="+mj-ea"/>
                <a:cs typeface="+mj-cs"/>
              </a:rPr>
              <a:t> cambia l’occupazione</a:t>
            </a:r>
            <a:r>
              <a:rPr kumimoji="0" lang="it-IT" sz="2400" b="1" i="0" u="none" strike="noStrike" kern="1200" cap="none" spc="0" normalizeH="0" baseline="0" noProof="0" dirty="0" smtClean="0">
                <a:ln>
                  <a:noFill/>
                </a:ln>
                <a:solidFill>
                  <a:srgbClr val="A3195B"/>
                </a:solidFill>
                <a:effectLst/>
                <a:uLnTx/>
                <a:uFillTx/>
                <a:latin typeface="+mj-lt"/>
                <a:ea typeface="+mj-ea"/>
                <a:cs typeface="+mj-cs"/>
              </a:rPr>
              <a:t>?</a:t>
            </a:r>
            <a:endParaRPr kumimoji="0" lang="it-IT" sz="2400" b="1" i="0" u="none" strike="noStrike" kern="1200" cap="none" spc="0" normalizeH="0" baseline="0" noProof="0" dirty="0">
              <a:ln>
                <a:noFill/>
              </a:ln>
              <a:solidFill>
                <a:srgbClr val="A3195B"/>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4294967295"/>
          </p:nvPr>
        </p:nvGraphicFramePr>
        <p:xfrm>
          <a:off x="3851920" y="2204864"/>
          <a:ext cx="4762500" cy="3527425"/>
        </p:xfrm>
        <a:graphic>
          <a:graphicData uri="http://schemas.openxmlformats.org/drawingml/2006/chart">
            <c:chart xmlns:c="http://schemas.openxmlformats.org/drawingml/2006/chart" xmlns:r="http://schemas.openxmlformats.org/officeDocument/2006/relationships" r:id="rId2"/>
          </a:graphicData>
        </a:graphic>
      </p:graphicFrame>
      <p:sp>
        <p:nvSpPr>
          <p:cNvPr id="5" name="Rettangolo 4"/>
          <p:cNvSpPr/>
          <p:nvPr/>
        </p:nvSpPr>
        <p:spPr>
          <a:xfrm>
            <a:off x="3707904" y="1484784"/>
            <a:ext cx="5112568" cy="646331"/>
          </a:xfrm>
          <a:prstGeom prst="rect">
            <a:avLst/>
          </a:prstGeom>
        </p:spPr>
        <p:txBody>
          <a:bodyPr wrap="square">
            <a:spAutoFit/>
          </a:bodyPr>
          <a:lstStyle/>
          <a:p>
            <a:r>
              <a:rPr lang="it-IT" b="1" dirty="0" smtClean="0">
                <a:solidFill>
                  <a:schemeClr val="accent2"/>
                </a:solidFill>
              </a:rPr>
              <a:t>Variazioni</a:t>
            </a:r>
            <a:r>
              <a:rPr lang="it-IT" sz="1400" b="1" dirty="0" smtClean="0"/>
              <a:t> </a:t>
            </a:r>
            <a:r>
              <a:rPr lang="it-IT" b="1" dirty="0" smtClean="0">
                <a:solidFill>
                  <a:schemeClr val="accent2"/>
                </a:solidFill>
              </a:rPr>
              <a:t>su medie quadriennali degli avviamenti per gruppi di unità professionali. 2010-2016.</a:t>
            </a:r>
            <a:endParaRPr lang="it-IT" b="1" dirty="0">
              <a:solidFill>
                <a:schemeClr val="accent2"/>
              </a:solidFill>
            </a:endParaRPr>
          </a:p>
        </p:txBody>
      </p:sp>
      <p:sp>
        <p:nvSpPr>
          <p:cNvPr id="24577" name="Rectangle 1"/>
          <p:cNvSpPr>
            <a:spLocks noChangeArrowheads="1"/>
          </p:cNvSpPr>
          <p:nvPr/>
        </p:nvSpPr>
        <p:spPr bwMode="auto">
          <a:xfrm>
            <a:off x="251520" y="988275"/>
            <a:ext cx="3347864"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000" marR="0" lvl="0" indent="-457200" algn="l" defTabSz="914400" rtl="0" eaLnBrk="1" fontAlgn="base" latinLnBrk="0" hangingPunct="1">
              <a:lnSpc>
                <a:spcPct val="100000"/>
              </a:lnSpc>
              <a:spcBef>
                <a:spcPts val="24"/>
              </a:spcBef>
              <a:spcAft>
                <a:spcPct val="0"/>
              </a:spcAft>
              <a:buClrTx/>
              <a:buSzTx/>
              <a:buFont typeface="Arial" pitchFamily="34" charset="0"/>
              <a:buChar char="•"/>
              <a:tabLst/>
            </a:pPr>
            <a:r>
              <a:rPr lang="it-IT" dirty="0" smtClean="0"/>
              <a:t>Diminuiscono i professionisti tecnici, che comprendono i tecnici sia in campo scientifico sia gestionale, amministrativo e finanziario, e gli specialisti ad elevata specializzazione scientifica; </a:t>
            </a:r>
          </a:p>
          <a:p>
            <a:pPr marL="342000" marR="0" lvl="0" indent="-457200" algn="l" defTabSz="914400" rtl="0" eaLnBrk="1" fontAlgn="base" latinLnBrk="0" hangingPunct="1">
              <a:lnSpc>
                <a:spcPct val="100000"/>
              </a:lnSpc>
              <a:spcBef>
                <a:spcPts val="24"/>
              </a:spcBef>
              <a:spcAft>
                <a:spcPct val="0"/>
              </a:spcAft>
              <a:buClrTx/>
              <a:buSzTx/>
              <a:buFont typeface="Arial" pitchFamily="34" charset="0"/>
              <a:buChar char="•"/>
              <a:tabLst/>
            </a:pPr>
            <a:r>
              <a:rPr lang="it-IT" dirty="0" smtClean="0"/>
              <a:t>Diminuisce anche la quota di agricoltori specializzati, a vantaggio di quelli non specializzati che ricadono nelle professioni non qualificate; </a:t>
            </a:r>
          </a:p>
          <a:p>
            <a:pPr marL="342000" marR="0" lvl="0" indent="-457200" algn="l" defTabSz="914400" rtl="0" eaLnBrk="1" fontAlgn="base" latinLnBrk="0" hangingPunct="1">
              <a:lnSpc>
                <a:spcPct val="100000"/>
              </a:lnSpc>
              <a:spcBef>
                <a:spcPts val="24"/>
              </a:spcBef>
              <a:spcAft>
                <a:spcPct val="0"/>
              </a:spcAft>
              <a:buClrTx/>
              <a:buSzTx/>
              <a:buFont typeface="Arial" pitchFamily="34" charset="0"/>
              <a:buChar char="•"/>
              <a:tabLst/>
            </a:pPr>
            <a:r>
              <a:rPr lang="it-IT" dirty="0" smtClean="0">
                <a:solidFill>
                  <a:srgbClr val="C00000"/>
                </a:solidFill>
              </a:rPr>
              <a:t>Aumentano di quasi il 50% le professioni qualificate nelle attività commerciali e dei servizi e altre figure d’ufficio, come segretari e addetti all’accoglienza. </a:t>
            </a:r>
          </a:p>
        </p:txBody>
      </p:sp>
      <p:sp>
        <p:nvSpPr>
          <p:cNvPr id="7" name="Rectangle 2"/>
          <p:cNvSpPr>
            <a:spLocks noChangeArrowheads="1"/>
          </p:cNvSpPr>
          <p:nvPr/>
        </p:nvSpPr>
        <p:spPr bwMode="auto">
          <a:xfrm>
            <a:off x="3707904" y="5694783"/>
            <a:ext cx="3312368"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it-IT" sz="1400" dirty="0" smtClean="0">
                <a:latin typeface="Calibri" pitchFamily="34" charset="0"/>
                <a:ea typeface="Calibri" pitchFamily="34" charset="0"/>
                <a:cs typeface="Calibri" pitchFamily="34" charset="0"/>
              </a:rPr>
              <a:t>Fonte: Elaborazione IRPET su dati SIL</a:t>
            </a:r>
          </a:p>
        </p:txBody>
      </p:sp>
      <p:sp>
        <p:nvSpPr>
          <p:cNvPr id="11" name="Titolo 1"/>
          <p:cNvSpPr>
            <a:spLocks noGrp="1"/>
          </p:cNvSpPr>
          <p:nvPr>
            <p:ph type="title"/>
          </p:nvPr>
        </p:nvSpPr>
        <p:spPr>
          <a:xfrm>
            <a:off x="0" y="44624"/>
            <a:ext cx="8964488" cy="706090"/>
          </a:xfrm>
        </p:spPr>
        <p:txBody>
          <a:bodyPr/>
          <a:lstStyle/>
          <a:p>
            <a:r>
              <a:rPr lang="it-IT" i="1" dirty="0" smtClean="0"/>
              <a:t>Cambiamento strutturale</a:t>
            </a:r>
            <a:r>
              <a:rPr lang="it-IT" dirty="0" smtClean="0"/>
              <a:t>: aumenta il livello di professionalizzazione?</a:t>
            </a:r>
            <a:endParaRPr lang="it-IT"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8229600" cy="706090"/>
          </a:xfrm>
        </p:spPr>
        <p:txBody>
          <a:bodyPr/>
          <a:lstStyle/>
          <a:p>
            <a:r>
              <a:rPr lang="it-IT" i="1" dirty="0" smtClean="0"/>
              <a:t>Cambiamento strutturale</a:t>
            </a:r>
            <a:r>
              <a:rPr lang="it-IT" dirty="0" smtClean="0"/>
              <a:t>: </a:t>
            </a:r>
            <a:r>
              <a:rPr lang="it-IT" dirty="0" err="1" smtClean="0"/>
              <a:t>new</a:t>
            </a:r>
            <a:r>
              <a:rPr lang="it-IT" dirty="0" smtClean="0"/>
              <a:t> </a:t>
            </a:r>
            <a:r>
              <a:rPr lang="it-IT" dirty="0" err="1" smtClean="0"/>
              <a:t>farmers</a:t>
            </a:r>
            <a:endParaRPr lang="it-IT" dirty="0"/>
          </a:p>
        </p:txBody>
      </p:sp>
      <p:graphicFrame>
        <p:nvGraphicFramePr>
          <p:cNvPr id="3" name="Tabella 2"/>
          <p:cNvGraphicFramePr>
            <a:graphicFrameLocks noGrp="1"/>
          </p:cNvGraphicFramePr>
          <p:nvPr/>
        </p:nvGraphicFramePr>
        <p:xfrm>
          <a:off x="539552" y="1052736"/>
          <a:ext cx="8136905" cy="4680521"/>
        </p:xfrm>
        <a:graphic>
          <a:graphicData uri="http://schemas.openxmlformats.org/drawingml/2006/table">
            <a:tbl>
              <a:tblPr firstRow="1" bandRow="1">
                <a:tableStyleId>{21E4AEA4-8DFA-4A89-87EB-49C32662AFE0}</a:tableStyleId>
              </a:tblPr>
              <a:tblGrid>
                <a:gridCol w="1627381"/>
                <a:gridCol w="1627381"/>
                <a:gridCol w="1627381"/>
                <a:gridCol w="1627381"/>
                <a:gridCol w="1627381"/>
              </a:tblGrid>
              <a:tr h="412625">
                <a:tc>
                  <a:txBody>
                    <a:bodyPr/>
                    <a:lstStyle/>
                    <a:p>
                      <a:pPr algn="ctr">
                        <a:lnSpc>
                          <a:spcPct val="115000"/>
                        </a:lnSpc>
                        <a:spcAft>
                          <a:spcPts val="0"/>
                        </a:spcAft>
                      </a:pPr>
                      <a:r>
                        <a:rPr lang="it-IT" sz="1600" b="1" dirty="0" err="1">
                          <a:solidFill>
                            <a:schemeClr val="bg1"/>
                          </a:solidFill>
                          <a:latin typeface="Calibri"/>
                          <a:ea typeface="Calibri"/>
                          <a:cs typeface="Times New Roman"/>
                        </a:rPr>
                        <a:t>Indicator</a:t>
                      </a:r>
                      <a:r>
                        <a:rPr lang="it-IT" sz="1600" b="1" dirty="0">
                          <a:solidFill>
                            <a:schemeClr val="bg1"/>
                          </a:solidFill>
                          <a:latin typeface="Calibri"/>
                          <a:ea typeface="Calibri"/>
                          <a:cs typeface="Times New Roman"/>
                        </a:rPr>
                        <a:t> no.</a:t>
                      </a:r>
                    </a:p>
                  </a:txBody>
                  <a:tcPr marL="68580" marR="68580" marT="0" marB="0" anchor="ctr"/>
                </a:tc>
                <a:tc>
                  <a:txBody>
                    <a:bodyPr/>
                    <a:lstStyle/>
                    <a:p>
                      <a:pPr algn="ctr">
                        <a:lnSpc>
                          <a:spcPct val="115000"/>
                        </a:lnSpc>
                        <a:spcAft>
                          <a:spcPts val="0"/>
                        </a:spcAft>
                      </a:pPr>
                      <a:r>
                        <a:rPr lang="it-IT" sz="1600" b="1">
                          <a:solidFill>
                            <a:schemeClr val="bg1"/>
                          </a:solidFill>
                          <a:latin typeface="Calibri"/>
                          <a:ea typeface="Calibri"/>
                          <a:cs typeface="Times New Roman"/>
                        </a:rPr>
                        <a:t>Year</a:t>
                      </a:r>
                    </a:p>
                  </a:txBody>
                  <a:tcPr marL="68580" marR="68580" marT="0" marB="0" anchor="ctr"/>
                </a:tc>
                <a:tc>
                  <a:txBody>
                    <a:bodyPr/>
                    <a:lstStyle/>
                    <a:p>
                      <a:pPr algn="ctr">
                        <a:lnSpc>
                          <a:spcPct val="115000"/>
                        </a:lnSpc>
                        <a:spcAft>
                          <a:spcPts val="0"/>
                        </a:spcAft>
                      </a:pPr>
                      <a:r>
                        <a:rPr lang="en-GB" sz="1600" b="1">
                          <a:solidFill>
                            <a:schemeClr val="bg1"/>
                          </a:solidFill>
                          <a:latin typeface="Calibri"/>
                          <a:ea typeface="Calibri"/>
                          <a:cs typeface="Times New Roman"/>
                        </a:rPr>
                        <a:t>Source</a:t>
                      </a:r>
                      <a:endParaRPr lang="it-IT" sz="1600" b="1">
                        <a:solidFill>
                          <a:schemeClr val="bg1"/>
                        </a:solidFill>
                        <a:latin typeface="Calibri"/>
                        <a:ea typeface="Calibri"/>
                        <a:cs typeface="Times New Roman"/>
                      </a:endParaRPr>
                    </a:p>
                  </a:txBody>
                  <a:tcPr marL="68580" marR="68580" marT="0" marB="0" anchor="ctr"/>
                </a:tc>
                <a:tc>
                  <a:txBody>
                    <a:bodyPr/>
                    <a:lstStyle/>
                    <a:p>
                      <a:pPr algn="ctr">
                        <a:lnSpc>
                          <a:spcPct val="115000"/>
                        </a:lnSpc>
                        <a:spcAft>
                          <a:spcPts val="0"/>
                        </a:spcAft>
                      </a:pPr>
                      <a:r>
                        <a:rPr lang="en-GB" sz="1600" b="1">
                          <a:solidFill>
                            <a:schemeClr val="bg1"/>
                          </a:solidFill>
                          <a:latin typeface="Calibri"/>
                          <a:ea typeface="Calibri"/>
                          <a:cs typeface="Times New Roman"/>
                        </a:rPr>
                        <a:t>Definition</a:t>
                      </a:r>
                      <a:endParaRPr lang="it-IT" sz="1600" b="1">
                        <a:solidFill>
                          <a:schemeClr val="bg1"/>
                        </a:solidFill>
                        <a:latin typeface="Calibri"/>
                        <a:ea typeface="Calibri"/>
                        <a:cs typeface="Times New Roman"/>
                      </a:endParaRPr>
                    </a:p>
                  </a:txBody>
                  <a:tcPr marL="68580" marR="68580" marT="0" marB="0" anchor="ctr"/>
                </a:tc>
                <a:tc>
                  <a:txBody>
                    <a:bodyPr/>
                    <a:lstStyle/>
                    <a:p>
                      <a:pPr algn="ctr">
                        <a:lnSpc>
                          <a:spcPct val="115000"/>
                        </a:lnSpc>
                        <a:spcAft>
                          <a:spcPts val="0"/>
                        </a:spcAft>
                      </a:pPr>
                      <a:r>
                        <a:rPr lang="it-IT" sz="1600" b="1" dirty="0" err="1">
                          <a:solidFill>
                            <a:schemeClr val="bg1"/>
                          </a:solidFill>
                          <a:latin typeface="Calibri"/>
                          <a:ea typeface="Calibri"/>
                          <a:cs typeface="Times New Roman"/>
                        </a:rPr>
                        <a:t>Value</a:t>
                      </a:r>
                      <a:endParaRPr lang="it-IT" sz="1600" b="1" dirty="0">
                        <a:solidFill>
                          <a:schemeClr val="bg1"/>
                        </a:solidFill>
                        <a:latin typeface="Calibri"/>
                        <a:ea typeface="Calibri"/>
                        <a:cs typeface="Times New Roman"/>
                      </a:endParaRPr>
                    </a:p>
                  </a:txBody>
                  <a:tcPr marL="68580" marR="68580" marT="0" marB="0" anchor="ctr"/>
                </a:tc>
              </a:tr>
              <a:tr h="414038">
                <a:tc rowSpan="8">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GB" sz="1200" b="1" u="none" strike="noStrike" dirty="0" smtClean="0"/>
                        <a:t>C.14/C.23 </a:t>
                      </a:r>
                      <a:endParaRPr lang="it-IT" sz="1200" b="1" i="0" u="none" strike="noStrike" dirty="0" smtClean="0">
                        <a:solidFill>
                          <a:srgbClr val="000000"/>
                        </a:solidFill>
                        <a:latin typeface="+mn-lt"/>
                      </a:endParaRPr>
                    </a:p>
                    <a:p>
                      <a:pPr algn="l" fontAlgn="t"/>
                      <a:r>
                        <a:rPr lang="en-GB" sz="1200" b="1" u="none" strike="noStrike" dirty="0" smtClean="0"/>
                        <a:t>Age structure of farm manager</a:t>
                      </a:r>
                      <a:endParaRPr lang="it-IT" sz="1200" b="1" i="0" u="none" strike="noStrike" dirty="0" smtClean="0">
                        <a:solidFill>
                          <a:srgbClr val="000000"/>
                        </a:solidFill>
                        <a:latin typeface="+mn-lt"/>
                      </a:endParaRPr>
                    </a:p>
                    <a:p>
                      <a:pPr algn="l" fontAlgn="t"/>
                      <a:endParaRPr lang="it-IT" sz="1200" b="1" i="0" u="none" strike="noStrike" dirty="0">
                        <a:solidFill>
                          <a:srgbClr val="000000"/>
                        </a:solidFill>
                        <a:latin typeface="Calibri"/>
                      </a:endParaRPr>
                    </a:p>
                    <a:p>
                      <a:pPr algn="l" fontAlgn="t"/>
                      <a:r>
                        <a:rPr lang="en-GB" sz="1200" b="1" u="none" strike="noStrike" dirty="0"/>
                        <a:t> </a:t>
                      </a:r>
                      <a:endParaRPr lang="it-IT" sz="1200" b="1" i="0" u="none" strike="noStrike" dirty="0">
                        <a:solidFill>
                          <a:srgbClr val="000000"/>
                        </a:solidFill>
                        <a:latin typeface="Calibri"/>
                      </a:endParaRPr>
                    </a:p>
                    <a:p>
                      <a:pPr algn="l" fontAlgn="t"/>
                      <a:r>
                        <a:rPr lang="it-IT" sz="1200" b="1" u="none" strike="noStrike" dirty="0"/>
                        <a:t> </a:t>
                      </a:r>
                      <a:endParaRPr lang="it-IT" sz="1200" b="1" i="0" u="none" strike="noStrike" dirty="0">
                        <a:solidFill>
                          <a:srgbClr val="000000"/>
                        </a:solidFill>
                        <a:latin typeface="Calibri"/>
                      </a:endParaRPr>
                    </a:p>
                    <a:p>
                      <a:pPr algn="l" fontAlgn="t"/>
                      <a:r>
                        <a:rPr lang="it-IT" sz="1200" b="1" u="none" strike="noStrike" dirty="0"/>
                        <a:t> </a:t>
                      </a:r>
                      <a:endParaRPr lang="it-IT" sz="1200" b="1" i="0" u="none" strike="noStrike" dirty="0">
                        <a:solidFill>
                          <a:srgbClr val="000000"/>
                        </a:solidFill>
                        <a:latin typeface="Calibri"/>
                      </a:endParaRPr>
                    </a:p>
                    <a:p>
                      <a:pPr algn="l" fontAlgn="t"/>
                      <a:r>
                        <a:rPr lang="it-IT" sz="1200" b="1" u="none" strike="noStrike" dirty="0"/>
                        <a:t> </a:t>
                      </a:r>
                      <a:endParaRPr lang="it-IT" sz="1200" b="1" i="0" u="none" strike="noStrike" dirty="0">
                        <a:solidFill>
                          <a:srgbClr val="000000"/>
                        </a:solidFill>
                        <a:latin typeface="Calibri"/>
                      </a:endParaRPr>
                    </a:p>
                    <a:p>
                      <a:pPr algn="l" fontAlgn="t"/>
                      <a:r>
                        <a:rPr lang="it-IT" sz="1200" b="1" u="none" strike="noStrike" dirty="0"/>
                        <a:t> </a:t>
                      </a:r>
                      <a:endParaRPr lang="it-IT" sz="1200" b="1" i="0" u="none" strike="noStrike" dirty="0">
                        <a:solidFill>
                          <a:srgbClr val="000000"/>
                        </a:solidFill>
                        <a:latin typeface="Calibri"/>
                      </a:endParaRPr>
                    </a:p>
                  </a:txBody>
                  <a:tcPr marL="6350" marR="6350" marT="6350" marB="0" anchor="ctr"/>
                </a:tc>
                <a:tc rowSpan="4">
                  <a:txBody>
                    <a:bodyPr/>
                    <a:lstStyle/>
                    <a:p>
                      <a:pPr algn="ctr" fontAlgn="b"/>
                      <a:r>
                        <a:rPr lang="it-IT" sz="1200" b="1" u="none" strike="noStrike" dirty="0"/>
                        <a:t>2016</a:t>
                      </a:r>
                      <a:endParaRPr lang="it-IT" sz="1200" b="1" i="0" u="none" strike="noStrike" dirty="0">
                        <a:solidFill>
                          <a:srgbClr val="000000"/>
                        </a:solidFill>
                        <a:latin typeface="Calibri"/>
                      </a:endParaRPr>
                    </a:p>
                  </a:txBody>
                  <a:tcPr marL="6350" marR="6350" marT="6350" marB="0" anchor="ctr"/>
                </a:tc>
                <a:tc rowSpan="4">
                  <a:txBody>
                    <a:bodyPr/>
                    <a:lstStyle/>
                    <a:p>
                      <a:pPr algn="ctr" fontAlgn="b"/>
                      <a:r>
                        <a:rPr lang="en-GB" sz="1200" b="1" u="none" strike="noStrike" dirty="0"/>
                        <a:t>RRN</a:t>
                      </a:r>
                      <a:endParaRPr lang="it-IT" sz="1200" b="1" i="0" u="none" strike="noStrike" dirty="0">
                        <a:solidFill>
                          <a:srgbClr val="000000"/>
                        </a:solidFill>
                        <a:latin typeface="Calibri"/>
                      </a:endParaRPr>
                    </a:p>
                  </a:txBody>
                  <a:tcPr marL="6350" marR="6350" marT="6350" marB="0" anchor="ctr"/>
                </a:tc>
                <a:tc>
                  <a:txBody>
                    <a:bodyPr/>
                    <a:lstStyle/>
                    <a:p>
                      <a:pPr algn="r" fontAlgn="b"/>
                      <a:r>
                        <a:rPr lang="it-IT" sz="1200" b="1" u="none" strike="noStrike"/>
                        <a:t>Numero aziende con capo azienda:  </a:t>
                      </a:r>
                      <a:endParaRPr lang="it-IT" sz="1200" b="1" i="0" u="none" strike="noStrike">
                        <a:solidFill>
                          <a:srgbClr val="000000"/>
                        </a:solidFill>
                        <a:latin typeface="Calibri"/>
                      </a:endParaRPr>
                    </a:p>
                  </a:txBody>
                  <a:tcPr marL="6350" marR="6350" marT="6350" marB="0" anchor="ctr"/>
                </a:tc>
                <a:tc>
                  <a:txBody>
                    <a:bodyPr/>
                    <a:lstStyle/>
                    <a:p>
                      <a:pPr algn="r" fontAlgn="b"/>
                      <a:r>
                        <a:rPr lang="it-IT" sz="1200" b="1" u="none" strike="noStrike" dirty="0"/>
                        <a:t> </a:t>
                      </a:r>
                      <a:endParaRPr lang="it-IT" sz="1200" b="1" i="0" u="none" strike="noStrike" dirty="0">
                        <a:solidFill>
                          <a:srgbClr val="000000"/>
                        </a:solidFill>
                        <a:latin typeface="Calibri"/>
                      </a:endParaRPr>
                    </a:p>
                  </a:txBody>
                  <a:tcPr marL="6350" marR="6350" marT="6350" marB="0" anchor="ctr"/>
                </a:tc>
              </a:tr>
              <a:tr h="412625">
                <a:tc vMerge="1">
                  <a:txBody>
                    <a:bodyPr/>
                    <a:lstStyle/>
                    <a:p>
                      <a:pPr marL="0" marR="0" indent="0" algn="l" defTabSz="914400" rtl="0" eaLnBrk="1" fontAlgn="t" latinLnBrk="0" hangingPunct="1">
                        <a:lnSpc>
                          <a:spcPct val="100000"/>
                        </a:lnSpc>
                        <a:spcBef>
                          <a:spcPts val="0"/>
                        </a:spcBef>
                        <a:spcAft>
                          <a:spcPts val="0"/>
                        </a:spcAft>
                        <a:buClrTx/>
                        <a:buSzTx/>
                        <a:buFontTx/>
                        <a:buNone/>
                        <a:tabLst/>
                        <a:defRPr/>
                      </a:pPr>
                      <a:endParaRPr lang="it-IT" sz="1200" b="1" i="0" u="none" strike="noStrike" dirty="0">
                        <a:solidFill>
                          <a:srgbClr val="000000"/>
                        </a:solidFill>
                        <a:latin typeface="Calibri"/>
                      </a:endParaRPr>
                    </a:p>
                  </a:txBody>
                  <a:tcPr marL="6350" marR="6350" marT="6350" marB="0" anchor="ctr"/>
                </a:tc>
                <a:tc vMerge="1">
                  <a:txBody>
                    <a:bodyPr/>
                    <a:lstStyle/>
                    <a:p>
                      <a:endParaRPr lang="it-IT"/>
                    </a:p>
                  </a:txBody>
                  <a:tcPr/>
                </a:tc>
                <a:tc vMerge="1">
                  <a:txBody>
                    <a:bodyPr/>
                    <a:lstStyle/>
                    <a:p>
                      <a:endParaRPr lang="it-IT"/>
                    </a:p>
                  </a:txBody>
                  <a:tcPr/>
                </a:tc>
                <a:tc>
                  <a:txBody>
                    <a:bodyPr/>
                    <a:lstStyle/>
                    <a:p>
                      <a:pPr algn="r" fontAlgn="b"/>
                      <a:r>
                        <a:rPr lang="it-IT" sz="1200" b="1" u="none" strike="noStrike"/>
                        <a:t>- fino a 35 anni</a:t>
                      </a:r>
                      <a:endParaRPr lang="it-IT" sz="1200" b="1" i="0" u="none" strike="noStrike">
                        <a:solidFill>
                          <a:srgbClr val="000000"/>
                        </a:solidFill>
                        <a:latin typeface="Calibri"/>
                      </a:endParaRPr>
                    </a:p>
                  </a:txBody>
                  <a:tcPr marL="6350" marR="6350" marT="6350" marB="0" anchor="ctr"/>
                </a:tc>
                <a:tc>
                  <a:txBody>
                    <a:bodyPr/>
                    <a:lstStyle/>
                    <a:p>
                      <a:pPr algn="r" fontAlgn="b"/>
                      <a:r>
                        <a:rPr lang="it-IT" sz="1400" b="1" u="none" strike="noStrike" dirty="0"/>
                        <a:t>2460 (5,5%)</a:t>
                      </a:r>
                      <a:endParaRPr lang="it-IT" sz="1400" b="1" i="0" u="none" strike="noStrike" dirty="0">
                        <a:solidFill>
                          <a:srgbClr val="000000"/>
                        </a:solidFill>
                        <a:latin typeface="Calibri"/>
                      </a:endParaRPr>
                    </a:p>
                  </a:txBody>
                  <a:tcPr marL="6350" marR="6350" marT="6350" marB="0" anchor="ctr"/>
                </a:tc>
              </a:tr>
              <a:tr h="412625">
                <a:tc vMerge="1">
                  <a:txBody>
                    <a:bodyPr/>
                    <a:lstStyle/>
                    <a:p>
                      <a:pPr algn="l" fontAlgn="t"/>
                      <a:endParaRPr lang="it-IT" sz="1200" b="1" i="0" u="none" strike="noStrike" dirty="0">
                        <a:solidFill>
                          <a:srgbClr val="000000"/>
                        </a:solidFill>
                        <a:latin typeface="Calibri"/>
                      </a:endParaRPr>
                    </a:p>
                  </a:txBody>
                  <a:tcPr marL="6350" marR="6350" marT="6350" marB="0" anchor="ctr"/>
                </a:tc>
                <a:tc vMerge="1">
                  <a:txBody>
                    <a:bodyPr/>
                    <a:lstStyle/>
                    <a:p>
                      <a:endParaRPr lang="it-IT"/>
                    </a:p>
                  </a:txBody>
                  <a:tcPr/>
                </a:tc>
                <a:tc vMerge="1">
                  <a:txBody>
                    <a:bodyPr/>
                    <a:lstStyle/>
                    <a:p>
                      <a:endParaRPr lang="it-IT"/>
                    </a:p>
                  </a:txBody>
                  <a:tcPr/>
                </a:tc>
                <a:tc>
                  <a:txBody>
                    <a:bodyPr/>
                    <a:lstStyle/>
                    <a:p>
                      <a:pPr algn="r" fontAlgn="b"/>
                      <a:r>
                        <a:rPr lang="it-IT" sz="1200" b="1" u="none" strike="noStrike" dirty="0"/>
                        <a:t>-da 35 a 55 anni</a:t>
                      </a:r>
                      <a:endParaRPr lang="it-IT" sz="1200" b="1" i="0" u="none" strike="noStrike" dirty="0">
                        <a:solidFill>
                          <a:srgbClr val="000000"/>
                        </a:solidFill>
                        <a:latin typeface="Calibri"/>
                      </a:endParaRPr>
                    </a:p>
                  </a:txBody>
                  <a:tcPr marL="6350" marR="6350" marT="6350" marB="0" anchor="ctr"/>
                </a:tc>
                <a:tc>
                  <a:txBody>
                    <a:bodyPr/>
                    <a:lstStyle/>
                    <a:p>
                      <a:pPr algn="r" fontAlgn="b"/>
                      <a:r>
                        <a:rPr lang="it-IT" sz="1400" b="1" u="none" strike="noStrike" dirty="0"/>
                        <a:t>3728 (12,1%)</a:t>
                      </a:r>
                      <a:endParaRPr lang="it-IT" sz="1400" b="1" i="0" u="none" strike="noStrike" dirty="0">
                        <a:solidFill>
                          <a:srgbClr val="000000"/>
                        </a:solidFill>
                        <a:latin typeface="Calibri"/>
                      </a:endParaRPr>
                    </a:p>
                  </a:txBody>
                  <a:tcPr marL="6350" marR="6350" marT="6350" marB="0" anchor="ctr"/>
                </a:tc>
              </a:tr>
              <a:tr h="412625">
                <a:tc vMerge="1">
                  <a:txBody>
                    <a:bodyPr/>
                    <a:lstStyle/>
                    <a:p>
                      <a:endParaRPr lang="it-IT"/>
                    </a:p>
                  </a:txBody>
                  <a:tcPr/>
                </a:tc>
                <a:tc vMerge="1">
                  <a:txBody>
                    <a:bodyPr/>
                    <a:lstStyle/>
                    <a:p>
                      <a:pPr algn="ctr" fontAlgn="b"/>
                      <a:endParaRPr lang="it-IT" sz="1200" b="1" i="0" u="none" strike="noStrike" dirty="0">
                        <a:solidFill>
                          <a:srgbClr val="000000"/>
                        </a:solidFill>
                        <a:latin typeface="Calibri"/>
                      </a:endParaRPr>
                    </a:p>
                  </a:txBody>
                  <a:tcPr marL="6350" marR="6350" marT="6350" marB="0" anchor="ctr"/>
                </a:tc>
                <a:tc vMerge="1">
                  <a:txBody>
                    <a:bodyPr/>
                    <a:lstStyle/>
                    <a:p>
                      <a:pPr algn="ctr" fontAlgn="b"/>
                      <a:endParaRPr lang="it-IT" sz="1200" b="1" i="0" u="none" strike="noStrike" dirty="0">
                        <a:solidFill>
                          <a:srgbClr val="000000"/>
                        </a:solidFill>
                        <a:latin typeface="Calibri"/>
                      </a:endParaRPr>
                    </a:p>
                  </a:txBody>
                  <a:tcPr marL="6350" marR="6350" marT="6350" marB="0" anchor="ctr"/>
                </a:tc>
                <a:tc>
                  <a:txBody>
                    <a:bodyPr/>
                    <a:lstStyle/>
                    <a:p>
                      <a:pPr algn="r" fontAlgn="b"/>
                      <a:r>
                        <a:rPr lang="it-IT" sz="1200" b="1" i="0" u="none" strike="noStrike" dirty="0" smtClean="0">
                          <a:solidFill>
                            <a:srgbClr val="000000"/>
                          </a:solidFill>
                          <a:latin typeface="Calibri"/>
                        </a:rPr>
                        <a:t>-oltre 55 anni</a:t>
                      </a:r>
                      <a:endParaRPr lang="it-IT" sz="1200" b="1" i="0" u="none" strike="noStrike" dirty="0">
                        <a:solidFill>
                          <a:srgbClr val="000000"/>
                        </a:solidFill>
                        <a:latin typeface="Calibri"/>
                      </a:endParaRPr>
                    </a:p>
                  </a:txBody>
                  <a:tcPr marL="6350" marR="6350" marT="6350" marB="0" anchor="ctr"/>
                </a:tc>
                <a:tc>
                  <a:txBody>
                    <a:bodyPr/>
                    <a:lstStyle/>
                    <a:p>
                      <a:pPr algn="r" fontAlgn="b"/>
                      <a:r>
                        <a:rPr lang="it-IT" sz="1400" b="1" i="0" u="none" strike="noStrike" dirty="0" smtClean="0">
                          <a:solidFill>
                            <a:srgbClr val="000000"/>
                          </a:solidFill>
                          <a:latin typeface="Calibri"/>
                        </a:rPr>
                        <a:t>82,5%</a:t>
                      </a:r>
                      <a:endParaRPr lang="it-IT" sz="1400" b="1" i="0" u="none" strike="noStrike" dirty="0">
                        <a:solidFill>
                          <a:srgbClr val="000000"/>
                        </a:solidFill>
                        <a:latin typeface="Calibri"/>
                      </a:endParaRPr>
                    </a:p>
                  </a:txBody>
                  <a:tcPr marL="6350" marR="6350" marT="6350" marB="0" anchor="ctr"/>
                </a:tc>
              </a:tr>
              <a:tr h="412625">
                <a:tc vMerge="1">
                  <a:txBody>
                    <a:bodyPr/>
                    <a:lstStyle/>
                    <a:p>
                      <a:pPr algn="l" fontAlgn="t"/>
                      <a:endParaRPr lang="it-IT" sz="1200" b="1" i="0" u="none" strike="noStrike">
                        <a:solidFill>
                          <a:srgbClr val="000000"/>
                        </a:solidFill>
                        <a:latin typeface="Calibri"/>
                      </a:endParaRPr>
                    </a:p>
                  </a:txBody>
                  <a:tcPr marL="6350" marR="6350" marT="6350" marB="0" anchor="ctr"/>
                </a:tc>
                <a:tc rowSpan="4">
                  <a:txBody>
                    <a:bodyPr/>
                    <a:lstStyle/>
                    <a:p>
                      <a:pPr algn="ctr" fontAlgn="b"/>
                      <a:r>
                        <a:rPr lang="it-IT" sz="1200" b="1" u="none" strike="noStrike"/>
                        <a:t>2010</a:t>
                      </a:r>
                      <a:endParaRPr lang="it-IT" sz="1200" b="1" i="0" u="none" strike="noStrike">
                        <a:solidFill>
                          <a:srgbClr val="000000"/>
                        </a:solidFill>
                        <a:latin typeface="Calibri"/>
                      </a:endParaRPr>
                    </a:p>
                  </a:txBody>
                  <a:tcPr marL="6350" marR="6350" marT="6350" marB="0" anchor="ctr"/>
                </a:tc>
                <a:tc rowSpan="4">
                  <a:txBody>
                    <a:bodyPr/>
                    <a:lstStyle/>
                    <a:p>
                      <a:pPr algn="ctr" fontAlgn="b"/>
                      <a:r>
                        <a:rPr lang="it-IT" sz="1200" b="1" u="none" strike="noStrike"/>
                        <a:t>Censimento Agricoltura</a:t>
                      </a:r>
                      <a:endParaRPr lang="it-IT" sz="1200" b="1" i="0" u="none" strike="noStrike">
                        <a:solidFill>
                          <a:srgbClr val="000000"/>
                        </a:solidFill>
                        <a:latin typeface="Calibri"/>
                      </a:endParaRPr>
                    </a:p>
                  </a:txBody>
                  <a:tcPr marL="6350" marR="6350" marT="6350" marB="0" anchor="ctr"/>
                </a:tc>
                <a:tc>
                  <a:txBody>
                    <a:bodyPr/>
                    <a:lstStyle/>
                    <a:p>
                      <a:pPr algn="r" fontAlgn="b"/>
                      <a:r>
                        <a:rPr lang="it-IT" sz="1200" b="1" u="none" strike="noStrike"/>
                        <a:t>Numero di capo azienda:</a:t>
                      </a:r>
                      <a:endParaRPr lang="it-IT" sz="1200" b="1" i="0" u="none" strike="noStrike">
                        <a:solidFill>
                          <a:srgbClr val="000000"/>
                        </a:solidFill>
                        <a:latin typeface="Calibri"/>
                      </a:endParaRPr>
                    </a:p>
                  </a:txBody>
                  <a:tcPr marL="6350" marR="6350" marT="6350" marB="0" anchor="ctr"/>
                </a:tc>
                <a:tc>
                  <a:txBody>
                    <a:bodyPr/>
                    <a:lstStyle/>
                    <a:p>
                      <a:pPr algn="r" fontAlgn="b"/>
                      <a:endParaRPr lang="it-IT" sz="1200" b="1" i="0" u="none" strike="noStrike">
                        <a:solidFill>
                          <a:srgbClr val="000000"/>
                        </a:solidFill>
                        <a:latin typeface="Calibri"/>
                      </a:endParaRPr>
                    </a:p>
                  </a:txBody>
                  <a:tcPr marL="6350" marR="6350" marT="6350" marB="0" anchor="ctr"/>
                </a:tc>
              </a:tr>
              <a:tr h="412625">
                <a:tc vMerge="1">
                  <a:txBody>
                    <a:bodyPr/>
                    <a:lstStyle/>
                    <a:p>
                      <a:pPr algn="l" fontAlgn="t"/>
                      <a:endParaRPr lang="it-IT" sz="1200" b="1" i="0" u="none" strike="noStrike">
                        <a:solidFill>
                          <a:srgbClr val="000000"/>
                        </a:solidFill>
                        <a:latin typeface="Calibri"/>
                      </a:endParaRPr>
                    </a:p>
                  </a:txBody>
                  <a:tcPr marL="6350" marR="6350" marT="6350" marB="0" anchor="ctr"/>
                </a:tc>
                <a:tc vMerge="1">
                  <a:txBody>
                    <a:bodyPr/>
                    <a:lstStyle/>
                    <a:p>
                      <a:endParaRPr lang="it-IT"/>
                    </a:p>
                  </a:txBody>
                  <a:tcPr/>
                </a:tc>
                <a:tc vMerge="1">
                  <a:txBody>
                    <a:bodyPr/>
                    <a:lstStyle/>
                    <a:p>
                      <a:endParaRPr lang="it-IT"/>
                    </a:p>
                  </a:txBody>
                  <a:tcPr/>
                </a:tc>
                <a:tc>
                  <a:txBody>
                    <a:bodyPr/>
                    <a:lstStyle/>
                    <a:p>
                      <a:pPr algn="r" fontAlgn="b"/>
                      <a:r>
                        <a:rPr lang="it-IT" sz="1200" b="1" u="none" strike="noStrike"/>
                        <a:t>-&lt;40 anni</a:t>
                      </a:r>
                      <a:endParaRPr lang="it-IT" sz="1200" b="1" i="0" u="none" strike="noStrike">
                        <a:solidFill>
                          <a:srgbClr val="000000"/>
                        </a:solidFill>
                        <a:latin typeface="Calibri"/>
                      </a:endParaRPr>
                    </a:p>
                  </a:txBody>
                  <a:tcPr marL="6350" marR="6350" marT="6350" marB="0" anchor="ctr"/>
                </a:tc>
                <a:tc>
                  <a:txBody>
                    <a:bodyPr/>
                    <a:lstStyle/>
                    <a:p>
                      <a:pPr algn="r" fontAlgn="b"/>
                      <a:r>
                        <a:rPr lang="it-IT" sz="1400" b="1" u="none" strike="noStrike" kern="1200" dirty="0">
                          <a:solidFill>
                            <a:schemeClr val="dk1"/>
                          </a:solidFill>
                          <a:latin typeface="+mn-lt"/>
                          <a:ea typeface="+mn-ea"/>
                          <a:cs typeface="+mn-cs"/>
                        </a:rPr>
                        <a:t>6149 (9,1%)</a:t>
                      </a:r>
                    </a:p>
                  </a:txBody>
                  <a:tcPr marL="6350" marR="6350" marT="6350" marB="0" anchor="ctr"/>
                </a:tc>
              </a:tr>
              <a:tr h="412625">
                <a:tc vMerge="1">
                  <a:txBody>
                    <a:bodyPr/>
                    <a:lstStyle/>
                    <a:p>
                      <a:pPr algn="l" fontAlgn="t"/>
                      <a:endParaRPr lang="it-IT" sz="1200" b="1" i="0" u="none" strike="noStrike">
                        <a:solidFill>
                          <a:srgbClr val="000000"/>
                        </a:solidFill>
                        <a:latin typeface="Calibri"/>
                      </a:endParaRPr>
                    </a:p>
                  </a:txBody>
                  <a:tcPr marL="6350" marR="6350" marT="6350" marB="0" anchor="ctr"/>
                </a:tc>
                <a:tc vMerge="1">
                  <a:txBody>
                    <a:bodyPr/>
                    <a:lstStyle/>
                    <a:p>
                      <a:endParaRPr lang="it-IT"/>
                    </a:p>
                  </a:txBody>
                  <a:tcPr/>
                </a:tc>
                <a:tc vMerge="1">
                  <a:txBody>
                    <a:bodyPr/>
                    <a:lstStyle/>
                    <a:p>
                      <a:endParaRPr lang="it-IT"/>
                    </a:p>
                  </a:txBody>
                  <a:tcPr/>
                </a:tc>
                <a:tc>
                  <a:txBody>
                    <a:bodyPr/>
                    <a:lstStyle/>
                    <a:p>
                      <a:pPr algn="r" fontAlgn="b"/>
                      <a:r>
                        <a:rPr lang="it-IT" sz="1200" b="1" u="none" strike="noStrike"/>
                        <a:t>- 40-64 anni</a:t>
                      </a:r>
                      <a:endParaRPr lang="it-IT" sz="1200" b="1" i="0" u="none" strike="noStrike">
                        <a:solidFill>
                          <a:srgbClr val="000000"/>
                        </a:solidFill>
                        <a:latin typeface="Calibri"/>
                      </a:endParaRPr>
                    </a:p>
                  </a:txBody>
                  <a:tcPr marL="6350" marR="6350" marT="6350" marB="0" anchor="ctr"/>
                </a:tc>
                <a:tc>
                  <a:txBody>
                    <a:bodyPr/>
                    <a:lstStyle/>
                    <a:p>
                      <a:pPr algn="r" fontAlgn="b"/>
                      <a:r>
                        <a:rPr lang="it-IT" sz="1400" b="1" u="none" strike="noStrike" kern="1200" dirty="0">
                          <a:solidFill>
                            <a:schemeClr val="dk1"/>
                          </a:solidFill>
                          <a:latin typeface="+mn-lt"/>
                          <a:ea typeface="+mn-ea"/>
                          <a:cs typeface="+mn-cs"/>
                        </a:rPr>
                        <a:t>33091 (48,7%)</a:t>
                      </a:r>
                    </a:p>
                  </a:txBody>
                  <a:tcPr marL="6350" marR="6350" marT="6350" marB="0" anchor="ctr"/>
                </a:tc>
              </a:tr>
              <a:tr h="412625">
                <a:tc vMerge="1">
                  <a:txBody>
                    <a:bodyPr/>
                    <a:lstStyle/>
                    <a:p>
                      <a:pPr algn="l" fontAlgn="t"/>
                      <a:endParaRPr lang="it-IT" sz="1200" b="1" i="0" u="none" strike="noStrike" dirty="0">
                        <a:solidFill>
                          <a:srgbClr val="000000"/>
                        </a:solidFill>
                        <a:latin typeface="Calibri"/>
                      </a:endParaRPr>
                    </a:p>
                  </a:txBody>
                  <a:tcPr marL="6350" marR="6350" marT="6350" marB="0" anchor="ctr"/>
                </a:tc>
                <a:tc vMerge="1">
                  <a:txBody>
                    <a:bodyPr/>
                    <a:lstStyle/>
                    <a:p>
                      <a:endParaRPr lang="it-IT"/>
                    </a:p>
                  </a:txBody>
                  <a:tcPr/>
                </a:tc>
                <a:tc vMerge="1">
                  <a:txBody>
                    <a:bodyPr/>
                    <a:lstStyle/>
                    <a:p>
                      <a:endParaRPr lang="it-IT"/>
                    </a:p>
                  </a:txBody>
                  <a:tcPr/>
                </a:tc>
                <a:tc>
                  <a:txBody>
                    <a:bodyPr/>
                    <a:lstStyle/>
                    <a:p>
                      <a:pPr algn="r" fontAlgn="b"/>
                      <a:r>
                        <a:rPr lang="it-IT" sz="1200" b="1" u="none" strike="noStrike"/>
                        <a:t>- 65+</a:t>
                      </a:r>
                      <a:endParaRPr lang="it-IT" sz="1200" b="1" i="0" u="none" strike="noStrike">
                        <a:solidFill>
                          <a:srgbClr val="000000"/>
                        </a:solidFill>
                        <a:latin typeface="Calibri"/>
                      </a:endParaRPr>
                    </a:p>
                  </a:txBody>
                  <a:tcPr marL="6350" marR="6350" marT="6350" marB="0" anchor="ctr"/>
                </a:tc>
                <a:tc>
                  <a:txBody>
                    <a:bodyPr/>
                    <a:lstStyle/>
                    <a:p>
                      <a:pPr algn="r" fontAlgn="b"/>
                      <a:r>
                        <a:rPr lang="it-IT" sz="1400" b="1" u="none" strike="noStrike" kern="1200" dirty="0">
                          <a:solidFill>
                            <a:schemeClr val="dk1"/>
                          </a:solidFill>
                          <a:latin typeface="+mn-lt"/>
                          <a:ea typeface="+mn-ea"/>
                          <a:cs typeface="+mn-cs"/>
                        </a:rPr>
                        <a:t>28703 (42,2%)</a:t>
                      </a:r>
                    </a:p>
                  </a:txBody>
                  <a:tcPr marL="6350" marR="6350" marT="6350" marB="0" anchor="ctr"/>
                </a:tc>
              </a:tr>
              <a:tr h="965483">
                <a:tc>
                  <a:txBody>
                    <a:bodyPr/>
                    <a:lstStyle/>
                    <a:p>
                      <a:pPr algn="l" fontAlgn="t"/>
                      <a:r>
                        <a:rPr lang="en-GB" sz="1200" b="1" u="none" strike="noStrike" dirty="0" smtClean="0"/>
                        <a:t>C.16</a:t>
                      </a:r>
                    </a:p>
                    <a:p>
                      <a:pPr marL="0" marR="0" indent="0" algn="l" defTabSz="914400" rtl="0" eaLnBrk="1" fontAlgn="t" latinLnBrk="0" hangingPunct="1">
                        <a:lnSpc>
                          <a:spcPct val="100000"/>
                        </a:lnSpc>
                        <a:spcBef>
                          <a:spcPts val="0"/>
                        </a:spcBef>
                        <a:spcAft>
                          <a:spcPts val="0"/>
                        </a:spcAft>
                        <a:buClrTx/>
                        <a:buSzTx/>
                        <a:buFontTx/>
                        <a:buNone/>
                        <a:tabLst/>
                        <a:defRPr/>
                      </a:pPr>
                      <a:r>
                        <a:rPr lang="en-GB" sz="1200" b="1" u="none" strike="noStrike" dirty="0" smtClean="0"/>
                        <a:t>New farmers</a:t>
                      </a:r>
                      <a:endParaRPr lang="it-IT" sz="1200" b="1" i="0" u="none" strike="noStrike" dirty="0" smtClean="0">
                        <a:solidFill>
                          <a:srgbClr val="000000"/>
                        </a:solidFill>
                        <a:latin typeface="+mn-lt"/>
                      </a:endParaRPr>
                    </a:p>
                    <a:p>
                      <a:pPr algn="l" fontAlgn="t"/>
                      <a:r>
                        <a:rPr lang="en-GB" sz="1200" b="1" u="none" strike="noStrike" dirty="0"/>
                        <a:t> </a:t>
                      </a:r>
                      <a:endParaRPr lang="it-IT" sz="1200" b="1" i="0" u="none" strike="noStrike" dirty="0">
                        <a:solidFill>
                          <a:srgbClr val="000000"/>
                        </a:solidFill>
                        <a:latin typeface="Calibri"/>
                      </a:endParaRPr>
                    </a:p>
                  </a:txBody>
                  <a:tcPr marL="6350" marR="6350" marT="6350" marB="0" anchor="ctr"/>
                </a:tc>
                <a:tc>
                  <a:txBody>
                    <a:bodyPr/>
                    <a:lstStyle/>
                    <a:p>
                      <a:pPr algn="ctr" fontAlgn="b"/>
                      <a:r>
                        <a:rPr lang="it-IT" sz="1200" b="1" u="none" strike="noStrike" dirty="0"/>
                        <a:t>2014/2016 </a:t>
                      </a:r>
                      <a:endParaRPr lang="it-IT" sz="1200" b="1" u="none" strike="noStrike" dirty="0" smtClean="0"/>
                    </a:p>
                    <a:p>
                      <a:pPr marL="0" marR="0" indent="0" algn="ctr" defTabSz="914400" rtl="0" eaLnBrk="1" fontAlgn="b" latinLnBrk="0" hangingPunct="1">
                        <a:lnSpc>
                          <a:spcPct val="100000"/>
                        </a:lnSpc>
                        <a:spcBef>
                          <a:spcPts val="0"/>
                        </a:spcBef>
                        <a:spcAft>
                          <a:spcPts val="0"/>
                        </a:spcAft>
                        <a:buClrTx/>
                        <a:buSzTx/>
                        <a:buFontTx/>
                        <a:buNone/>
                        <a:tabLst/>
                        <a:defRPr/>
                      </a:pPr>
                      <a:r>
                        <a:rPr lang="it-IT" sz="1200" b="1" u="none" strike="noStrike" dirty="0" smtClean="0"/>
                        <a:t>(media triennale)</a:t>
                      </a:r>
                      <a:endParaRPr lang="it-IT" sz="1200" b="1" i="1" u="none" strike="noStrike" dirty="0" smtClean="0">
                        <a:solidFill>
                          <a:srgbClr val="000000"/>
                        </a:solidFill>
                        <a:latin typeface="+mn-lt"/>
                      </a:endParaRPr>
                    </a:p>
                    <a:p>
                      <a:pPr algn="l" fontAlgn="b"/>
                      <a:r>
                        <a:rPr lang="it-IT" sz="1200" b="1" u="none" strike="noStrike" dirty="0"/>
                        <a:t> </a:t>
                      </a:r>
                      <a:endParaRPr lang="it-IT" sz="1200" b="1" i="0" u="none" strike="noStrike" dirty="0">
                        <a:solidFill>
                          <a:srgbClr val="000000"/>
                        </a:solidFill>
                        <a:latin typeface="Calibri"/>
                      </a:endParaRPr>
                    </a:p>
                  </a:txBody>
                  <a:tcPr marL="6350" marR="6350" marT="6350" marB="0" anchor="ctr"/>
                </a:tc>
                <a:tc>
                  <a:txBody>
                    <a:bodyPr/>
                    <a:lstStyle/>
                    <a:p>
                      <a:pPr algn="ctr" fontAlgn="b"/>
                      <a:r>
                        <a:rPr lang="en-GB" sz="1200" b="1" u="none" strike="noStrike"/>
                        <a:t>Movimprese</a:t>
                      </a:r>
                      <a:endParaRPr lang="it-IT" sz="1200" b="1" i="0" u="none" strike="noStrike">
                        <a:solidFill>
                          <a:srgbClr val="000000"/>
                        </a:solidFill>
                        <a:latin typeface="Calibri"/>
                      </a:endParaRPr>
                    </a:p>
                  </a:txBody>
                  <a:tcPr marL="6350" marR="6350" marT="6350" marB="0" anchor="ctr"/>
                </a:tc>
                <a:tc>
                  <a:txBody>
                    <a:bodyPr/>
                    <a:lstStyle/>
                    <a:p>
                      <a:pPr algn="r" fontAlgn="b"/>
                      <a:r>
                        <a:rPr lang="it-IT" sz="1200" b="1" u="none" strike="noStrike"/>
                        <a:t>Imprese agricole iscritte alle Camere di Commercio a fine anno </a:t>
                      </a:r>
                      <a:endParaRPr lang="it-IT" sz="1200" b="1" i="0" u="none" strike="noStrike">
                        <a:solidFill>
                          <a:srgbClr val="000000"/>
                        </a:solidFill>
                        <a:latin typeface="Calibri"/>
                      </a:endParaRPr>
                    </a:p>
                  </a:txBody>
                  <a:tcPr marL="6350" marR="6350" marT="6350" marB="0" anchor="ctr"/>
                </a:tc>
                <a:tc>
                  <a:txBody>
                    <a:bodyPr/>
                    <a:lstStyle/>
                    <a:p>
                      <a:pPr algn="r" fontAlgn="b"/>
                      <a:r>
                        <a:rPr lang="en-GB" sz="1400" b="1" u="none" strike="noStrike" kern="1200" dirty="0">
                          <a:solidFill>
                            <a:schemeClr val="dk1"/>
                          </a:solidFill>
                          <a:latin typeface="+mn-lt"/>
                          <a:ea typeface="+mn-ea"/>
                          <a:cs typeface="+mn-cs"/>
                        </a:rPr>
                        <a:t>1577 (3,9%)</a:t>
                      </a:r>
                      <a:endParaRPr lang="it-IT" sz="1400" b="1" u="none" strike="noStrike" kern="1200" dirty="0">
                        <a:solidFill>
                          <a:schemeClr val="dk1"/>
                        </a:solidFill>
                        <a:latin typeface="+mn-lt"/>
                        <a:ea typeface="+mn-ea"/>
                        <a:cs typeface="+mn-cs"/>
                      </a:endParaRPr>
                    </a:p>
                  </a:txBody>
                  <a:tcPr marL="6350" marR="6350" marT="6350" marB="0" anchor="ct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l"/>
            <a:r>
              <a:rPr lang="it-IT" b="1" dirty="0" smtClean="0"/>
              <a:t>Gli obiettivi della nuova programmazione</a:t>
            </a:r>
            <a:endParaRPr lang="it-IT" b="1" dirty="0"/>
          </a:p>
        </p:txBody>
      </p:sp>
      <p:graphicFrame>
        <p:nvGraphicFramePr>
          <p:cNvPr id="4" name="Segnaposto contenuto 3"/>
          <p:cNvGraphicFramePr>
            <a:graphicFrameLocks noGrp="1"/>
          </p:cNvGraphicFramePr>
          <p:nvPr>
            <p:ph idx="1"/>
          </p:nvPr>
        </p:nvGraphicFramePr>
        <p:xfrm>
          <a:off x="611560" y="1700808"/>
          <a:ext cx="7776864" cy="4351020"/>
        </p:xfrm>
        <a:graphic>
          <a:graphicData uri="http://schemas.openxmlformats.org/drawingml/2006/table">
            <a:tbl>
              <a:tblPr firstRow="1" bandRow="1">
                <a:tableStyleId>{21E4AEA4-8DFA-4A89-87EB-49C32662AFE0}</a:tableStyleId>
              </a:tblPr>
              <a:tblGrid>
                <a:gridCol w="818759"/>
                <a:gridCol w="6958105"/>
              </a:tblGrid>
              <a:tr h="370840">
                <a:tc>
                  <a:txBody>
                    <a:bodyPr/>
                    <a:lstStyle/>
                    <a:p>
                      <a:endParaRPr lang="it-IT" sz="3600" dirty="0"/>
                    </a:p>
                  </a:txBody>
                  <a:tcPr/>
                </a:tc>
                <a:tc>
                  <a:txBody>
                    <a:bodyPr/>
                    <a:lstStyle/>
                    <a:p>
                      <a:endParaRPr lang="it-IT" sz="3600" dirty="0"/>
                    </a:p>
                  </a:txBody>
                  <a:tcPr/>
                </a:tc>
              </a:tr>
              <a:tr h="370840">
                <a:tc>
                  <a:txBody>
                    <a:bodyPr/>
                    <a:lstStyle/>
                    <a:p>
                      <a:pPr algn="l" fontAlgn="b"/>
                      <a:r>
                        <a:rPr lang="it-IT" sz="2000" u="none" strike="noStrike" dirty="0"/>
                        <a:t>OS1</a:t>
                      </a:r>
                      <a:endParaRPr lang="it-IT" sz="2000" b="0" i="0" u="none" strike="noStrike" dirty="0">
                        <a:solidFill>
                          <a:srgbClr val="000000"/>
                        </a:solidFill>
                        <a:latin typeface="Calibri"/>
                      </a:endParaRPr>
                    </a:p>
                  </a:txBody>
                  <a:tcPr marL="6350" marR="6350" marT="6350" marB="0" anchor="ctr"/>
                </a:tc>
                <a:tc>
                  <a:txBody>
                    <a:bodyPr/>
                    <a:lstStyle/>
                    <a:p>
                      <a:pPr algn="l" fontAlgn="t"/>
                      <a:r>
                        <a:rPr lang="it-IT" sz="1400" u="none" strike="noStrike" dirty="0"/>
                        <a:t>Sostenere i redditi e la resilienza degli agricoltori nei territori europei per garantire la sicurezza alimentare;</a:t>
                      </a:r>
                      <a:endParaRPr lang="it-IT" sz="1400" b="0" i="0" u="none" strike="noStrike" dirty="0">
                        <a:solidFill>
                          <a:srgbClr val="000000"/>
                        </a:solidFill>
                        <a:latin typeface="Calibri"/>
                      </a:endParaRPr>
                    </a:p>
                  </a:txBody>
                  <a:tcPr marL="6350" marR="6350" marT="6350" marB="0" anchor="ctr"/>
                </a:tc>
              </a:tr>
              <a:tr h="370840">
                <a:tc>
                  <a:txBody>
                    <a:bodyPr/>
                    <a:lstStyle/>
                    <a:p>
                      <a:pPr algn="l" fontAlgn="b"/>
                      <a:r>
                        <a:rPr lang="it-IT" sz="2000" u="none" strike="noStrike"/>
                        <a:t>OS2</a:t>
                      </a:r>
                      <a:endParaRPr lang="it-IT" sz="2000" b="0" i="0" u="none" strike="noStrike">
                        <a:solidFill>
                          <a:srgbClr val="000000"/>
                        </a:solidFill>
                        <a:latin typeface="Calibri"/>
                      </a:endParaRPr>
                    </a:p>
                  </a:txBody>
                  <a:tcPr marL="6350" marR="6350" marT="6350" marB="0" anchor="ctr"/>
                </a:tc>
                <a:tc>
                  <a:txBody>
                    <a:bodyPr/>
                    <a:lstStyle/>
                    <a:p>
                      <a:pPr algn="l" fontAlgn="t"/>
                      <a:r>
                        <a:rPr lang="it-IT" sz="1400" u="none" strike="noStrike" dirty="0"/>
                        <a:t>Potenziare l’orientamento al mercato e aumentare la competitività</a:t>
                      </a:r>
                      <a:endParaRPr lang="it-IT" sz="1400" b="0" i="0" u="none" strike="noStrike" dirty="0">
                        <a:solidFill>
                          <a:srgbClr val="000000"/>
                        </a:solidFill>
                        <a:latin typeface="Calibri"/>
                      </a:endParaRPr>
                    </a:p>
                  </a:txBody>
                  <a:tcPr marL="6350" marR="6350" marT="6350" marB="0" anchor="ctr"/>
                </a:tc>
              </a:tr>
              <a:tr h="370840">
                <a:tc>
                  <a:txBody>
                    <a:bodyPr/>
                    <a:lstStyle/>
                    <a:p>
                      <a:pPr algn="l" fontAlgn="b"/>
                      <a:r>
                        <a:rPr lang="it-IT" sz="2000" u="none" strike="noStrike"/>
                        <a:t>OS3</a:t>
                      </a:r>
                      <a:endParaRPr lang="it-IT" sz="2000" b="0" i="0" u="none" strike="noStrike">
                        <a:solidFill>
                          <a:srgbClr val="000000"/>
                        </a:solidFill>
                        <a:latin typeface="Calibri"/>
                      </a:endParaRPr>
                    </a:p>
                  </a:txBody>
                  <a:tcPr marL="6350" marR="6350" marT="6350" marB="0" anchor="ctr"/>
                </a:tc>
                <a:tc>
                  <a:txBody>
                    <a:bodyPr/>
                    <a:lstStyle/>
                    <a:p>
                      <a:pPr algn="l" fontAlgn="t"/>
                      <a:r>
                        <a:rPr lang="it-IT" sz="1400" u="none" strike="noStrike" dirty="0"/>
                        <a:t>Migliorare la posizione degli agricoltori nelle catene del valore;</a:t>
                      </a:r>
                      <a:endParaRPr lang="it-IT" sz="1400" b="0" i="0" u="none" strike="noStrike" dirty="0">
                        <a:solidFill>
                          <a:srgbClr val="000000"/>
                        </a:solidFill>
                        <a:latin typeface="Calibri"/>
                      </a:endParaRPr>
                    </a:p>
                  </a:txBody>
                  <a:tcPr marL="6350" marR="6350" marT="6350" marB="0" anchor="ctr"/>
                </a:tc>
              </a:tr>
              <a:tr h="370840">
                <a:tc>
                  <a:txBody>
                    <a:bodyPr/>
                    <a:lstStyle/>
                    <a:p>
                      <a:pPr algn="l" fontAlgn="b"/>
                      <a:r>
                        <a:rPr lang="it-IT" sz="2000" u="none" strike="noStrike"/>
                        <a:t>OS4</a:t>
                      </a:r>
                      <a:endParaRPr lang="it-IT" sz="2000" b="0" i="0" u="none" strike="noStrike">
                        <a:solidFill>
                          <a:srgbClr val="000000"/>
                        </a:solidFill>
                        <a:latin typeface="Calibri"/>
                      </a:endParaRPr>
                    </a:p>
                  </a:txBody>
                  <a:tcPr marL="6350" marR="6350" marT="6350" marB="0" anchor="ctr"/>
                </a:tc>
                <a:tc>
                  <a:txBody>
                    <a:bodyPr/>
                    <a:lstStyle/>
                    <a:p>
                      <a:pPr algn="l" fontAlgn="t"/>
                      <a:r>
                        <a:rPr lang="it-IT" sz="1400" u="none" strike="noStrike" dirty="0"/>
                        <a:t>Contribuire alla mitigazione e adattamento ai cambiamenti climatici e alla sostenibilità energetica;</a:t>
                      </a:r>
                      <a:endParaRPr lang="it-IT" sz="1400" b="0" i="0" u="none" strike="noStrike" dirty="0">
                        <a:solidFill>
                          <a:srgbClr val="000000"/>
                        </a:solidFill>
                        <a:latin typeface="Calibri"/>
                      </a:endParaRPr>
                    </a:p>
                  </a:txBody>
                  <a:tcPr marL="6350" marR="6350" marT="6350" marB="0" anchor="ctr"/>
                </a:tc>
              </a:tr>
              <a:tr h="370840">
                <a:tc>
                  <a:txBody>
                    <a:bodyPr/>
                    <a:lstStyle/>
                    <a:p>
                      <a:pPr algn="l" fontAlgn="b"/>
                      <a:r>
                        <a:rPr lang="it-IT" sz="2000" u="none" strike="noStrike"/>
                        <a:t>OS5</a:t>
                      </a:r>
                      <a:endParaRPr lang="it-IT" sz="2000" b="0" i="0" u="none" strike="noStrike">
                        <a:solidFill>
                          <a:srgbClr val="000000"/>
                        </a:solidFill>
                        <a:latin typeface="Calibri"/>
                      </a:endParaRPr>
                    </a:p>
                  </a:txBody>
                  <a:tcPr marL="6350" marR="6350" marT="6350" marB="0" anchor="ctr"/>
                </a:tc>
                <a:tc>
                  <a:txBody>
                    <a:bodyPr/>
                    <a:lstStyle/>
                    <a:p>
                      <a:pPr algn="l" fontAlgn="t"/>
                      <a:r>
                        <a:rPr lang="it-IT" sz="1400" u="none" strike="noStrike" dirty="0"/>
                        <a:t>Favorire lo sviluppo sostenibile e l’uso efficiente delle risorse naturali, come acqua, suolo e aria;</a:t>
                      </a:r>
                      <a:endParaRPr lang="it-IT" sz="1400" b="0" i="0" u="none" strike="noStrike" dirty="0">
                        <a:solidFill>
                          <a:srgbClr val="000000"/>
                        </a:solidFill>
                        <a:latin typeface="Calibri"/>
                      </a:endParaRPr>
                    </a:p>
                  </a:txBody>
                  <a:tcPr marL="6350" marR="6350" marT="6350" marB="0" anchor="ctr"/>
                </a:tc>
              </a:tr>
              <a:tr h="370840">
                <a:tc>
                  <a:txBody>
                    <a:bodyPr/>
                    <a:lstStyle/>
                    <a:p>
                      <a:pPr algn="l" fontAlgn="b"/>
                      <a:r>
                        <a:rPr lang="it-IT" sz="2000" u="none" strike="noStrike"/>
                        <a:t>OS6</a:t>
                      </a:r>
                      <a:endParaRPr lang="it-IT" sz="2000" b="0" i="0" u="none" strike="noStrike">
                        <a:solidFill>
                          <a:srgbClr val="000000"/>
                        </a:solidFill>
                        <a:latin typeface="Calibri"/>
                      </a:endParaRPr>
                    </a:p>
                  </a:txBody>
                  <a:tcPr marL="6350" marR="6350" marT="6350" marB="0" anchor="ctr"/>
                </a:tc>
                <a:tc>
                  <a:txBody>
                    <a:bodyPr/>
                    <a:lstStyle/>
                    <a:p>
                      <a:pPr algn="l" fontAlgn="t"/>
                      <a:r>
                        <a:rPr lang="it-IT" sz="1400" u="none" strike="noStrike" dirty="0"/>
                        <a:t>Contribuire alla protezione della biodiversità, migliorare i servizi </a:t>
                      </a:r>
                      <a:r>
                        <a:rPr lang="it-IT" sz="1400" u="none" strike="noStrike" dirty="0" err="1"/>
                        <a:t>ecosistemici</a:t>
                      </a:r>
                      <a:r>
                        <a:rPr lang="it-IT" sz="1400" u="none" strike="noStrike" dirty="0"/>
                        <a:t> e preservare gli habitat e il paesaggio;</a:t>
                      </a:r>
                      <a:endParaRPr lang="it-IT" sz="1400" b="0" i="0" u="none" strike="noStrike" dirty="0">
                        <a:solidFill>
                          <a:srgbClr val="000000"/>
                        </a:solidFill>
                        <a:latin typeface="Calibri"/>
                      </a:endParaRPr>
                    </a:p>
                  </a:txBody>
                  <a:tcPr marL="6350" marR="6350" marT="6350" marB="0" anchor="ctr"/>
                </a:tc>
              </a:tr>
              <a:tr h="370840">
                <a:tc>
                  <a:txBody>
                    <a:bodyPr/>
                    <a:lstStyle/>
                    <a:p>
                      <a:pPr algn="l" fontAlgn="b"/>
                      <a:r>
                        <a:rPr lang="it-IT" sz="2000" u="none" strike="noStrike"/>
                        <a:t>OS7</a:t>
                      </a:r>
                      <a:endParaRPr lang="it-IT" sz="2000" b="0" i="0" u="none" strike="noStrike">
                        <a:solidFill>
                          <a:srgbClr val="000000"/>
                        </a:solidFill>
                        <a:latin typeface="Calibri"/>
                      </a:endParaRPr>
                    </a:p>
                  </a:txBody>
                  <a:tcPr marL="6350" marR="6350" marT="6350" marB="0" anchor="ctr"/>
                </a:tc>
                <a:tc>
                  <a:txBody>
                    <a:bodyPr/>
                    <a:lstStyle/>
                    <a:p>
                      <a:pPr algn="l" fontAlgn="t"/>
                      <a:r>
                        <a:rPr lang="it-IT" sz="1400" u="none" strike="noStrike" dirty="0"/>
                        <a:t> Attrarre giovani agricoltori e facilitare la nascita di nuove imprese (business </a:t>
                      </a:r>
                      <a:r>
                        <a:rPr lang="it-IT" sz="1400" u="none" strike="noStrike" dirty="0" err="1"/>
                        <a:t>development</a:t>
                      </a:r>
                      <a:r>
                        <a:rPr lang="it-IT" sz="1400" u="none" strike="noStrike" dirty="0"/>
                        <a:t>) nelle aree rurali;</a:t>
                      </a:r>
                      <a:endParaRPr lang="it-IT" sz="1400" b="0" i="0" u="none" strike="noStrike" dirty="0">
                        <a:solidFill>
                          <a:srgbClr val="000000"/>
                        </a:solidFill>
                        <a:latin typeface="Calibri"/>
                      </a:endParaRPr>
                    </a:p>
                  </a:txBody>
                  <a:tcPr marL="6350" marR="6350" marT="6350" marB="0" anchor="ctr"/>
                </a:tc>
              </a:tr>
              <a:tr h="370840">
                <a:tc>
                  <a:txBody>
                    <a:bodyPr/>
                    <a:lstStyle/>
                    <a:p>
                      <a:pPr algn="l" fontAlgn="b"/>
                      <a:r>
                        <a:rPr lang="it-IT" sz="2000" u="none" strike="noStrike"/>
                        <a:t>OS8</a:t>
                      </a:r>
                      <a:endParaRPr lang="it-IT" sz="2000" b="0" i="0" u="none" strike="noStrike">
                        <a:solidFill>
                          <a:srgbClr val="000000"/>
                        </a:solidFill>
                        <a:latin typeface="Calibri"/>
                      </a:endParaRPr>
                    </a:p>
                  </a:txBody>
                  <a:tcPr marL="6350" marR="6350" marT="6350" marB="0" anchor="ctr"/>
                </a:tc>
                <a:tc>
                  <a:txBody>
                    <a:bodyPr/>
                    <a:lstStyle/>
                    <a:p>
                      <a:pPr algn="l" fontAlgn="t"/>
                      <a:r>
                        <a:rPr lang="it-IT" sz="1400" u="none" strike="noStrike" dirty="0"/>
                        <a:t>Promuovere l’occupazione, la crescita, l’inclusione sociale e lo sviluppo locale nelle aree rurali, comprese la </a:t>
                      </a:r>
                      <a:r>
                        <a:rPr lang="it-IT" sz="1400" u="none" strike="noStrike" dirty="0" err="1"/>
                        <a:t>bioeconomia</a:t>
                      </a:r>
                      <a:r>
                        <a:rPr lang="it-IT" sz="1400" u="none" strike="noStrike" dirty="0"/>
                        <a:t> e la silvicoltura sostenibile;</a:t>
                      </a:r>
                      <a:endParaRPr lang="it-IT" sz="1400" b="0" i="0" u="none" strike="noStrike" dirty="0">
                        <a:solidFill>
                          <a:srgbClr val="000000"/>
                        </a:solidFill>
                        <a:latin typeface="Calibri"/>
                      </a:endParaRPr>
                    </a:p>
                  </a:txBody>
                  <a:tcPr marL="6350" marR="6350" marT="6350" marB="0" anchor="ctr"/>
                </a:tc>
              </a:tr>
              <a:tr h="370840">
                <a:tc>
                  <a:txBody>
                    <a:bodyPr/>
                    <a:lstStyle/>
                    <a:p>
                      <a:pPr algn="l" fontAlgn="b"/>
                      <a:r>
                        <a:rPr lang="it-IT" sz="2000" u="none" strike="noStrike"/>
                        <a:t>OS9</a:t>
                      </a:r>
                      <a:endParaRPr lang="it-IT" sz="2000" b="0" i="0" u="none" strike="noStrike">
                        <a:solidFill>
                          <a:srgbClr val="000000"/>
                        </a:solidFill>
                        <a:latin typeface="Calibri"/>
                      </a:endParaRPr>
                    </a:p>
                  </a:txBody>
                  <a:tcPr marL="6350" marR="6350" marT="6350" marB="0" anchor="ctr"/>
                </a:tc>
                <a:tc>
                  <a:txBody>
                    <a:bodyPr/>
                    <a:lstStyle/>
                    <a:p>
                      <a:pPr algn="l" fontAlgn="t"/>
                      <a:r>
                        <a:rPr lang="it-IT" sz="1400" u="none" strike="noStrike" dirty="0"/>
                        <a:t>Rispondere adeguatamente alla domanda sociale di nutrizione e salute, compresi la produzione di cibo sano, sicuro e sostenibile e il benessere animale.</a:t>
                      </a:r>
                      <a:endParaRPr lang="it-IT" sz="1400" b="0" i="0" u="none" strike="noStrike" dirty="0">
                        <a:solidFill>
                          <a:srgbClr val="000000"/>
                        </a:solidFill>
                        <a:latin typeface="Calibri"/>
                      </a:endParaRPr>
                    </a:p>
                  </a:txBody>
                  <a:tcPr marL="6350" marR="6350" marT="6350" marB="0" anchor="ct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251520" y="1185602"/>
            <a:ext cx="8424936" cy="42288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24000" marR="0" lvl="0" indent="-324000" algn="just" defTabSz="914400" rtl="0" eaLnBrk="1" fontAlgn="base" latinLnBrk="0" hangingPunct="1">
              <a:lnSpc>
                <a:spcPct val="80000"/>
              </a:lnSpc>
              <a:spcBef>
                <a:spcPts val="24"/>
              </a:spcBef>
              <a:spcAft>
                <a:spcPct val="0"/>
              </a:spcAft>
              <a:buClrTx/>
              <a:buSzTx/>
              <a:tabLst/>
            </a:pPr>
            <a:r>
              <a:rPr lang="it-IT" sz="2400" dirty="0" smtClean="0">
                <a:latin typeface="Calibri" pitchFamily="34" charset="0"/>
                <a:cs typeface="Calibri" pitchFamily="34" charset="0"/>
              </a:rPr>
              <a:t>Aumenta la concentrazione che avviene attraverso modalità diverse: l’affitto </a:t>
            </a:r>
            <a:r>
              <a:rPr lang="it-IT" sz="2400" dirty="0" smtClean="0">
                <a:latin typeface="Calibri" pitchFamily="34" charset="0"/>
                <a:cs typeface="Calibri" pitchFamily="34" charset="0"/>
              </a:rPr>
              <a:t>e, spesso, </a:t>
            </a:r>
            <a:r>
              <a:rPr lang="it-IT" sz="2400" dirty="0" smtClean="0">
                <a:latin typeface="Calibri" pitchFamily="34" charset="0"/>
                <a:cs typeface="Calibri" pitchFamily="34" charset="0"/>
              </a:rPr>
              <a:t>il </a:t>
            </a:r>
            <a:r>
              <a:rPr lang="it-IT" sz="2400" dirty="0" err="1" smtClean="0">
                <a:latin typeface="Calibri" pitchFamily="34" charset="0"/>
                <a:cs typeface="Calibri" pitchFamily="34" charset="0"/>
              </a:rPr>
              <a:t>contoterzismo</a:t>
            </a:r>
            <a:r>
              <a:rPr lang="it-IT" sz="2400" dirty="0" smtClean="0">
                <a:latin typeface="Calibri" pitchFamily="34" charset="0"/>
                <a:cs typeface="Calibri" pitchFamily="34" charset="0"/>
              </a:rPr>
              <a:t>;</a:t>
            </a:r>
          </a:p>
          <a:p>
            <a:pPr marL="781200" lvl="1" indent="-324000" algn="just" fontAlgn="base">
              <a:lnSpc>
                <a:spcPct val="80000"/>
              </a:lnSpc>
              <a:spcBef>
                <a:spcPts val="24"/>
              </a:spcBef>
              <a:spcAft>
                <a:spcPct val="0"/>
              </a:spcAft>
            </a:pPr>
            <a:endParaRPr lang="it-IT" sz="2400" dirty="0" smtClean="0">
              <a:latin typeface="Calibri" pitchFamily="34" charset="0"/>
              <a:cs typeface="Calibri" pitchFamily="34" charset="0"/>
            </a:endParaRPr>
          </a:p>
          <a:p>
            <a:pPr marL="324000" indent="-324000" algn="just" fontAlgn="base">
              <a:lnSpc>
                <a:spcPct val="80000"/>
              </a:lnSpc>
              <a:spcBef>
                <a:spcPts val="24"/>
              </a:spcBef>
              <a:spcAft>
                <a:spcPct val="0"/>
              </a:spcAft>
            </a:pPr>
            <a:r>
              <a:rPr lang="it-IT" sz="2400" dirty="0" smtClean="0">
                <a:latin typeface="Calibri" pitchFamily="34" charset="0"/>
                <a:cs typeface="Calibri" pitchFamily="34" charset="0"/>
              </a:rPr>
              <a:t>Aumentano i lavoratori dipendenti e diminuiscono gli autonomi (come conseguenza della cessazione di un gran numero di aziende)</a:t>
            </a:r>
          </a:p>
          <a:p>
            <a:pPr marL="324000" indent="-324000" algn="just" fontAlgn="base">
              <a:lnSpc>
                <a:spcPct val="80000"/>
              </a:lnSpc>
              <a:spcBef>
                <a:spcPts val="24"/>
              </a:spcBef>
              <a:spcAft>
                <a:spcPct val="0"/>
              </a:spcAft>
            </a:pPr>
            <a:endParaRPr lang="it-IT" sz="2400" dirty="0" smtClean="0">
              <a:latin typeface="Calibri" pitchFamily="34" charset="0"/>
              <a:cs typeface="Calibri" pitchFamily="34" charset="0"/>
            </a:endParaRPr>
          </a:p>
          <a:p>
            <a:pPr marL="324000" indent="-324000" algn="just" fontAlgn="base">
              <a:lnSpc>
                <a:spcPct val="80000"/>
              </a:lnSpc>
              <a:spcBef>
                <a:spcPts val="24"/>
              </a:spcBef>
              <a:spcAft>
                <a:spcPct val="0"/>
              </a:spcAft>
            </a:pPr>
            <a:r>
              <a:rPr lang="it-IT" sz="2400" dirty="0" smtClean="0">
                <a:latin typeface="Calibri" pitchFamily="34" charset="0"/>
                <a:cs typeface="Calibri" pitchFamily="34" charset="0"/>
              </a:rPr>
              <a:t>Difficoltà di ricambio generazionale</a:t>
            </a:r>
          </a:p>
          <a:p>
            <a:pPr marL="324000" indent="-324000" algn="just" fontAlgn="base">
              <a:lnSpc>
                <a:spcPct val="80000"/>
              </a:lnSpc>
              <a:spcBef>
                <a:spcPts val="24"/>
              </a:spcBef>
              <a:spcAft>
                <a:spcPct val="0"/>
              </a:spcAft>
            </a:pPr>
            <a:endParaRPr lang="it-IT" sz="2400" dirty="0" smtClean="0">
              <a:latin typeface="Calibri" pitchFamily="34" charset="0"/>
              <a:cs typeface="Calibri" pitchFamily="34" charset="0"/>
            </a:endParaRPr>
          </a:p>
          <a:p>
            <a:pPr marL="324000" indent="-324000" algn="just" fontAlgn="base">
              <a:lnSpc>
                <a:spcPct val="80000"/>
              </a:lnSpc>
              <a:spcBef>
                <a:spcPts val="24"/>
              </a:spcBef>
              <a:spcAft>
                <a:spcPct val="0"/>
              </a:spcAft>
            </a:pPr>
            <a:r>
              <a:rPr lang="it-IT" sz="2400" dirty="0" smtClean="0">
                <a:latin typeface="Calibri" pitchFamily="34" charset="0"/>
                <a:cs typeface="Calibri" pitchFamily="34" charset="0"/>
              </a:rPr>
              <a:t>Scarsa professionalizzazione in termini di competenze</a:t>
            </a:r>
          </a:p>
          <a:p>
            <a:pPr marL="324000" indent="-324000" algn="just" fontAlgn="base">
              <a:lnSpc>
                <a:spcPct val="80000"/>
              </a:lnSpc>
              <a:spcBef>
                <a:spcPts val="24"/>
              </a:spcBef>
              <a:spcAft>
                <a:spcPct val="0"/>
              </a:spcAft>
            </a:pPr>
            <a:endParaRPr lang="it-IT" sz="2400" dirty="0" smtClean="0">
              <a:latin typeface="Calibri" pitchFamily="34" charset="0"/>
              <a:cs typeface="Calibri" pitchFamily="34" charset="0"/>
            </a:endParaRPr>
          </a:p>
          <a:p>
            <a:pPr marL="324000" indent="-324000" algn="just" fontAlgn="base">
              <a:lnSpc>
                <a:spcPct val="80000"/>
              </a:lnSpc>
              <a:spcBef>
                <a:spcPts val="24"/>
              </a:spcBef>
              <a:spcAft>
                <a:spcPct val="0"/>
              </a:spcAft>
            </a:pPr>
            <a:r>
              <a:rPr lang="it-IT" sz="2400" b="1" dirty="0" smtClean="0">
                <a:solidFill>
                  <a:schemeClr val="accent2"/>
                </a:solidFill>
                <a:latin typeface="Calibri" pitchFamily="34" charset="0"/>
                <a:cs typeface="Calibri" pitchFamily="34" charset="0"/>
              </a:rPr>
              <a:t>→segnali evidenti di cambiamento strutturale in corso ma è difficile prevederne la </a:t>
            </a:r>
            <a:r>
              <a:rPr lang="it-IT" sz="2400" b="1" dirty="0" err="1" smtClean="0">
                <a:solidFill>
                  <a:schemeClr val="accent2"/>
                </a:solidFill>
                <a:latin typeface="Calibri" pitchFamily="34" charset="0"/>
                <a:cs typeface="Calibri" pitchFamily="34" charset="0"/>
              </a:rPr>
              <a:t>traiettoria…</a:t>
            </a:r>
            <a:endParaRPr lang="it-IT" sz="2400" b="1" dirty="0" smtClean="0">
              <a:solidFill>
                <a:schemeClr val="accent2"/>
              </a:solidFill>
              <a:latin typeface="Calibri" pitchFamily="34" charset="0"/>
              <a:cs typeface="Calibri" pitchFamily="34" charset="0"/>
            </a:endParaRPr>
          </a:p>
          <a:p>
            <a:pPr marL="324000" indent="-324000" algn="just" fontAlgn="base">
              <a:lnSpc>
                <a:spcPct val="80000"/>
              </a:lnSpc>
              <a:spcBef>
                <a:spcPts val="24"/>
              </a:spcBef>
              <a:spcAft>
                <a:spcPct val="0"/>
              </a:spcAft>
            </a:pPr>
            <a:endParaRPr lang="it-IT" sz="2400" dirty="0" smtClean="0">
              <a:latin typeface="Calibri" pitchFamily="34" charset="0"/>
              <a:cs typeface="Calibri" pitchFamily="34" charset="0"/>
            </a:endParaRPr>
          </a:p>
        </p:txBody>
      </p:sp>
      <p:sp>
        <p:nvSpPr>
          <p:cNvPr id="5" name="Titolo 1"/>
          <p:cNvSpPr>
            <a:spLocks noGrp="1"/>
          </p:cNvSpPr>
          <p:nvPr>
            <p:ph type="title"/>
          </p:nvPr>
        </p:nvSpPr>
        <p:spPr/>
        <p:txBody>
          <a:bodyPr/>
          <a:lstStyle/>
          <a:p>
            <a:r>
              <a:rPr lang="it-IT" dirty="0" err="1" smtClean="0"/>
              <a:t>…Riassumendo…</a:t>
            </a:r>
            <a:r>
              <a:rPr lang="it-IT" dirty="0" smtClean="0"/>
              <a:t>.</a:t>
            </a:r>
            <a:endParaRPr lang="it-IT"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t>Sostenibilità: </a:t>
            </a:r>
            <a:r>
              <a:rPr lang="it-IT" dirty="0" smtClean="0"/>
              <a:t>ci stiamo </a:t>
            </a:r>
            <a:r>
              <a:rPr lang="it-IT" dirty="0" err="1" smtClean="0"/>
              <a:t>pensando…</a:t>
            </a:r>
            <a:r>
              <a:rPr lang="it-IT" dirty="0" smtClean="0"/>
              <a:t>.</a:t>
            </a:r>
            <a:endParaRPr lang="it-IT" dirty="0"/>
          </a:p>
        </p:txBody>
      </p:sp>
      <p:sp>
        <p:nvSpPr>
          <p:cNvPr id="6" name="Rectangle 1"/>
          <p:cNvSpPr>
            <a:spLocks noChangeArrowheads="1"/>
          </p:cNvSpPr>
          <p:nvPr/>
        </p:nvSpPr>
        <p:spPr bwMode="auto">
          <a:xfrm>
            <a:off x="251520" y="1048410"/>
            <a:ext cx="8424936" cy="530542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it-IT" dirty="0" smtClean="0"/>
              <a:t>Il cambiamento climatico e gli eventi estremi che ne conseguono, aumentano il rischio di impresa. Le strategie di adattamento richiedono necessariamente impianti innovativi, macchinari in grado di sostenere le scelte degli agricoltori, flessibilità dei piani di coltivazione, strumenti finanziari innovativi.</a:t>
            </a:r>
          </a:p>
          <a:p>
            <a:endParaRPr lang="it-IT" dirty="0" smtClean="0"/>
          </a:p>
          <a:p>
            <a:r>
              <a:rPr lang="it-IT" dirty="0" smtClean="0"/>
              <a:t>La questione ambientale impone vincoli agli imprenditori agricoli. Per esempio, lo spostamento verso pratiche sempre più </a:t>
            </a:r>
            <a:r>
              <a:rPr lang="it-IT" i="1" dirty="0" smtClean="0"/>
              <a:t>green</a:t>
            </a:r>
            <a:r>
              <a:rPr lang="it-IT" dirty="0" smtClean="0"/>
              <a:t>, che comportano la continua riduzione di fertilizzanti e prodotti fitosanitari, risulta più che legittima non solo per ridurre l’impronta ecologica dell’agricoltura ma anche per proporre cibo più salutare e adeguato all’alimentazione umana e animale (OS 9).</a:t>
            </a:r>
          </a:p>
          <a:p>
            <a:r>
              <a:rPr lang="it-IT" dirty="0" smtClean="0"/>
              <a:t>Secondo i dati ISTAT sui prodotti fitosanitari distribuiti, gli imprenditori toscani fanno molto bene, avendo ridotto  di oltre un quarto la quantità distribuita, a fronte di una contrazione media in Italia del 20%. </a:t>
            </a:r>
          </a:p>
          <a:p>
            <a:endParaRPr lang="it-IT" dirty="0" smtClean="0"/>
          </a:p>
          <a:p>
            <a:r>
              <a:rPr lang="it-IT" b="1" dirty="0" smtClean="0">
                <a:solidFill>
                  <a:schemeClr val="accent2"/>
                </a:solidFill>
              </a:rPr>
              <a:t>→L’accompagnamento degli operatori verso pratiche sostenibili e alternative a prodotti impattanti attraverso formazione, condivisione delle esperienze tra pari, incentivi al </a:t>
            </a:r>
            <a:r>
              <a:rPr lang="it-IT" b="1" i="1" dirty="0" err="1" smtClean="0">
                <a:solidFill>
                  <a:schemeClr val="accent2"/>
                </a:solidFill>
              </a:rPr>
              <a:t>networking</a:t>
            </a:r>
            <a:r>
              <a:rPr lang="it-IT" b="1" dirty="0" smtClean="0">
                <a:solidFill>
                  <a:schemeClr val="accent2"/>
                </a:solidFill>
              </a:rPr>
              <a:t>, sono tutti elementi che necessitano di essere ancora più valorizzati nella prossima programmazione.</a:t>
            </a:r>
            <a:r>
              <a:rPr lang="it-IT" dirty="0" smtClean="0"/>
              <a:t> </a:t>
            </a:r>
          </a:p>
          <a:p>
            <a:pPr marL="324000" indent="-324000" algn="just" fontAlgn="base">
              <a:lnSpc>
                <a:spcPct val="80000"/>
              </a:lnSpc>
              <a:spcBef>
                <a:spcPts val="24"/>
              </a:spcBef>
              <a:spcAft>
                <a:spcPct val="0"/>
              </a:spcAft>
            </a:pPr>
            <a:endParaRPr lang="it-IT"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facebook_1576188774738.jpg"/>
          <p:cNvPicPr>
            <a:picLocks noChangeAspect="1"/>
          </p:cNvPicPr>
          <p:nvPr/>
        </p:nvPicPr>
        <p:blipFill>
          <a:blip r:embed="rId2" cstate="print">
            <a:duotone>
              <a:prstClr val="black"/>
              <a:srgbClr val="D9C3A5">
                <a:tint val="50000"/>
                <a:satMod val="180000"/>
              </a:srgbClr>
            </a:duotone>
          </a:blip>
          <a:stretch>
            <a:fillRect/>
          </a:stretch>
        </p:blipFill>
        <p:spPr>
          <a:xfrm>
            <a:off x="-36512" y="0"/>
            <a:ext cx="9180512" cy="6525005"/>
          </a:xfrm>
          <a:prstGeom prst="rect">
            <a:avLst/>
          </a:prstGeom>
          <a:effectLst>
            <a:outerShdw blurRad="50800" dist="38100" dir="2700000" algn="tl" rotWithShape="0">
              <a:prstClr val="black">
                <a:alpha val="40000"/>
              </a:prstClr>
            </a:outerShdw>
          </a:effectLst>
        </p:spPr>
      </p:pic>
      <p:sp>
        <p:nvSpPr>
          <p:cNvPr id="2" name="Titolo 1"/>
          <p:cNvSpPr>
            <a:spLocks noGrp="1"/>
          </p:cNvSpPr>
          <p:nvPr>
            <p:ph type="title"/>
          </p:nvPr>
        </p:nvSpPr>
        <p:spPr>
          <a:xfrm>
            <a:off x="395536" y="2564904"/>
            <a:ext cx="8229600" cy="706090"/>
          </a:xfrm>
        </p:spPr>
        <p:txBody>
          <a:bodyPr/>
          <a:lstStyle/>
          <a:p>
            <a:pPr algn="ctr"/>
            <a:r>
              <a:rPr lang="it-IT" sz="5400" dirty="0" smtClean="0">
                <a:solidFill>
                  <a:schemeClr val="bg1"/>
                </a:solidFill>
              </a:rPr>
              <a:t>GRAZIE</a:t>
            </a:r>
            <a:endParaRPr lang="it-IT" sz="54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l"/>
            <a:r>
              <a:rPr lang="it-IT" sz="3200" b="1" dirty="0" smtClean="0"/>
              <a:t>Temi ricorrenti</a:t>
            </a:r>
            <a:endParaRPr lang="it-IT" sz="3200" b="1" dirty="0"/>
          </a:p>
        </p:txBody>
      </p:sp>
      <p:sp>
        <p:nvSpPr>
          <p:cNvPr id="3" name="Segnaposto contenuto 2"/>
          <p:cNvSpPr>
            <a:spLocks noGrp="1"/>
          </p:cNvSpPr>
          <p:nvPr>
            <p:ph idx="1"/>
          </p:nvPr>
        </p:nvSpPr>
        <p:spPr>
          <a:xfrm>
            <a:off x="539552" y="1412776"/>
            <a:ext cx="8229600" cy="2620888"/>
          </a:xfrm>
        </p:spPr>
        <p:txBody>
          <a:bodyPr>
            <a:noAutofit/>
          </a:bodyPr>
          <a:lstStyle/>
          <a:p>
            <a:r>
              <a:rPr lang="it-IT" sz="2400" b="1" dirty="0" smtClean="0"/>
              <a:t>Redditività/resilienza delle aziende agricole:</a:t>
            </a:r>
          </a:p>
          <a:p>
            <a:pPr lvl="1"/>
            <a:r>
              <a:rPr lang="it-IT" sz="2000" dirty="0" smtClean="0">
                <a:solidFill>
                  <a:schemeClr val="tx1"/>
                </a:solidFill>
              </a:rPr>
              <a:t>Valore aggiunto, remunerazione dei fattori produttivi e produttività;</a:t>
            </a:r>
          </a:p>
          <a:p>
            <a:pPr lvl="1"/>
            <a:r>
              <a:rPr lang="it-IT" sz="2000" dirty="0" smtClean="0">
                <a:solidFill>
                  <a:schemeClr val="tx1"/>
                </a:solidFill>
              </a:rPr>
              <a:t>Posizionamento nelle filiere;</a:t>
            </a:r>
          </a:p>
          <a:p>
            <a:pPr lvl="1"/>
            <a:r>
              <a:rPr lang="it-IT" sz="2000" dirty="0" smtClean="0">
                <a:solidFill>
                  <a:schemeClr val="tx1"/>
                </a:solidFill>
              </a:rPr>
              <a:t>Vantaggio competitivo sui mercati</a:t>
            </a:r>
          </a:p>
          <a:p>
            <a:r>
              <a:rPr lang="it-IT" sz="2400" b="1" dirty="0" smtClean="0"/>
              <a:t>Cambiamento strutturale (da azienda a impresa):</a:t>
            </a:r>
          </a:p>
          <a:p>
            <a:pPr lvl="1"/>
            <a:r>
              <a:rPr lang="it-IT" sz="2000" dirty="0" smtClean="0">
                <a:solidFill>
                  <a:schemeClr val="tx1"/>
                </a:solidFill>
              </a:rPr>
              <a:t>Aumento della concentrazione/superamento della frammentazione</a:t>
            </a:r>
          </a:p>
          <a:p>
            <a:pPr lvl="1"/>
            <a:r>
              <a:rPr lang="it-IT" sz="2000" dirty="0" smtClean="0">
                <a:solidFill>
                  <a:schemeClr val="tx1"/>
                </a:solidFill>
              </a:rPr>
              <a:t>Professionalizzazione;</a:t>
            </a:r>
          </a:p>
          <a:p>
            <a:pPr lvl="1"/>
            <a:r>
              <a:rPr lang="it-IT" sz="2000" dirty="0" smtClean="0">
                <a:solidFill>
                  <a:schemeClr val="tx1"/>
                </a:solidFill>
              </a:rPr>
              <a:t>Cambiamento generazionale</a:t>
            </a:r>
          </a:p>
          <a:p>
            <a:r>
              <a:rPr lang="it-IT" sz="2400" b="1" dirty="0" smtClean="0"/>
              <a:t>Sostenibilità ambientale:</a:t>
            </a:r>
          </a:p>
          <a:p>
            <a:pPr lvl="1"/>
            <a:r>
              <a:rPr lang="it-IT" sz="2000" dirty="0" smtClean="0">
                <a:solidFill>
                  <a:schemeClr val="tx1"/>
                </a:solidFill>
              </a:rPr>
              <a:t>Pratiche sostenibili;</a:t>
            </a:r>
          </a:p>
          <a:p>
            <a:pPr lvl="1"/>
            <a:r>
              <a:rPr lang="it-IT" sz="2000" dirty="0" smtClean="0">
                <a:solidFill>
                  <a:schemeClr val="tx1"/>
                </a:solidFill>
              </a:rPr>
              <a:t>Domanda sociale di nutrizione e salute (cibo sano e benessere animale)</a:t>
            </a:r>
            <a:endParaRPr lang="it-IT" sz="2000"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buNone/>
            </a:pPr>
            <a:r>
              <a:rPr lang="it-IT" b="1" dirty="0" smtClean="0"/>
              <a:t>Agli agricoltori viene richiesto di</a:t>
            </a:r>
          </a:p>
          <a:p>
            <a:r>
              <a:rPr lang="it-IT" b="1" dirty="0" smtClean="0"/>
              <a:t>essere sufficientemente sostenibili nella loro attività </a:t>
            </a:r>
          </a:p>
          <a:p>
            <a:r>
              <a:rPr lang="it-IT" b="1" dirty="0" smtClean="0"/>
              <a:t>proporre prodotti di elevata qualità e salutari</a:t>
            </a:r>
          </a:p>
          <a:p>
            <a:r>
              <a:rPr lang="it-IT" b="1" dirty="0" smtClean="0"/>
              <a:t>essere flessibili e saper stare sul mercato </a:t>
            </a:r>
          </a:p>
          <a:p>
            <a:r>
              <a:rPr lang="it-IT" b="1" dirty="0" smtClean="0"/>
              <a:t>E, possibilmente, di restare in aree marginali, interne, di montagna, nelle molte aree in cui vigono vincoli per la salvaguardia del paesaggio e, molto spesso, infrastrutture e servizi scarseggiano. </a:t>
            </a:r>
          </a:p>
          <a:p>
            <a:pPr>
              <a:buNone/>
            </a:pPr>
            <a:r>
              <a:rPr lang="it-IT" b="1" dirty="0" smtClean="0"/>
              <a:t>Al netto della passione per questa professione, queste sfide possono essere affrontate solo se le aziende hanno la capacità di mantenersi dal punto di vista economico, creando reddito sufficiente per le proprie famiglie e, se possibile, </a:t>
            </a:r>
            <a:r>
              <a:rPr lang="it-IT" b="1" i="1" dirty="0" smtClean="0"/>
              <a:t>buona</a:t>
            </a:r>
            <a:r>
              <a:rPr lang="it-IT" b="1" dirty="0" smtClean="0"/>
              <a:t> occupazione.</a:t>
            </a:r>
          </a:p>
          <a:p>
            <a:endParaRPr lang="it-IT"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1"/>
          <p:cNvSpPr>
            <a:spLocks noGrp="1"/>
          </p:cNvSpPr>
          <p:nvPr>
            <p:ph type="title"/>
          </p:nvPr>
        </p:nvSpPr>
        <p:spPr/>
        <p:txBody>
          <a:bodyPr>
            <a:noAutofit/>
          </a:bodyPr>
          <a:lstStyle/>
          <a:p>
            <a:r>
              <a:rPr lang="it-IT" sz="2400" i="1" dirty="0" smtClean="0"/>
              <a:t>Redditività</a:t>
            </a:r>
            <a:r>
              <a:rPr lang="it-IT" sz="2400" dirty="0" smtClean="0"/>
              <a:t>: Il valore aggiunto</a:t>
            </a:r>
            <a:endParaRPr lang="it-IT" sz="2400" i="1" dirty="0"/>
          </a:p>
        </p:txBody>
      </p:sp>
      <p:sp>
        <p:nvSpPr>
          <p:cNvPr id="3" name="Segnaposto contenuto 2"/>
          <p:cNvSpPr>
            <a:spLocks noGrp="1"/>
          </p:cNvSpPr>
          <p:nvPr>
            <p:ph idx="4294967295"/>
          </p:nvPr>
        </p:nvSpPr>
        <p:spPr>
          <a:xfrm>
            <a:off x="395536" y="1196752"/>
            <a:ext cx="2817813" cy="4421187"/>
          </a:xfrm>
        </p:spPr>
        <p:txBody>
          <a:bodyPr>
            <a:normAutofit/>
          </a:bodyPr>
          <a:lstStyle/>
          <a:p>
            <a:pPr marL="0" indent="0">
              <a:buNone/>
            </a:pPr>
            <a:r>
              <a:rPr lang="it-IT" sz="1800" dirty="0" smtClean="0"/>
              <a:t>Nel 2018 l’agricoltura toscana ha prodotto 3,28 miliardi di Euro (+6,18% rispetto al 2017), per un valore aggiunto pari a 2,30 miliardi Euro (+7,36% rispetto al 2017), cioè circa il 7% del valore aggiunto dell’agricoltura italiana.</a:t>
            </a:r>
          </a:p>
          <a:p>
            <a:pPr marL="0" indent="0">
              <a:buNone/>
            </a:pPr>
            <a:r>
              <a:rPr lang="it-IT" sz="1800" dirty="0" smtClean="0"/>
              <a:t>L’incidenza dell’agricoltura sul prodotto interno lordo toscano è del 2%.</a:t>
            </a:r>
            <a:endParaRPr lang="it-IT" sz="1800" dirty="0"/>
          </a:p>
        </p:txBody>
      </p:sp>
      <p:graphicFrame>
        <p:nvGraphicFramePr>
          <p:cNvPr id="5" name="Grafico 4"/>
          <p:cNvGraphicFramePr/>
          <p:nvPr/>
        </p:nvGraphicFramePr>
        <p:xfrm>
          <a:off x="3347864" y="836712"/>
          <a:ext cx="5472608" cy="2520280"/>
        </p:xfrm>
        <a:graphic>
          <a:graphicData uri="http://schemas.openxmlformats.org/drawingml/2006/chart">
            <c:chart xmlns:c="http://schemas.openxmlformats.org/drawingml/2006/chart" xmlns:r="http://schemas.openxmlformats.org/officeDocument/2006/relationships" r:id="rId2"/>
          </a:graphicData>
        </a:graphic>
      </p:graphicFrame>
      <p:sp>
        <p:nvSpPr>
          <p:cNvPr id="6" name="CasellaDiTesto 5"/>
          <p:cNvSpPr txBox="1"/>
          <p:nvPr/>
        </p:nvSpPr>
        <p:spPr>
          <a:xfrm>
            <a:off x="179512" y="6237312"/>
            <a:ext cx="5208221" cy="338554"/>
          </a:xfrm>
          <a:prstGeom prst="rect">
            <a:avLst/>
          </a:prstGeom>
          <a:noFill/>
        </p:spPr>
        <p:txBody>
          <a:bodyPr wrap="none" rtlCol="0">
            <a:spAutoFit/>
          </a:bodyPr>
          <a:lstStyle/>
          <a:p>
            <a:r>
              <a:rPr lang="it-IT" sz="1600" i="1" dirty="0" smtClean="0"/>
              <a:t>Fonte</a:t>
            </a:r>
            <a:r>
              <a:rPr lang="it-IT" sz="1600" dirty="0" smtClean="0"/>
              <a:t>: Elaborazioni IRPET su dati Contabilità territoriale ISTAT</a:t>
            </a:r>
            <a:endParaRPr lang="it-IT" sz="1600" dirty="0"/>
          </a:p>
        </p:txBody>
      </p:sp>
      <p:graphicFrame>
        <p:nvGraphicFramePr>
          <p:cNvPr id="9" name="Grafico 8"/>
          <p:cNvGraphicFramePr/>
          <p:nvPr/>
        </p:nvGraphicFramePr>
        <p:xfrm>
          <a:off x="3347864" y="3573016"/>
          <a:ext cx="5494139" cy="25922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a:spLocks noGrp="1"/>
          </p:cNvSpPr>
          <p:nvPr>
            <p:ph type="title"/>
          </p:nvPr>
        </p:nvSpPr>
        <p:spPr/>
        <p:txBody>
          <a:bodyPr>
            <a:noAutofit/>
          </a:bodyPr>
          <a:lstStyle/>
          <a:p>
            <a:r>
              <a:rPr lang="it-IT" sz="2400" i="1" dirty="0" smtClean="0"/>
              <a:t>Redditività</a:t>
            </a:r>
            <a:r>
              <a:rPr lang="it-IT" sz="2400" dirty="0" smtClean="0"/>
              <a:t>: Il reddito lordo di gestione e i redditi interni da lavoro dipendente</a:t>
            </a:r>
            <a:endParaRPr lang="it-IT" sz="2400" i="1" dirty="0"/>
          </a:p>
        </p:txBody>
      </p:sp>
      <p:graphicFrame>
        <p:nvGraphicFramePr>
          <p:cNvPr id="7" name="Grafico 6"/>
          <p:cNvGraphicFramePr/>
          <p:nvPr/>
        </p:nvGraphicFramePr>
        <p:xfrm>
          <a:off x="2915816" y="1700808"/>
          <a:ext cx="6050260" cy="3672408"/>
        </p:xfrm>
        <a:graphic>
          <a:graphicData uri="http://schemas.openxmlformats.org/drawingml/2006/chart">
            <c:chart xmlns:c="http://schemas.openxmlformats.org/drawingml/2006/chart" xmlns:r="http://schemas.openxmlformats.org/officeDocument/2006/relationships" r:id="rId2"/>
          </a:graphicData>
        </a:graphic>
      </p:graphicFrame>
      <p:sp>
        <p:nvSpPr>
          <p:cNvPr id="8" name="Segnaposto contenuto 2"/>
          <p:cNvSpPr txBox="1">
            <a:spLocks/>
          </p:cNvSpPr>
          <p:nvPr/>
        </p:nvSpPr>
        <p:spPr bwMode="auto">
          <a:xfrm>
            <a:off x="179512" y="1196752"/>
            <a:ext cx="2664296" cy="48965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marL="342900" lvl="0" indent="-342900">
              <a:spcBef>
                <a:spcPct val="20000"/>
              </a:spcBef>
              <a:buFont typeface="Arial" pitchFamily="34" charset="0"/>
              <a:buChar char="•"/>
            </a:pPr>
            <a:r>
              <a:rPr lang="it-IT" dirty="0" smtClean="0"/>
              <a:t>Nel periodo 2010/2013  i redditi lordi di gestione dell’agricoltura crescono più che negli altri settori;</a:t>
            </a:r>
          </a:p>
          <a:p>
            <a:pPr marL="342900" lvl="0" indent="-342900">
              <a:spcBef>
                <a:spcPct val="20000"/>
              </a:spcBef>
              <a:buFont typeface="Arial" pitchFamily="34" charset="0"/>
              <a:buChar char="•"/>
            </a:pPr>
            <a:r>
              <a:rPr lang="it-IT" dirty="0" smtClean="0"/>
              <a:t>Ampia variabilità : nel 2016 tornano al livello del 2007 </a:t>
            </a:r>
          </a:p>
          <a:p>
            <a:pPr marL="342900" indent="-342900">
              <a:spcBef>
                <a:spcPct val="20000"/>
              </a:spcBef>
              <a:buFont typeface="Arial" pitchFamily="34" charset="0"/>
              <a:buChar char="•"/>
            </a:pPr>
            <a:r>
              <a:rPr lang="it-IT" b="1" dirty="0" smtClean="0">
                <a:solidFill>
                  <a:schemeClr val="accent2"/>
                </a:solidFill>
              </a:rPr>
              <a:t>Variabilità strutturale</a:t>
            </a:r>
            <a:r>
              <a:rPr lang="it-IT" dirty="0" smtClean="0"/>
              <a:t>, ma amplificata da eventi estremi e imprevedibili;</a:t>
            </a:r>
          </a:p>
          <a:p>
            <a:pPr marL="342900" indent="-342900">
              <a:spcBef>
                <a:spcPct val="20000"/>
              </a:spcBef>
              <a:buFont typeface="Arial" pitchFamily="34" charset="0"/>
              <a:buChar char="•"/>
            </a:pPr>
            <a:r>
              <a:rPr lang="it-IT" dirty="0" smtClean="0">
                <a:solidFill>
                  <a:prstClr val="black"/>
                </a:solidFill>
              </a:rPr>
              <a:t>Variabilità legata alle </a:t>
            </a:r>
            <a:r>
              <a:rPr lang="it-IT" b="1" dirty="0" smtClean="0">
                <a:solidFill>
                  <a:schemeClr val="accent2"/>
                </a:solidFill>
              </a:rPr>
              <a:t>fluttuazioni dei prezzi </a:t>
            </a:r>
            <a:r>
              <a:rPr lang="it-IT" dirty="0" smtClean="0">
                <a:solidFill>
                  <a:prstClr val="black"/>
                </a:solidFill>
              </a:rPr>
              <a:t>internazionali.</a:t>
            </a:r>
          </a:p>
          <a:p>
            <a:pPr marL="342900" lvl="0" indent="-342900">
              <a:spcBef>
                <a:spcPct val="20000"/>
              </a:spcBef>
              <a:buFont typeface="Arial" pitchFamily="34" charset="0"/>
              <a:buChar char="•"/>
            </a:pPr>
            <a:endParaRPr lang="it-IT" dirty="0" smtClean="0"/>
          </a:p>
        </p:txBody>
      </p:sp>
      <p:sp>
        <p:nvSpPr>
          <p:cNvPr id="6" name="CasellaDiTesto 5"/>
          <p:cNvSpPr txBox="1"/>
          <p:nvPr/>
        </p:nvSpPr>
        <p:spPr>
          <a:xfrm>
            <a:off x="179512" y="6237312"/>
            <a:ext cx="5208221" cy="338554"/>
          </a:xfrm>
          <a:prstGeom prst="rect">
            <a:avLst/>
          </a:prstGeom>
          <a:noFill/>
        </p:spPr>
        <p:txBody>
          <a:bodyPr wrap="none" rtlCol="0">
            <a:spAutoFit/>
          </a:bodyPr>
          <a:lstStyle/>
          <a:p>
            <a:r>
              <a:rPr lang="it-IT" sz="1600" i="1" dirty="0" smtClean="0"/>
              <a:t>Fonte</a:t>
            </a:r>
            <a:r>
              <a:rPr lang="it-IT" sz="1600" dirty="0" smtClean="0"/>
              <a:t>: Elaborazioni IRPET su dati Contabilità territoriale ISTAT</a:t>
            </a:r>
            <a:endParaRPr lang="it-IT"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nvGraphicFramePr>
        <p:xfrm>
          <a:off x="3563888" y="1556792"/>
          <a:ext cx="5022283" cy="4052580"/>
        </p:xfrm>
        <a:graphic>
          <a:graphicData uri="http://schemas.openxmlformats.org/drawingml/2006/table">
            <a:tbl>
              <a:tblPr firstRow="1" bandRow="1">
                <a:tableStyleId>{21E4AEA4-8DFA-4A89-87EB-49C32662AFE0}</a:tableStyleId>
              </a:tblPr>
              <a:tblGrid>
                <a:gridCol w="2330517"/>
                <a:gridCol w="1345883"/>
                <a:gridCol w="1345883"/>
              </a:tblGrid>
              <a:tr h="782484">
                <a:tc>
                  <a:txBody>
                    <a:bodyPr/>
                    <a:lstStyle/>
                    <a:p>
                      <a:r>
                        <a:rPr lang="it-IT" sz="2000" dirty="0" smtClean="0">
                          <a:latin typeface="+mn-lt"/>
                          <a:cs typeface="Times New Roman"/>
                        </a:rPr>
                        <a:t>PERCENTUALE </a:t>
                      </a:r>
                      <a:r>
                        <a:rPr lang="it-IT" sz="2000" dirty="0" err="1" smtClean="0">
                          <a:latin typeface="+mn-lt"/>
                          <a:cs typeface="Times New Roman"/>
                        </a:rPr>
                        <a:t>DI</a:t>
                      </a:r>
                      <a:r>
                        <a:rPr lang="it-IT" sz="2000" dirty="0" smtClean="0">
                          <a:latin typeface="+mn-lt"/>
                          <a:cs typeface="Times New Roman"/>
                        </a:rPr>
                        <a:t> REDDITO NETTO </a:t>
                      </a:r>
                      <a:r>
                        <a:rPr lang="it-IT" sz="2000" dirty="0" err="1" smtClean="0">
                          <a:latin typeface="+mn-lt"/>
                          <a:cs typeface="Times New Roman"/>
                        </a:rPr>
                        <a:t>DI</a:t>
                      </a:r>
                      <a:r>
                        <a:rPr lang="it-IT" sz="2000" dirty="0" smtClean="0">
                          <a:latin typeface="+mn-lt"/>
                          <a:cs typeface="Times New Roman"/>
                        </a:rPr>
                        <a:t> IMPRESA DELLA TOSCANA RISPETTO ALLA MEDIA ITALIANA</a:t>
                      </a:r>
                    </a:p>
                  </a:txBody>
                  <a:tcPr marL="68580" marR="68580" marT="0" marB="0" anchor="ctr"/>
                </a:tc>
                <a:tc>
                  <a:txBody>
                    <a:bodyPr/>
                    <a:lstStyle/>
                    <a:p>
                      <a:pPr marL="270510">
                        <a:lnSpc>
                          <a:spcPct val="115000"/>
                        </a:lnSpc>
                        <a:spcAft>
                          <a:spcPts val="0"/>
                        </a:spcAft>
                      </a:pPr>
                      <a:r>
                        <a:rPr lang="it-IT" sz="2000" dirty="0">
                          <a:latin typeface="Calibri"/>
                          <a:ea typeface="Calibri"/>
                          <a:cs typeface="Times New Roman"/>
                        </a:rPr>
                        <a:t>2008/14</a:t>
                      </a:r>
                    </a:p>
                  </a:txBody>
                  <a:tcPr marL="68580" marR="68580" marT="0" marB="0" anchor="ctr"/>
                </a:tc>
                <a:tc>
                  <a:txBody>
                    <a:bodyPr/>
                    <a:lstStyle/>
                    <a:p>
                      <a:pPr marL="270510">
                        <a:lnSpc>
                          <a:spcPct val="115000"/>
                        </a:lnSpc>
                        <a:spcAft>
                          <a:spcPts val="0"/>
                        </a:spcAft>
                      </a:pPr>
                      <a:r>
                        <a:rPr lang="it-IT" sz="2000" dirty="0">
                          <a:latin typeface="Calibri"/>
                          <a:ea typeface="Calibri"/>
                          <a:cs typeface="Times New Roman"/>
                        </a:rPr>
                        <a:t>2015/17</a:t>
                      </a:r>
                    </a:p>
                  </a:txBody>
                  <a:tcPr marL="68580" marR="68580" marT="0" marB="0" anchor="ctr"/>
                </a:tc>
              </a:tr>
              <a:tr h="389736">
                <a:tc>
                  <a:txBody>
                    <a:bodyPr/>
                    <a:lstStyle/>
                    <a:p>
                      <a:pPr>
                        <a:lnSpc>
                          <a:spcPct val="115000"/>
                        </a:lnSpc>
                        <a:spcAft>
                          <a:spcPts val="0"/>
                        </a:spcAft>
                      </a:pPr>
                      <a:r>
                        <a:rPr lang="it-IT" sz="2000" dirty="0">
                          <a:latin typeface="Calibri"/>
                          <a:ea typeface="Calibri"/>
                          <a:cs typeface="Times New Roman"/>
                        </a:rPr>
                        <a:t>Reddito netto</a:t>
                      </a:r>
                      <a:endParaRPr lang="it-IT" sz="3200" dirty="0">
                        <a:latin typeface="Calibri"/>
                        <a:ea typeface="Calibri"/>
                        <a:cs typeface="Times New Roman"/>
                      </a:endParaRPr>
                    </a:p>
                  </a:txBody>
                  <a:tcPr marL="68580" marR="68580" marT="0" marB="0"/>
                </a:tc>
                <a:tc>
                  <a:txBody>
                    <a:bodyPr/>
                    <a:lstStyle/>
                    <a:p>
                      <a:pPr marL="270510">
                        <a:lnSpc>
                          <a:spcPct val="115000"/>
                        </a:lnSpc>
                        <a:spcAft>
                          <a:spcPts val="0"/>
                        </a:spcAft>
                      </a:pPr>
                      <a:r>
                        <a:rPr lang="it-IT" sz="2000" dirty="0">
                          <a:latin typeface="Calibri"/>
                          <a:ea typeface="Calibri"/>
                          <a:cs typeface="Times New Roman"/>
                        </a:rPr>
                        <a:t>87,5%</a:t>
                      </a:r>
                      <a:endParaRPr lang="it-IT" sz="3200" dirty="0">
                        <a:latin typeface="Calibri"/>
                        <a:ea typeface="Calibri"/>
                        <a:cs typeface="Times New Roman"/>
                      </a:endParaRPr>
                    </a:p>
                  </a:txBody>
                  <a:tcPr marL="68580" marR="68580" marT="0" marB="0"/>
                </a:tc>
                <a:tc>
                  <a:txBody>
                    <a:bodyPr/>
                    <a:lstStyle/>
                    <a:p>
                      <a:pPr marL="270510">
                        <a:lnSpc>
                          <a:spcPct val="115000"/>
                        </a:lnSpc>
                        <a:spcAft>
                          <a:spcPts val="0"/>
                        </a:spcAft>
                      </a:pPr>
                      <a:r>
                        <a:rPr lang="it-IT" sz="2000" dirty="0">
                          <a:latin typeface="Calibri"/>
                          <a:ea typeface="Calibri"/>
                          <a:cs typeface="Times New Roman"/>
                        </a:rPr>
                        <a:t>91,1%</a:t>
                      </a:r>
                      <a:endParaRPr lang="it-IT" sz="3200" dirty="0">
                        <a:latin typeface="Calibri"/>
                        <a:ea typeface="Calibri"/>
                        <a:cs typeface="Times New Roman"/>
                      </a:endParaRPr>
                    </a:p>
                  </a:txBody>
                  <a:tcPr marL="68580" marR="68580" marT="0" marB="0"/>
                </a:tc>
              </a:tr>
              <a:tr h="493567">
                <a:tc>
                  <a:txBody>
                    <a:bodyPr/>
                    <a:lstStyle/>
                    <a:p>
                      <a:pPr>
                        <a:lnSpc>
                          <a:spcPct val="115000"/>
                        </a:lnSpc>
                        <a:spcAft>
                          <a:spcPts val="0"/>
                        </a:spcAft>
                      </a:pPr>
                      <a:r>
                        <a:rPr lang="it-IT" sz="2000" dirty="0">
                          <a:latin typeface="Calibri"/>
                          <a:ea typeface="Calibri"/>
                          <a:cs typeface="Times New Roman"/>
                        </a:rPr>
                        <a:t>Redditività netto per unità di lavoro familiare </a:t>
                      </a:r>
                      <a:endParaRPr lang="it-IT" sz="3200" dirty="0">
                        <a:latin typeface="Calibri"/>
                        <a:ea typeface="Calibri"/>
                        <a:cs typeface="Times New Roman"/>
                      </a:endParaRPr>
                    </a:p>
                  </a:txBody>
                  <a:tcPr marL="68580" marR="68580" marT="0" marB="0"/>
                </a:tc>
                <a:tc>
                  <a:txBody>
                    <a:bodyPr/>
                    <a:lstStyle/>
                    <a:p>
                      <a:pPr marL="270510">
                        <a:lnSpc>
                          <a:spcPct val="115000"/>
                        </a:lnSpc>
                        <a:spcAft>
                          <a:spcPts val="0"/>
                        </a:spcAft>
                      </a:pPr>
                      <a:r>
                        <a:rPr lang="it-IT" sz="2000">
                          <a:latin typeface="Calibri"/>
                          <a:ea typeface="Calibri"/>
                          <a:cs typeface="Times New Roman"/>
                        </a:rPr>
                        <a:t>67,2%</a:t>
                      </a:r>
                      <a:endParaRPr lang="it-IT" sz="3200">
                        <a:latin typeface="Calibri"/>
                        <a:ea typeface="Calibri"/>
                        <a:cs typeface="Times New Roman"/>
                      </a:endParaRPr>
                    </a:p>
                  </a:txBody>
                  <a:tcPr marL="68580" marR="68580" marT="0" marB="0"/>
                </a:tc>
                <a:tc>
                  <a:txBody>
                    <a:bodyPr/>
                    <a:lstStyle/>
                    <a:p>
                      <a:pPr marL="270510">
                        <a:lnSpc>
                          <a:spcPct val="115000"/>
                        </a:lnSpc>
                        <a:spcAft>
                          <a:spcPts val="0"/>
                        </a:spcAft>
                      </a:pPr>
                      <a:r>
                        <a:rPr lang="it-IT" sz="2000" dirty="0">
                          <a:latin typeface="Calibri"/>
                          <a:ea typeface="Calibri"/>
                          <a:cs typeface="Times New Roman"/>
                        </a:rPr>
                        <a:t>72,1%</a:t>
                      </a:r>
                      <a:endParaRPr lang="it-IT" sz="3200" dirty="0">
                        <a:latin typeface="Calibri"/>
                        <a:ea typeface="Calibri"/>
                        <a:cs typeface="Times New Roman"/>
                      </a:endParaRPr>
                    </a:p>
                  </a:txBody>
                  <a:tcPr marL="68580" marR="68580" marT="0" marB="0"/>
                </a:tc>
              </a:tr>
              <a:tr h="782484">
                <a:tc>
                  <a:txBody>
                    <a:bodyPr/>
                    <a:lstStyle/>
                    <a:p>
                      <a:pPr>
                        <a:lnSpc>
                          <a:spcPct val="115000"/>
                        </a:lnSpc>
                        <a:spcAft>
                          <a:spcPts val="0"/>
                        </a:spcAft>
                      </a:pPr>
                      <a:r>
                        <a:rPr lang="it-IT" sz="2000" dirty="0">
                          <a:latin typeface="Calibri"/>
                          <a:ea typeface="Calibri"/>
                          <a:cs typeface="Times New Roman"/>
                        </a:rPr>
                        <a:t>Redditività netto per unità di lavoro </a:t>
                      </a:r>
                      <a:endParaRPr lang="it-IT" sz="3200" dirty="0">
                        <a:latin typeface="Calibri"/>
                        <a:ea typeface="Calibri"/>
                        <a:cs typeface="Times New Roman"/>
                      </a:endParaRPr>
                    </a:p>
                  </a:txBody>
                  <a:tcPr marL="68580" marR="68580" marT="0" marB="0"/>
                </a:tc>
                <a:tc>
                  <a:txBody>
                    <a:bodyPr/>
                    <a:lstStyle/>
                    <a:p>
                      <a:pPr marL="270510">
                        <a:lnSpc>
                          <a:spcPct val="115000"/>
                        </a:lnSpc>
                        <a:spcAft>
                          <a:spcPts val="0"/>
                        </a:spcAft>
                      </a:pPr>
                      <a:r>
                        <a:rPr lang="it-IT" sz="2000">
                          <a:latin typeface="Calibri"/>
                          <a:ea typeface="Calibri"/>
                          <a:cs typeface="Times New Roman"/>
                        </a:rPr>
                        <a:t>66,6%</a:t>
                      </a:r>
                      <a:endParaRPr lang="it-IT" sz="3200">
                        <a:latin typeface="Calibri"/>
                        <a:ea typeface="Calibri"/>
                        <a:cs typeface="Times New Roman"/>
                      </a:endParaRPr>
                    </a:p>
                  </a:txBody>
                  <a:tcPr marL="68580" marR="68580" marT="0" marB="0"/>
                </a:tc>
                <a:tc>
                  <a:txBody>
                    <a:bodyPr/>
                    <a:lstStyle/>
                    <a:p>
                      <a:pPr marL="270510">
                        <a:lnSpc>
                          <a:spcPct val="115000"/>
                        </a:lnSpc>
                        <a:spcAft>
                          <a:spcPts val="0"/>
                        </a:spcAft>
                      </a:pPr>
                      <a:r>
                        <a:rPr lang="it-IT" sz="2000" dirty="0">
                          <a:latin typeface="Calibri"/>
                          <a:ea typeface="Calibri"/>
                          <a:cs typeface="Times New Roman"/>
                        </a:rPr>
                        <a:t>69,8%</a:t>
                      </a:r>
                      <a:endParaRPr lang="it-IT" sz="3200" dirty="0">
                        <a:latin typeface="Calibri"/>
                        <a:ea typeface="Calibri"/>
                        <a:cs typeface="Times New Roman"/>
                      </a:endParaRPr>
                    </a:p>
                  </a:txBody>
                  <a:tcPr marL="68580" marR="68580" marT="0" marB="0"/>
                </a:tc>
              </a:tr>
            </a:tbl>
          </a:graphicData>
        </a:graphic>
      </p:graphicFrame>
      <p:sp>
        <p:nvSpPr>
          <p:cNvPr id="5" name="Segnaposto contenuto 2"/>
          <p:cNvSpPr txBox="1">
            <a:spLocks/>
          </p:cNvSpPr>
          <p:nvPr/>
        </p:nvSpPr>
        <p:spPr bwMode="auto">
          <a:xfrm>
            <a:off x="395536" y="1628800"/>
            <a:ext cx="2952328" cy="44211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r>
              <a:rPr lang="it-IT" dirty="0" smtClean="0"/>
              <a:t>La Toscana ha ridotto in parte le distanze rispetto alla media italiana.</a:t>
            </a:r>
          </a:p>
          <a:p>
            <a:endParaRPr lang="it-IT" dirty="0" smtClean="0"/>
          </a:p>
          <a:p>
            <a:r>
              <a:rPr lang="it-IT" dirty="0" smtClean="0"/>
              <a:t>Ciò resta vero anche pesando il reddito netto per unità di lavoro familiare o per unità di lavoro, ma il livello di reddito si abbassa in entrambi i casi, mostrando una produttività relativamente più bassa rispetto ad altre regioni. </a:t>
            </a:r>
          </a:p>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defRPr/>
            </a:pPr>
            <a:endParaRPr kumimoji="0" lang="it-IT" b="0" i="0" u="none" strike="noStrike" kern="1200" cap="none" spc="0" normalizeH="0" baseline="0" noProof="0" dirty="0">
              <a:ln>
                <a:noFill/>
              </a:ln>
              <a:solidFill>
                <a:schemeClr val="tx1"/>
              </a:solidFill>
              <a:effectLst/>
              <a:uLnTx/>
              <a:uFillTx/>
              <a:latin typeface="+mn-lt"/>
              <a:ea typeface="+mn-ea"/>
              <a:cs typeface="+mn-cs"/>
            </a:endParaRPr>
          </a:p>
        </p:txBody>
      </p:sp>
      <p:sp>
        <p:nvSpPr>
          <p:cNvPr id="6" name="Titolo 1"/>
          <p:cNvSpPr>
            <a:spLocks noGrp="1"/>
          </p:cNvSpPr>
          <p:nvPr>
            <p:ph type="title"/>
          </p:nvPr>
        </p:nvSpPr>
        <p:spPr/>
        <p:txBody>
          <a:bodyPr>
            <a:noAutofit/>
          </a:bodyPr>
          <a:lstStyle/>
          <a:p>
            <a:r>
              <a:rPr lang="it-IT" sz="2400" i="1" dirty="0" smtClean="0"/>
              <a:t>Redditività</a:t>
            </a:r>
            <a:r>
              <a:rPr lang="it-IT" sz="2400" dirty="0" smtClean="0"/>
              <a:t>: Il reddito netto d’impresa</a:t>
            </a:r>
            <a:endParaRPr lang="it-IT" sz="2400" i="1" dirty="0"/>
          </a:p>
        </p:txBody>
      </p:sp>
      <p:sp>
        <p:nvSpPr>
          <p:cNvPr id="7" name="CasellaDiTesto 6"/>
          <p:cNvSpPr txBox="1"/>
          <p:nvPr/>
        </p:nvSpPr>
        <p:spPr>
          <a:xfrm>
            <a:off x="179512" y="6237312"/>
            <a:ext cx="3322769" cy="338554"/>
          </a:xfrm>
          <a:prstGeom prst="rect">
            <a:avLst/>
          </a:prstGeom>
          <a:noFill/>
        </p:spPr>
        <p:txBody>
          <a:bodyPr wrap="none" rtlCol="0">
            <a:spAutoFit/>
          </a:bodyPr>
          <a:lstStyle/>
          <a:p>
            <a:r>
              <a:rPr lang="it-IT" sz="1600" i="1" dirty="0" smtClean="0"/>
              <a:t>Fonte</a:t>
            </a:r>
            <a:r>
              <a:rPr lang="it-IT" sz="1600" dirty="0" smtClean="0"/>
              <a:t>: Elaborazioni IRPET su dati RICA</a:t>
            </a:r>
            <a:endParaRPr lang="it-IT"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200" i="1" dirty="0" smtClean="0"/>
              <a:t>Remunerazione dei fattori produttivi: </a:t>
            </a:r>
            <a:r>
              <a:rPr lang="it-IT" sz="2200" dirty="0" smtClean="0"/>
              <a:t>le retribuzioni lorde medie</a:t>
            </a:r>
            <a:endParaRPr lang="it-IT" sz="2200" dirty="0"/>
          </a:p>
        </p:txBody>
      </p:sp>
      <p:graphicFrame>
        <p:nvGraphicFramePr>
          <p:cNvPr id="6" name="Grafico 5"/>
          <p:cNvGraphicFramePr/>
          <p:nvPr/>
        </p:nvGraphicFramePr>
        <p:xfrm>
          <a:off x="611560" y="1844824"/>
          <a:ext cx="7848872" cy="3528392"/>
        </p:xfrm>
        <a:graphic>
          <a:graphicData uri="http://schemas.openxmlformats.org/drawingml/2006/chart">
            <c:chart xmlns:c="http://schemas.openxmlformats.org/drawingml/2006/chart" xmlns:r="http://schemas.openxmlformats.org/officeDocument/2006/relationships" r:id="rId2"/>
          </a:graphicData>
        </a:graphic>
      </p:graphicFrame>
      <p:sp>
        <p:nvSpPr>
          <p:cNvPr id="5" name="CasellaDiTesto 4"/>
          <p:cNvSpPr txBox="1"/>
          <p:nvPr/>
        </p:nvSpPr>
        <p:spPr>
          <a:xfrm>
            <a:off x="179512" y="6237312"/>
            <a:ext cx="5208221" cy="338554"/>
          </a:xfrm>
          <a:prstGeom prst="rect">
            <a:avLst/>
          </a:prstGeom>
          <a:noFill/>
        </p:spPr>
        <p:txBody>
          <a:bodyPr wrap="none" rtlCol="0">
            <a:spAutoFit/>
          </a:bodyPr>
          <a:lstStyle/>
          <a:p>
            <a:r>
              <a:rPr lang="it-IT" sz="1600" i="1" dirty="0" smtClean="0"/>
              <a:t>Fonte</a:t>
            </a:r>
            <a:r>
              <a:rPr lang="it-IT" sz="1600" dirty="0" smtClean="0"/>
              <a:t>: Elaborazioni IRPET su dati Contabilità territoriale ISTAT</a:t>
            </a:r>
            <a:endParaRPr lang="it-IT" sz="1600" dirty="0"/>
          </a:p>
        </p:txBody>
      </p:sp>
      <p:sp>
        <p:nvSpPr>
          <p:cNvPr id="7" name="Rettangolo 6"/>
          <p:cNvSpPr/>
          <p:nvPr/>
        </p:nvSpPr>
        <p:spPr>
          <a:xfrm>
            <a:off x="611560" y="1196752"/>
            <a:ext cx="7776864" cy="584775"/>
          </a:xfrm>
          <a:prstGeom prst="rect">
            <a:avLst/>
          </a:prstGeom>
        </p:spPr>
        <p:txBody>
          <a:bodyPr wrap="square">
            <a:spAutoFit/>
          </a:bodyPr>
          <a:lstStyle/>
          <a:p>
            <a:pPr algn="ctr">
              <a:defRPr sz="1400" b="1" i="0" u="none" strike="noStrike" kern="1200" baseline="0">
                <a:solidFill>
                  <a:srgbClr val="C0504D"/>
                </a:solidFill>
                <a:latin typeface="+mn-lt"/>
                <a:ea typeface="+mn-ea"/>
                <a:cs typeface="+mn-cs"/>
              </a:defRPr>
            </a:pPr>
            <a:r>
              <a:rPr lang="it-IT" sz="1600" dirty="0" smtClean="0">
                <a:solidFill>
                  <a:schemeClr val="accent2"/>
                </a:solidFill>
              </a:rPr>
              <a:t>RETRIBUZIONI LORDE MEDIE PER OCCUPATO E ULA </a:t>
            </a:r>
          </a:p>
          <a:p>
            <a:pPr algn="ctr">
              <a:defRPr sz="1400" b="1" i="0" u="none" strike="noStrike" kern="1200" baseline="0">
                <a:solidFill>
                  <a:srgbClr val="C0504D"/>
                </a:solidFill>
                <a:latin typeface="+mn-lt"/>
                <a:ea typeface="+mn-ea"/>
                <a:cs typeface="+mn-cs"/>
              </a:defRPr>
            </a:pPr>
            <a:r>
              <a:rPr lang="it-IT" sz="1600" dirty="0" smtClean="0">
                <a:solidFill>
                  <a:schemeClr val="accent2"/>
                </a:solidFill>
              </a:rPr>
              <a:t>MIGLIAIA; MEDIE TRIENNALI</a:t>
            </a:r>
            <a:endParaRPr lang="it-IT" sz="1600" dirty="0">
              <a:solidFill>
                <a:schemeClr val="accent2"/>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Posizionamento dell’agricoltura nelle filiere</a:t>
            </a:r>
            <a:endParaRPr lang="it-IT" dirty="0"/>
          </a:p>
        </p:txBody>
      </p:sp>
      <p:graphicFrame>
        <p:nvGraphicFramePr>
          <p:cNvPr id="3" name="Grafico 2"/>
          <p:cNvGraphicFramePr/>
          <p:nvPr/>
        </p:nvGraphicFramePr>
        <p:xfrm>
          <a:off x="683568" y="1772816"/>
          <a:ext cx="7920880" cy="3672408"/>
        </p:xfrm>
        <a:graphic>
          <a:graphicData uri="http://schemas.openxmlformats.org/drawingml/2006/chart">
            <c:chart xmlns:c="http://schemas.openxmlformats.org/drawingml/2006/chart" xmlns:r="http://schemas.openxmlformats.org/officeDocument/2006/relationships" r:id="rId2"/>
          </a:graphicData>
        </a:graphic>
      </p:graphicFrame>
      <p:sp>
        <p:nvSpPr>
          <p:cNvPr id="4" name="CasellaDiTesto 3"/>
          <p:cNvSpPr txBox="1"/>
          <p:nvPr/>
        </p:nvSpPr>
        <p:spPr>
          <a:xfrm>
            <a:off x="179512" y="6237312"/>
            <a:ext cx="5208221" cy="338554"/>
          </a:xfrm>
          <a:prstGeom prst="rect">
            <a:avLst/>
          </a:prstGeom>
          <a:noFill/>
        </p:spPr>
        <p:txBody>
          <a:bodyPr wrap="none" rtlCol="0">
            <a:spAutoFit/>
          </a:bodyPr>
          <a:lstStyle/>
          <a:p>
            <a:r>
              <a:rPr lang="it-IT" sz="1600" i="1" dirty="0" smtClean="0"/>
              <a:t>Fonte</a:t>
            </a:r>
            <a:r>
              <a:rPr lang="it-IT" sz="1600" dirty="0" smtClean="0"/>
              <a:t>: Elaborazioni IRPET su dati Contabilità territoriale ISTAT</a:t>
            </a:r>
            <a:endParaRPr lang="it-IT" sz="1600" dirty="0"/>
          </a:p>
        </p:txBody>
      </p:sp>
      <p:sp>
        <p:nvSpPr>
          <p:cNvPr id="5" name="Rettangolo 4"/>
          <p:cNvSpPr/>
          <p:nvPr/>
        </p:nvSpPr>
        <p:spPr>
          <a:xfrm>
            <a:off x="611560" y="1196752"/>
            <a:ext cx="7992888" cy="584775"/>
          </a:xfrm>
          <a:prstGeom prst="rect">
            <a:avLst/>
          </a:prstGeom>
        </p:spPr>
        <p:txBody>
          <a:bodyPr wrap="square">
            <a:spAutoFit/>
          </a:bodyPr>
          <a:lstStyle/>
          <a:p>
            <a:pPr>
              <a:defRPr sz="1400" b="1" i="0" u="none" strike="noStrike" kern="1200" baseline="0">
                <a:solidFill>
                  <a:srgbClr val="C0504D"/>
                </a:solidFill>
                <a:latin typeface="+mn-lt"/>
                <a:ea typeface="+mn-ea"/>
                <a:cs typeface="+mn-cs"/>
              </a:defRPr>
            </a:pPr>
            <a:r>
              <a:rPr lang="it-IT" sz="1600" dirty="0" smtClean="0">
                <a:solidFill>
                  <a:schemeClr val="accent2"/>
                </a:solidFill>
              </a:rPr>
              <a:t>COMPOSIZIONE DEL VALORE AGGIUNTO AGRO-ALIMENTARE E INCIDENZA SUL VALORE AGGIUNTO TOTALE </a:t>
            </a:r>
            <a:endParaRPr lang="it-IT" sz="1600" dirty="0">
              <a:solidFill>
                <a:schemeClr val="accent2"/>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Regionalismo settembre 201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1312</TotalTime>
  <Words>1884</Words>
  <Application>Microsoft Office PowerPoint</Application>
  <PresentationFormat>Presentazione su schermo (4:3)</PresentationFormat>
  <Paragraphs>278</Paragraphs>
  <Slides>22</Slides>
  <Notes>1</Notes>
  <HiddenSlides>0</HiddenSlides>
  <MMClips>0</MMClips>
  <ScaleCrop>false</ScaleCrop>
  <HeadingPairs>
    <vt:vector size="4" baseType="variant">
      <vt:variant>
        <vt:lpstr>Tema</vt:lpstr>
      </vt:variant>
      <vt:variant>
        <vt:i4>2</vt:i4>
      </vt:variant>
      <vt:variant>
        <vt:lpstr>Titoli diapositive</vt:lpstr>
      </vt:variant>
      <vt:variant>
        <vt:i4>22</vt:i4>
      </vt:variant>
    </vt:vector>
  </HeadingPairs>
  <TitlesOfParts>
    <vt:vector size="24" baseType="lpstr">
      <vt:lpstr>1_Tema di Office</vt:lpstr>
      <vt:lpstr>Regionalismo settembre 2018</vt:lpstr>
      <vt:lpstr>Diapositiva 1</vt:lpstr>
      <vt:lpstr>Gli obiettivi della nuova programmazione</vt:lpstr>
      <vt:lpstr>Temi ricorrenti</vt:lpstr>
      <vt:lpstr>Diapositiva 4</vt:lpstr>
      <vt:lpstr>Redditività: Il valore aggiunto</vt:lpstr>
      <vt:lpstr>Redditività: Il reddito lordo di gestione e i redditi interni da lavoro dipendente</vt:lpstr>
      <vt:lpstr>Redditività: Il reddito netto d’impresa</vt:lpstr>
      <vt:lpstr>Remunerazione dei fattori produttivi: le retribuzioni lorde medie</vt:lpstr>
      <vt:lpstr>Posizionamento dell’agricoltura nelle filiere</vt:lpstr>
      <vt:lpstr>Posizionamento dell’agricoltura nelle filiere</vt:lpstr>
      <vt:lpstr>Vantaggio competitivo sul mercato</vt:lpstr>
      <vt:lpstr>Vantaggio competitivo sul mercato: commercio prodotti agricoli</vt:lpstr>
      <vt:lpstr>Diapositiva 13</vt:lpstr>
      <vt:lpstr>…Riassumendo….</vt:lpstr>
      <vt:lpstr>Cambiamento strutturale: aumenta la concentrazione?</vt:lpstr>
      <vt:lpstr>Cambiamento strutturale: aumenta la concentrazione?</vt:lpstr>
      <vt:lpstr>Diapositiva 17</vt:lpstr>
      <vt:lpstr>Cambiamento strutturale: aumenta il livello di professionalizzazione?</vt:lpstr>
      <vt:lpstr>Cambiamento strutturale: new farmers</vt:lpstr>
      <vt:lpstr>…Riassumendo….</vt:lpstr>
      <vt:lpstr>Sostenibilità: ci stiamo pensando….</vt:lpstr>
      <vt:lpstr>GRAZIE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sara.turchetti</dc:creator>
  <cp:lastModifiedBy>turchetti</cp:lastModifiedBy>
  <cp:revision>196</cp:revision>
  <dcterms:created xsi:type="dcterms:W3CDTF">2019-10-11T12:26:04Z</dcterms:created>
  <dcterms:modified xsi:type="dcterms:W3CDTF">2019-12-13T08:55:46Z</dcterms:modified>
</cp:coreProperties>
</file>