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15"/>
  </p:notesMasterIdLst>
  <p:sldIdLst>
    <p:sldId id="256" r:id="rId3"/>
    <p:sldId id="257" r:id="rId4"/>
    <p:sldId id="268" r:id="rId5"/>
    <p:sldId id="267" r:id="rId6"/>
    <p:sldId id="259" r:id="rId7"/>
    <p:sldId id="260" r:id="rId8"/>
    <p:sldId id="261" r:id="rId9"/>
    <p:sldId id="262" r:id="rId10"/>
    <p:sldId id="263" r:id="rId11"/>
    <p:sldId id="269" r:id="rId12"/>
    <p:sldId id="265" r:id="rId13"/>
    <p:sldId id="266" r:id="rId14"/>
  </p:sldIdLst>
  <p:sldSz cx="9144000" cy="6858000" type="screen4x3"/>
  <p:notesSz cx="6664325" cy="9831388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 Unicode MS" pitchFamily="32" charset="0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 Unicode MS" pitchFamily="32" charset="0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 Unicode MS" pitchFamily="32" charset="0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 Unicode MS" pitchFamily="32" charset="0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 Unicode MS" pitchFamily="32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 Unicode MS" pitchFamily="32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 Unicode MS" pitchFamily="32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 Unicode MS" pitchFamily="32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 Unicode MS" pitchFamily="32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382" autoAdjust="0"/>
  </p:normalViewPr>
  <p:slideViewPr>
    <p:cSldViewPr>
      <p:cViewPr>
        <p:scale>
          <a:sx n="66" d="100"/>
          <a:sy n="66" d="100"/>
        </p:scale>
        <p:origin x="-1506" y="-19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6664325" cy="98313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7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873125" y="747713"/>
            <a:ext cx="4911725" cy="368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3075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666750" y="4670425"/>
            <a:ext cx="5327650" cy="442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it-IT" altLang="it-IT" smtClean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88925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15900" indent="-215900">
              <a:lnSpc>
                <a:spcPct val="95000"/>
              </a:lnSpc>
              <a:buSzPct val="45000"/>
              <a:buFont typeface="Wingdings" charset="2"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300">
                <a:solidFill>
                  <a:srgbClr val="000000"/>
                </a:solidFill>
                <a:latin typeface="Times New Roman" pitchFamily="16" charset="0"/>
                <a:cs typeface="Segoe UI" charset="0"/>
              </a:defRPr>
            </a:lvl1pPr>
          </a:lstStyle>
          <a:p>
            <a:endParaRPr lang="it-IT" altLang="it-IT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3770313" y="0"/>
            <a:ext cx="288925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15900" indent="-215900" algn="r">
              <a:lnSpc>
                <a:spcPct val="95000"/>
              </a:lnSpc>
              <a:buSzPct val="45000"/>
              <a:buFont typeface="Wingdings" charset="2"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300">
                <a:solidFill>
                  <a:srgbClr val="000000"/>
                </a:solidFill>
                <a:latin typeface="Times New Roman" pitchFamily="16" charset="0"/>
                <a:cs typeface="Segoe UI" charset="0"/>
              </a:defRPr>
            </a:lvl1pPr>
          </a:lstStyle>
          <a:p>
            <a:endParaRPr lang="it-IT" altLang="it-IT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9340850"/>
            <a:ext cx="288925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marL="215900" indent="-215900">
              <a:lnSpc>
                <a:spcPct val="95000"/>
              </a:lnSpc>
              <a:buSzPct val="45000"/>
              <a:buFont typeface="Wingdings" charset="2"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300">
                <a:solidFill>
                  <a:srgbClr val="000000"/>
                </a:solidFill>
                <a:latin typeface="Times New Roman" pitchFamily="16" charset="0"/>
                <a:cs typeface="Segoe UI" charset="0"/>
              </a:defRPr>
            </a:lvl1pPr>
          </a:lstStyle>
          <a:p>
            <a:endParaRPr lang="it-IT" altLang="it-IT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770313" y="9340850"/>
            <a:ext cx="288925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marL="215900" indent="-215900" algn="r">
              <a:lnSpc>
                <a:spcPct val="95000"/>
              </a:lnSpc>
              <a:buSzPct val="45000"/>
              <a:buFont typeface="Wingdings" charset="2"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300">
                <a:solidFill>
                  <a:srgbClr val="000000"/>
                </a:solidFill>
                <a:latin typeface="Times New Roman" pitchFamily="16" charset="0"/>
                <a:cs typeface="Segoe UI" charset="0"/>
              </a:defRPr>
            </a:lvl1pPr>
          </a:lstStyle>
          <a:p>
            <a:fld id="{6576598B-4E9F-4B56-8A62-AA4FD58A0407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9211472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1C48CBB-62E2-413C-A7B2-9E5420E97B8B}" type="slidenum">
              <a:rPr lang="it-IT" altLang="it-IT"/>
              <a:pPr/>
              <a:t>1</a:t>
            </a:fld>
            <a:endParaRPr lang="it-IT" altLang="it-IT"/>
          </a:p>
        </p:txBody>
      </p:sp>
      <p:sp>
        <p:nvSpPr>
          <p:cNvPr id="153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73125" y="747713"/>
            <a:ext cx="4914900" cy="3686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666750" y="4670425"/>
            <a:ext cx="5329238" cy="442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" name="Segnaposto note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BEB9ADC-D483-4C81-8BD4-3D43D8728A00}" type="slidenum">
              <a:rPr lang="it-IT" altLang="it-IT"/>
              <a:pPr/>
              <a:t>10</a:t>
            </a:fld>
            <a:endParaRPr lang="it-IT" altLang="it-IT"/>
          </a:p>
        </p:txBody>
      </p:sp>
      <p:sp>
        <p:nvSpPr>
          <p:cNvPr id="5121" name="Text Box 1"/>
          <p:cNvSpPr txBox="1">
            <a:spLocks noChangeArrowheads="1"/>
          </p:cNvSpPr>
          <p:nvPr/>
        </p:nvSpPr>
        <p:spPr bwMode="auto">
          <a:xfrm>
            <a:off x="3770313" y="9340850"/>
            <a:ext cx="288925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21590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1pPr>
            <a:lvl2pPr>
              <a:tabLst>
                <a:tab pos="21590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2pPr>
            <a:lvl3pPr>
              <a:tabLst>
                <a:tab pos="21590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3pPr>
            <a:lvl4pPr>
              <a:tabLst>
                <a:tab pos="21590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4pPr>
            <a:lvl5pPr>
              <a:tabLst>
                <a:tab pos="21590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21590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21590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21590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21590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r">
              <a:lnSpc>
                <a:spcPct val="95000"/>
              </a:lnSpc>
            </a:pPr>
            <a:fld id="{70DC27EA-0C80-43C1-9AC8-43D6E64505AB}" type="slidenum">
              <a:rPr lang="it-IT" altLang="it-IT" sz="1300">
                <a:latin typeface="Times New Roman" pitchFamily="18" charset="0"/>
              </a:rPr>
              <a:pPr algn="r">
                <a:lnSpc>
                  <a:spcPct val="95000"/>
                </a:lnSpc>
              </a:pPr>
              <a:t>10</a:t>
            </a:fld>
            <a:endParaRPr lang="it-IT" altLang="it-IT" sz="1300">
              <a:latin typeface="Times New Roman" pitchFamily="18" charset="0"/>
            </a:endParaRPr>
          </a:p>
        </p:txBody>
      </p:sp>
      <p:sp>
        <p:nvSpPr>
          <p:cNvPr id="5122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73125" y="747713"/>
            <a:ext cx="4914900" cy="3686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666750" y="4670425"/>
            <a:ext cx="5329238" cy="442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5124" name="Text Box 4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66750" y="4670425"/>
            <a:ext cx="5327650" cy="44227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eaLnBrk="1">
              <a:spcBef>
                <a:spcPct val="0"/>
              </a:spcBef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</a:pPr>
            <a:r>
              <a:rPr lang="it-IT" altLang="it-IT" sz="2000">
                <a:latin typeface="Arial" charset="0"/>
                <a:ea typeface="Microsoft YaHei" pitchFamily="34" charset="-122"/>
              </a:rPr>
              <a:t>Asse 6 - 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6946346-8FC9-4C6A-91FE-1555496FE18F}" type="slidenum">
              <a:rPr lang="it-IT" altLang="it-IT"/>
              <a:pPr/>
              <a:t>11</a:t>
            </a:fld>
            <a:endParaRPr lang="it-IT" altLang="it-IT"/>
          </a:p>
        </p:txBody>
      </p:sp>
      <p:sp>
        <p:nvSpPr>
          <p:cNvPr id="245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73125" y="747713"/>
            <a:ext cx="4914900" cy="3686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666750" y="4670425"/>
            <a:ext cx="5329238" cy="442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266B341-6B7D-4706-8E44-501294095D1E}" type="slidenum">
              <a:rPr lang="it-IT" altLang="it-IT"/>
              <a:pPr/>
              <a:t>12</a:t>
            </a:fld>
            <a:endParaRPr lang="it-IT" altLang="it-IT"/>
          </a:p>
        </p:txBody>
      </p:sp>
      <p:sp>
        <p:nvSpPr>
          <p:cNvPr id="256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73125" y="747713"/>
            <a:ext cx="4914900" cy="3686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666750" y="4670425"/>
            <a:ext cx="5329238" cy="442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AFA332A-1D7D-42A2-A890-48836AC6C08C}" type="slidenum">
              <a:rPr lang="it-IT" altLang="it-IT"/>
              <a:pPr/>
              <a:t>2</a:t>
            </a:fld>
            <a:endParaRPr lang="it-IT" altLang="it-IT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73125" y="747713"/>
            <a:ext cx="4914900" cy="3686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666750" y="4670425"/>
            <a:ext cx="5329238" cy="442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" name="Segnaposto note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AFA332A-1D7D-42A2-A890-48836AC6C08C}" type="slidenum">
              <a:rPr lang="it-IT" altLang="it-IT"/>
              <a:pPr/>
              <a:t>3</a:t>
            </a:fld>
            <a:endParaRPr lang="it-IT" altLang="it-IT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73125" y="747713"/>
            <a:ext cx="4914900" cy="3686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666750" y="4670425"/>
            <a:ext cx="5329238" cy="442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" name="Segnaposto note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2E2EDE9-BAE2-4657-A88C-0C535AF0A90D}" type="slidenum">
              <a:rPr lang="it-IT" altLang="it-IT">
                <a:solidFill>
                  <a:prstClr val="white"/>
                </a:solidFill>
              </a:rPr>
              <a:pPr/>
              <a:t>4</a:t>
            </a:fld>
            <a:endParaRPr lang="it-IT" altLang="it-IT">
              <a:solidFill>
                <a:prstClr val="white"/>
              </a:solidFill>
            </a:endParaRPr>
          </a:p>
        </p:txBody>
      </p:sp>
      <p:sp>
        <p:nvSpPr>
          <p:cNvPr id="174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73125" y="747713"/>
            <a:ext cx="4914900" cy="3686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666750" y="4670425"/>
            <a:ext cx="5329238" cy="442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>
              <a:solidFill>
                <a:prstClr val="white"/>
              </a:solidFill>
            </a:endParaRPr>
          </a:p>
        </p:txBody>
      </p:sp>
      <p:sp>
        <p:nvSpPr>
          <p:cNvPr id="2" name="Segnaposto note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F65166F-3BC6-41A4-B1AA-50C3BF841A4A}" type="slidenum">
              <a:rPr lang="it-IT" altLang="it-IT"/>
              <a:pPr/>
              <a:t>5</a:t>
            </a:fld>
            <a:endParaRPr lang="it-IT" altLang="it-IT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73125" y="747713"/>
            <a:ext cx="4914900" cy="3686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666750" y="4670425"/>
            <a:ext cx="5329238" cy="442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" name="Segnaposto note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it-IT" sz="12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782EB2B-3578-4994-B179-9E5CE49BF6D6}" type="slidenum">
              <a:rPr lang="it-IT" altLang="it-IT"/>
              <a:pPr/>
              <a:t>6</a:t>
            </a:fld>
            <a:endParaRPr lang="it-IT" altLang="it-IT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73125" y="747713"/>
            <a:ext cx="4914900" cy="3686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666750" y="4670425"/>
            <a:ext cx="5329238" cy="442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" name="Segnaposto note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84D4984-5E6E-4D39-B82B-89EBD432037B}" type="slidenum">
              <a:rPr lang="it-IT" altLang="it-IT"/>
              <a:pPr/>
              <a:t>7</a:t>
            </a:fld>
            <a:endParaRPr lang="it-IT" altLang="it-IT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73125" y="747713"/>
            <a:ext cx="4914900" cy="3686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666750" y="4670425"/>
            <a:ext cx="5329238" cy="442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" name="Segnaposto note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AEE3D62-5CA1-49A9-8BD0-6AB6EA324C23}" type="slidenum">
              <a:rPr lang="it-IT" altLang="it-IT"/>
              <a:pPr/>
              <a:t>8</a:t>
            </a:fld>
            <a:endParaRPr lang="it-IT" altLang="it-IT"/>
          </a:p>
        </p:txBody>
      </p:sp>
      <p:sp>
        <p:nvSpPr>
          <p:cNvPr id="215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73125" y="747713"/>
            <a:ext cx="4914900" cy="3686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666750" y="4670425"/>
            <a:ext cx="5329238" cy="442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" name="Segnaposto note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9642E2B-E873-4C20-A5F2-7C71E5023F52}" type="slidenum">
              <a:rPr lang="it-IT" altLang="it-IT"/>
              <a:pPr/>
              <a:t>9</a:t>
            </a:fld>
            <a:endParaRPr lang="it-IT" altLang="it-IT"/>
          </a:p>
        </p:txBody>
      </p:sp>
      <p:sp>
        <p:nvSpPr>
          <p:cNvPr id="225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73125" y="747713"/>
            <a:ext cx="4914900" cy="3686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666750" y="4670425"/>
            <a:ext cx="5329238" cy="442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" name="Segnaposto note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5064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4939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56413" y="1604963"/>
            <a:ext cx="2284412" cy="4522787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0" y="1604963"/>
            <a:ext cx="6704013" cy="4522787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20465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16899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63342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7622821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7013" cy="4522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037012" cy="4522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17255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01594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82083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644375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4155131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85044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4793247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3012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7813" y="1604963"/>
            <a:ext cx="2055812" cy="4522787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604963"/>
            <a:ext cx="6018213" cy="4522787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35623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63713" y="2727325"/>
            <a:ext cx="5613400" cy="1081088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364309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/>
          </p:nvPr>
        </p:nvSpPr>
        <p:spPr>
          <a:xfrm>
            <a:off x="457200" y="1604963"/>
            <a:ext cx="8224838" cy="452120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2366564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436164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7013" cy="4522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037012" cy="4522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362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5359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1113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2191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7586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523333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2012950"/>
            <a:ext cx="9144000" cy="2784475"/>
          </a:xfrm>
          <a:prstGeom prst="rect">
            <a:avLst/>
          </a:prstGeom>
          <a:solidFill>
            <a:srgbClr val="D3001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2012950"/>
            <a:ext cx="9140825" cy="146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 smtClean="0"/>
              <a:t>Fai clic per modificare il formato del testo del titolo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75"/>
            <a:ext cx="9144000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6425" cy="4522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80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 smtClean="0"/>
              <a:t>Fai clic per modificare il formato del testo della struttura</a:t>
            </a:r>
          </a:p>
          <a:p>
            <a:pPr lvl="1"/>
            <a:r>
              <a:rPr lang="en-GB" altLang="it-IT" smtClean="0"/>
              <a:t>Secondo livello struttura</a:t>
            </a:r>
          </a:p>
          <a:p>
            <a:pPr lvl="2"/>
            <a:r>
              <a:rPr lang="en-GB" altLang="it-IT" smtClean="0"/>
              <a:t>Terzo livello struttura</a:t>
            </a:r>
          </a:p>
          <a:p>
            <a:pPr lvl="3"/>
            <a:r>
              <a:rPr lang="en-GB" altLang="it-IT" smtClean="0"/>
              <a:t>Quarto livello struttura</a:t>
            </a:r>
          </a:p>
          <a:p>
            <a:pPr lvl="4"/>
            <a:r>
              <a:rPr lang="en-GB" altLang="it-IT" smtClean="0"/>
              <a:t>Quinto livello struttura</a:t>
            </a:r>
          </a:p>
          <a:p>
            <a:pPr lvl="4"/>
            <a:r>
              <a:rPr lang="en-GB" altLang="it-IT" smtClean="0"/>
              <a:t>Sesto livello struttura</a:t>
            </a:r>
          </a:p>
          <a:p>
            <a:pPr lvl="4"/>
            <a:r>
              <a:rPr lang="en-GB" altLang="it-IT" smtClean="0"/>
              <a:t>Settimo livello struttura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pitchFamily="32" charset="0"/>
          <a:cs typeface="Arial Unicode MS" pitchFamily="32" charset="0"/>
        </a:defRPr>
      </a:lvl2pPr>
      <a:lvl3pPr marL="11430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pitchFamily="32" charset="0"/>
          <a:cs typeface="Arial Unicode MS" pitchFamily="32" charset="0"/>
        </a:defRPr>
      </a:lvl3pPr>
      <a:lvl4pPr marL="16002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pitchFamily="32" charset="0"/>
          <a:cs typeface="Arial Unicode MS" pitchFamily="32" charset="0"/>
        </a:defRPr>
      </a:lvl4pPr>
      <a:lvl5pPr marL="20574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pitchFamily="32" charset="0"/>
          <a:cs typeface="Arial Unicode MS" pitchFamily="32" charset="0"/>
        </a:defRPr>
      </a:lvl5pPr>
      <a:lvl6pPr marL="25146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pitchFamily="32" charset="0"/>
          <a:cs typeface="Arial Unicode MS" pitchFamily="32" charset="0"/>
        </a:defRPr>
      </a:lvl6pPr>
      <a:lvl7pPr marL="29718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pitchFamily="32" charset="0"/>
          <a:cs typeface="Arial Unicode MS" pitchFamily="32" charset="0"/>
        </a:defRPr>
      </a:lvl7pPr>
      <a:lvl8pPr marL="34290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pitchFamily="32" charset="0"/>
          <a:cs typeface="Arial Unicode MS" pitchFamily="32" charset="0"/>
        </a:defRPr>
      </a:lvl8pPr>
      <a:lvl9pPr marL="38862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pitchFamily="32" charset="0"/>
          <a:cs typeface="Arial Unicode MS" pitchFamily="32" charset="0"/>
        </a:defRPr>
      </a:lvl9pPr>
    </p:titleStyle>
    <p:bodyStyle>
      <a:lvl1pPr marL="342900" indent="-342900" algn="l" defTabSz="449263" rtl="0" fontAlgn="base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fontAlgn="base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fontAlgn="base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763713" y="2727325"/>
            <a:ext cx="5613400" cy="1081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 smtClean="0"/>
              <a:t>Fai clic per modificare il formato del testo del titolo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6425" cy="4522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80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 smtClean="0"/>
              <a:t>Fai clic per modificare il formato del testo della struttura</a:t>
            </a:r>
          </a:p>
          <a:p>
            <a:pPr lvl="1"/>
            <a:r>
              <a:rPr lang="en-GB" altLang="it-IT" smtClean="0"/>
              <a:t>Secondo livello struttura</a:t>
            </a:r>
          </a:p>
          <a:p>
            <a:pPr lvl="2"/>
            <a:r>
              <a:rPr lang="en-GB" altLang="it-IT" smtClean="0"/>
              <a:t>Terzo livello struttura</a:t>
            </a:r>
          </a:p>
          <a:p>
            <a:pPr lvl="3"/>
            <a:r>
              <a:rPr lang="en-GB" altLang="it-IT" smtClean="0"/>
              <a:t>Quarto livello struttura</a:t>
            </a:r>
          </a:p>
          <a:p>
            <a:pPr lvl="4"/>
            <a:r>
              <a:rPr lang="en-GB" altLang="it-IT" smtClean="0"/>
              <a:t>Quinto livello struttura</a:t>
            </a:r>
          </a:p>
          <a:p>
            <a:pPr lvl="4"/>
            <a:r>
              <a:rPr lang="en-GB" altLang="it-IT" smtClean="0"/>
              <a:t>Sesto livello struttura</a:t>
            </a:r>
          </a:p>
          <a:p>
            <a:pPr lvl="4"/>
            <a:r>
              <a:rPr lang="en-GB" altLang="it-IT" smtClean="0"/>
              <a:t>Settimo livello struttura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pitchFamily="32" charset="0"/>
          <a:cs typeface="Arial Unicode MS" pitchFamily="32" charset="0"/>
        </a:defRPr>
      </a:lvl2pPr>
      <a:lvl3pPr marL="11430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pitchFamily="32" charset="0"/>
          <a:cs typeface="Arial Unicode MS" pitchFamily="32" charset="0"/>
        </a:defRPr>
      </a:lvl3pPr>
      <a:lvl4pPr marL="16002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pitchFamily="32" charset="0"/>
          <a:cs typeface="Arial Unicode MS" pitchFamily="32" charset="0"/>
        </a:defRPr>
      </a:lvl4pPr>
      <a:lvl5pPr marL="20574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pitchFamily="32" charset="0"/>
          <a:cs typeface="Arial Unicode MS" pitchFamily="32" charset="0"/>
        </a:defRPr>
      </a:lvl5pPr>
      <a:lvl6pPr marL="25146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pitchFamily="32" charset="0"/>
          <a:cs typeface="Arial Unicode MS" pitchFamily="32" charset="0"/>
        </a:defRPr>
      </a:lvl6pPr>
      <a:lvl7pPr marL="29718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pitchFamily="32" charset="0"/>
          <a:cs typeface="Arial Unicode MS" pitchFamily="32" charset="0"/>
        </a:defRPr>
      </a:lvl7pPr>
      <a:lvl8pPr marL="34290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pitchFamily="32" charset="0"/>
          <a:cs typeface="Arial Unicode MS" pitchFamily="32" charset="0"/>
        </a:defRPr>
      </a:lvl8pPr>
      <a:lvl9pPr marL="38862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pitchFamily="32" charset="0"/>
          <a:cs typeface="Arial Unicode MS" pitchFamily="32" charset="0"/>
        </a:defRPr>
      </a:lvl9pPr>
    </p:titleStyle>
    <p:bodyStyle>
      <a:lvl1pPr marL="342900" indent="-342900" algn="l" defTabSz="449263" rtl="0" fontAlgn="base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fontAlgn="base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fontAlgn="base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1"/>
          <p:cNvSpPr txBox="1">
            <a:spLocks noChangeArrowheads="1"/>
          </p:cNvSpPr>
          <p:nvPr/>
        </p:nvSpPr>
        <p:spPr bwMode="auto">
          <a:xfrm>
            <a:off x="0" y="2863850"/>
            <a:ext cx="91440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431800" indent="-322263"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1pPr>
            <a:lvl2pPr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2pPr>
            <a:lvl3pPr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3pPr>
            <a:lvl4pPr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4pPr>
            <a:lvl5pPr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9pPr>
          </a:lstStyle>
          <a:p>
            <a:pPr algn="ctr" hangingPunct="1">
              <a:lnSpc>
                <a:spcPct val="113000"/>
              </a:lnSpc>
              <a:spcAft>
                <a:spcPts val="1425"/>
              </a:spcAft>
              <a:buClrTx/>
              <a:buFontTx/>
              <a:buNone/>
            </a:pPr>
            <a:r>
              <a:rPr lang="it-IT" altLang="it-IT" sz="4000" b="1">
                <a:solidFill>
                  <a:srgbClr val="FFFFFF"/>
                </a:solidFill>
                <a:latin typeface="Open Sans" pitchFamily="32" charset="0"/>
              </a:rPr>
              <a:t>Attuazione POR FESR 2014-2020</a:t>
            </a:r>
          </a:p>
        </p:txBody>
      </p:sp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0" y="3635375"/>
            <a:ext cx="914400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3059113" y="5219700"/>
            <a:ext cx="5580062" cy="1233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431800" indent="-322263"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1pPr>
            <a:lvl2pPr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2pPr>
            <a:lvl3pPr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3pPr>
            <a:lvl4pPr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4pPr>
            <a:lvl5pPr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9pPr>
          </a:lstStyle>
          <a:p>
            <a:pPr algn="r" hangingPunct="1">
              <a:lnSpc>
                <a:spcPct val="113000"/>
              </a:lnSpc>
              <a:spcAft>
                <a:spcPts val="1425"/>
              </a:spcAft>
              <a:buClrTx/>
              <a:buFontTx/>
              <a:buNone/>
            </a:pPr>
            <a:r>
              <a:rPr lang="it-IT" altLang="it-IT" sz="2400" b="1">
                <a:latin typeface="Open Sans" pitchFamily="32" charset="0"/>
              </a:rPr>
              <a:t>Angelita Luciani</a:t>
            </a:r>
            <a:br>
              <a:rPr lang="it-IT" altLang="it-IT" sz="2400" b="1">
                <a:latin typeface="Open Sans" pitchFamily="32" charset="0"/>
              </a:rPr>
            </a:br>
            <a:r>
              <a:rPr lang="it-IT" altLang="it-IT" b="1">
                <a:latin typeface="Open Sans" pitchFamily="32" charset="0"/>
              </a:rPr>
              <a:t>Autorità di Gestione POR FESR 2014-2020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5" name="Text Box 123"/>
          <p:cNvSpPr txBox="1">
            <a:spLocks noChangeArrowheads="1"/>
          </p:cNvSpPr>
          <p:nvPr/>
        </p:nvSpPr>
        <p:spPr bwMode="auto">
          <a:xfrm>
            <a:off x="900113" y="836613"/>
            <a:ext cx="6985000" cy="608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hangingPunct="1">
              <a:lnSpc>
                <a:spcPct val="113000"/>
              </a:lnSpc>
              <a:spcAft>
                <a:spcPts val="1425"/>
              </a:spcAft>
            </a:pPr>
            <a:r>
              <a:rPr lang="it-IT" altLang="it-IT" sz="3000" b="1">
                <a:solidFill>
                  <a:srgbClr val="C5000B"/>
                </a:solidFill>
                <a:latin typeface="Open Sans" pitchFamily="34" charset="0"/>
              </a:rPr>
              <a:t>ASSE 6 - </a:t>
            </a:r>
            <a:r>
              <a:rPr lang="it-IT" altLang="it-IT" sz="3000" b="1">
                <a:solidFill>
                  <a:srgbClr val="CC0000"/>
                </a:solidFill>
                <a:latin typeface="Open Sans" pitchFamily="34" charset="0"/>
              </a:rPr>
              <a:t>Urbano</a:t>
            </a:r>
            <a:endParaRPr lang="it-IT" altLang="it-IT" sz="3000">
              <a:latin typeface="Open Sans" pitchFamily="34" charset="0"/>
            </a:endParaRPr>
          </a:p>
        </p:txBody>
      </p:sp>
      <p:graphicFrame>
        <p:nvGraphicFramePr>
          <p:cNvPr id="3437" name="Group 365"/>
          <p:cNvGraphicFramePr>
            <a:graphicFrameLocks noGrp="1"/>
          </p:cNvGraphicFramePr>
          <p:nvPr>
            <p:ph/>
          </p:nvPr>
        </p:nvGraphicFramePr>
        <p:xfrm>
          <a:off x="457200" y="1604963"/>
          <a:ext cx="8224838" cy="5005328"/>
        </p:xfrm>
        <a:graphic>
          <a:graphicData uri="http://schemas.openxmlformats.org/drawingml/2006/table">
            <a:tbl>
              <a:tblPr/>
              <a:tblGrid>
                <a:gridCol w="4114800"/>
                <a:gridCol w="1871663"/>
                <a:gridCol w="2238375"/>
              </a:tblGrid>
              <a:tr h="638175">
                <a:tc>
                  <a:txBody>
                    <a:bodyPr/>
                    <a:lstStyle>
                      <a:lvl1pPr marL="342900" indent="-342900">
                        <a:lnSpc>
                          <a:spcPct val="87000"/>
                        </a:lnSpc>
                        <a:spcBef>
                          <a:spcPts val="1425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1pPr>
                      <a:lvl2pPr>
                        <a:lnSpc>
                          <a:spcPct val="87000"/>
                        </a:lnSpc>
                        <a:spcBef>
                          <a:spcPts val="1138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2pPr>
                      <a:lvl3pPr>
                        <a:lnSpc>
                          <a:spcPct val="87000"/>
                        </a:lnSpc>
                        <a:spcBef>
                          <a:spcPts val="85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3pPr>
                      <a:lvl4pPr>
                        <a:lnSpc>
                          <a:spcPct val="87000"/>
                        </a:lnSpc>
                        <a:spcBef>
                          <a:spcPts val="575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4pPr>
                      <a:lvl5pPr>
                        <a:lnSpc>
                          <a:spcPct val="87000"/>
                        </a:lnSpc>
                        <a:spcBef>
                          <a:spcPts val="288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5pPr>
                      <a:lvl6pPr marL="25146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6pPr>
                      <a:lvl7pPr marL="29718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7pPr>
                      <a:lvl8pPr marL="34290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8pPr>
                      <a:lvl9pPr marL="38862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9pPr>
                    </a:lstStyle>
                    <a:p>
                      <a:pPr marL="342900" marR="0" lvl="0" indent="-342900" algn="l" defTabSz="449263" rtl="0" eaLnBrk="1" fontAlgn="ctr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alt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itchFamily="34" charset="0"/>
                          <a:ea typeface="Microsoft YaHei" pitchFamily="34" charset="-122"/>
                          <a:cs typeface="Times New Roman" pitchFamily="18" charset="0"/>
                        </a:rPr>
                        <a:t>Descrizione dell’azione</a:t>
                      </a:r>
                      <a:endParaRPr kumimoji="0" lang="en-GB" alt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Open Sans" pitchFamily="34" charset="0"/>
                        <a:ea typeface="Microsoft YaHei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87000"/>
                        </a:lnSpc>
                        <a:spcBef>
                          <a:spcPts val="1425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1pPr>
                      <a:lvl2pPr marL="820738">
                        <a:lnSpc>
                          <a:spcPct val="87000"/>
                        </a:lnSpc>
                        <a:spcBef>
                          <a:spcPts val="1138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2pPr>
                      <a:lvl3pPr marL="1228725">
                        <a:lnSpc>
                          <a:spcPct val="87000"/>
                        </a:lnSpc>
                        <a:spcBef>
                          <a:spcPts val="85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3pPr>
                      <a:lvl4pPr marL="1636713">
                        <a:lnSpc>
                          <a:spcPct val="87000"/>
                        </a:lnSpc>
                        <a:spcBef>
                          <a:spcPts val="575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4pPr>
                      <a:lvl5pPr>
                        <a:lnSpc>
                          <a:spcPct val="87000"/>
                        </a:lnSpc>
                        <a:spcBef>
                          <a:spcPts val="288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5pPr>
                      <a:lvl6pPr marL="25146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6pPr>
                      <a:lvl7pPr marL="29718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7pPr>
                      <a:lvl8pPr marL="34290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8pPr>
                      <a:lvl9pPr marL="38862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ctr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alt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itchFamily="34" charset="0"/>
                          <a:ea typeface="Microsoft YaHei" pitchFamily="34" charset="-122"/>
                          <a:cs typeface="Times New Roman" pitchFamily="18" charset="0"/>
                        </a:rPr>
                        <a:t>Numero di operazioni</a:t>
                      </a:r>
                      <a:endParaRPr kumimoji="0" lang="en-GB" alt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Open Sans" pitchFamily="34" charset="0"/>
                        <a:ea typeface="Microsoft YaHei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87000"/>
                        </a:lnSpc>
                        <a:spcBef>
                          <a:spcPts val="1425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1pPr>
                      <a:lvl2pPr marL="820738">
                        <a:lnSpc>
                          <a:spcPct val="87000"/>
                        </a:lnSpc>
                        <a:spcBef>
                          <a:spcPts val="1138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2pPr>
                      <a:lvl3pPr marL="1228725">
                        <a:lnSpc>
                          <a:spcPct val="87000"/>
                        </a:lnSpc>
                        <a:spcBef>
                          <a:spcPts val="85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3pPr>
                      <a:lvl4pPr marL="1636713">
                        <a:lnSpc>
                          <a:spcPct val="87000"/>
                        </a:lnSpc>
                        <a:spcBef>
                          <a:spcPts val="575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4pPr>
                      <a:lvl5pPr>
                        <a:lnSpc>
                          <a:spcPct val="87000"/>
                        </a:lnSpc>
                        <a:spcBef>
                          <a:spcPts val="288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5pPr>
                      <a:lvl6pPr marL="25146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6pPr>
                      <a:lvl7pPr marL="29718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7pPr>
                      <a:lvl8pPr marL="34290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8pPr>
                      <a:lvl9pPr marL="38862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ctr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alt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itchFamily="34" charset="0"/>
                          <a:ea typeface="Microsoft YaHei" pitchFamily="34" charset="-122"/>
                          <a:cs typeface="Times New Roman" pitchFamily="18" charset="0"/>
                        </a:rPr>
                        <a:t>Risorse stanziate</a:t>
                      </a:r>
                      <a:endParaRPr kumimoji="0" lang="en-GB" alt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Open Sans" pitchFamily="34" charset="0"/>
                        <a:ea typeface="Microsoft YaHei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387350">
                <a:tc>
                  <a:txBody>
                    <a:bodyPr/>
                    <a:lstStyle>
                      <a:lvl1pPr marL="342900" indent="-342900">
                        <a:lnSpc>
                          <a:spcPct val="87000"/>
                        </a:lnSpc>
                        <a:spcBef>
                          <a:spcPts val="1425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1pPr>
                      <a:lvl2pPr>
                        <a:lnSpc>
                          <a:spcPct val="87000"/>
                        </a:lnSpc>
                        <a:spcBef>
                          <a:spcPts val="1138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2pPr>
                      <a:lvl3pPr>
                        <a:lnSpc>
                          <a:spcPct val="87000"/>
                        </a:lnSpc>
                        <a:spcBef>
                          <a:spcPts val="85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3pPr>
                      <a:lvl4pPr>
                        <a:lnSpc>
                          <a:spcPct val="87000"/>
                        </a:lnSpc>
                        <a:spcBef>
                          <a:spcPts val="575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4pPr>
                      <a:lvl5pPr>
                        <a:lnSpc>
                          <a:spcPct val="87000"/>
                        </a:lnSpc>
                        <a:spcBef>
                          <a:spcPts val="288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5pPr>
                      <a:lvl6pPr marL="25146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6pPr>
                      <a:lvl7pPr marL="29718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7pPr>
                      <a:lvl8pPr marL="34290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8pPr>
                      <a:lvl9pPr marL="38862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9pPr>
                    </a:lstStyle>
                    <a:p>
                      <a:pPr marL="342900" marR="0" lvl="0" indent="-342900" algn="l" defTabSz="449263" rtl="0" eaLnBrk="1" fontAlgn="b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alt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itchFamily="34" charset="0"/>
                          <a:ea typeface="Microsoft YaHei" pitchFamily="34" charset="-122"/>
                          <a:cs typeface="Times New Roman" pitchFamily="18" charset="0"/>
                        </a:rPr>
                        <a:t>4.1.1</a:t>
                      </a:r>
                      <a:r>
                        <a:rPr kumimoji="0" lang="en-GB" alt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itchFamily="34" charset="0"/>
                          <a:ea typeface="Microsoft YaHei" pitchFamily="34" charset="-122"/>
                          <a:cs typeface="Times New Roman" pitchFamily="18" charset="0"/>
                        </a:rPr>
                        <a:t> Eco-efficienza negli edifici</a:t>
                      </a:r>
                      <a:endParaRPr kumimoji="0" lang="en-GB" alt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Open Sans" pitchFamily="34" charset="0"/>
                        <a:ea typeface="Microsoft YaHei" pitchFamily="34" charset="-122"/>
                      </a:endParaRP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87000"/>
                        </a:lnSpc>
                        <a:spcBef>
                          <a:spcPts val="1425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1pPr>
                      <a:lvl2pPr>
                        <a:lnSpc>
                          <a:spcPct val="87000"/>
                        </a:lnSpc>
                        <a:spcBef>
                          <a:spcPts val="1138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2pPr>
                      <a:lvl3pPr>
                        <a:lnSpc>
                          <a:spcPct val="87000"/>
                        </a:lnSpc>
                        <a:spcBef>
                          <a:spcPts val="85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3pPr>
                      <a:lvl4pPr>
                        <a:lnSpc>
                          <a:spcPct val="87000"/>
                        </a:lnSpc>
                        <a:spcBef>
                          <a:spcPts val="575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4pPr>
                      <a:lvl5pPr>
                        <a:lnSpc>
                          <a:spcPct val="87000"/>
                        </a:lnSpc>
                        <a:spcBef>
                          <a:spcPts val="288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5pPr>
                      <a:lvl6pPr marL="25146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6pPr>
                      <a:lvl7pPr marL="29718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7pPr>
                      <a:lvl8pPr marL="34290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8pPr>
                      <a:lvl9pPr marL="38862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9pPr>
                    </a:lstStyle>
                    <a:p>
                      <a:pPr marL="342900" marR="0" lvl="0" indent="-342900" algn="ctr" defTabSz="449263" rtl="0" eaLnBrk="1" fontAlgn="b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alt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itchFamily="34" charset="0"/>
                          <a:ea typeface="Microsoft YaHei" pitchFamily="34" charset="-122"/>
                          <a:cs typeface="Times New Roman" pitchFamily="18" charset="0"/>
                        </a:rPr>
                        <a:t>4</a:t>
                      </a:r>
                      <a:endParaRPr kumimoji="0" lang="en-GB" alt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Open Sans" pitchFamily="34" charset="0"/>
                        <a:ea typeface="Microsoft YaHei" pitchFamily="34" charset="-122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87000"/>
                        </a:lnSpc>
                        <a:spcBef>
                          <a:spcPts val="1425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1pPr>
                      <a:lvl2pPr>
                        <a:lnSpc>
                          <a:spcPct val="87000"/>
                        </a:lnSpc>
                        <a:spcBef>
                          <a:spcPts val="1138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2pPr>
                      <a:lvl3pPr>
                        <a:lnSpc>
                          <a:spcPct val="87000"/>
                        </a:lnSpc>
                        <a:spcBef>
                          <a:spcPts val="85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3pPr>
                      <a:lvl4pPr>
                        <a:lnSpc>
                          <a:spcPct val="87000"/>
                        </a:lnSpc>
                        <a:spcBef>
                          <a:spcPts val="575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4pPr>
                      <a:lvl5pPr>
                        <a:lnSpc>
                          <a:spcPct val="87000"/>
                        </a:lnSpc>
                        <a:spcBef>
                          <a:spcPts val="288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5pPr>
                      <a:lvl6pPr marL="25146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6pPr>
                      <a:lvl7pPr marL="29718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7pPr>
                      <a:lvl8pPr marL="34290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8pPr>
                      <a:lvl9pPr marL="38862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9pPr>
                    </a:lstStyle>
                    <a:p>
                      <a:pPr marL="342900" marR="0" lvl="0" indent="-342900" algn="r" defTabSz="449263" rtl="0" eaLnBrk="1" fontAlgn="ctr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alt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itchFamily="34" charset="0"/>
                          <a:ea typeface="Microsoft YaHei" pitchFamily="34" charset="-122"/>
                          <a:cs typeface="Times New Roman" pitchFamily="18" charset="0"/>
                        </a:rPr>
                        <a:t>€ 1.345.228,00</a:t>
                      </a:r>
                      <a:endParaRPr kumimoji="0" lang="en-GB" alt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Open Sans" pitchFamily="34" charset="0"/>
                        <a:ea typeface="Microsoft YaHei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>
                      <a:lvl1pPr marL="342900" indent="-342900">
                        <a:lnSpc>
                          <a:spcPct val="87000"/>
                        </a:lnSpc>
                        <a:spcBef>
                          <a:spcPts val="1425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1pPr>
                      <a:lvl2pPr>
                        <a:lnSpc>
                          <a:spcPct val="87000"/>
                        </a:lnSpc>
                        <a:spcBef>
                          <a:spcPts val="1138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2pPr>
                      <a:lvl3pPr>
                        <a:lnSpc>
                          <a:spcPct val="87000"/>
                        </a:lnSpc>
                        <a:spcBef>
                          <a:spcPts val="85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3pPr>
                      <a:lvl4pPr>
                        <a:lnSpc>
                          <a:spcPct val="87000"/>
                        </a:lnSpc>
                        <a:spcBef>
                          <a:spcPts val="575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4pPr>
                      <a:lvl5pPr>
                        <a:lnSpc>
                          <a:spcPct val="87000"/>
                        </a:lnSpc>
                        <a:spcBef>
                          <a:spcPts val="288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5pPr>
                      <a:lvl6pPr marL="25146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6pPr>
                      <a:lvl7pPr marL="29718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7pPr>
                      <a:lvl8pPr marL="34290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8pPr>
                      <a:lvl9pPr marL="38862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9pPr>
                    </a:lstStyle>
                    <a:p>
                      <a:pPr marL="342900" marR="0" lvl="0" indent="-342900" algn="l" defTabSz="449263" rtl="0" eaLnBrk="1" fontAlgn="b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alt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itchFamily="34" charset="0"/>
                          <a:ea typeface="Microsoft YaHei" pitchFamily="34" charset="-122"/>
                          <a:cs typeface="Times New Roman" pitchFamily="18" charset="0"/>
                        </a:rPr>
                        <a:t>4.1.3</a:t>
                      </a:r>
                      <a:r>
                        <a:rPr kumimoji="0" lang="en-GB" alt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itchFamily="34" charset="0"/>
                          <a:ea typeface="Microsoft YaHei" pitchFamily="34" charset="-122"/>
                          <a:cs typeface="Times New Roman" pitchFamily="18" charset="0"/>
                        </a:rPr>
                        <a:t> Illuminazione pubblica intelligente</a:t>
                      </a:r>
                      <a:endParaRPr kumimoji="0" lang="en-GB" alt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Open Sans" pitchFamily="34" charset="0"/>
                        <a:ea typeface="Microsoft YaHei" pitchFamily="34" charset="-122"/>
                      </a:endParaRP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87000"/>
                        </a:lnSpc>
                        <a:spcBef>
                          <a:spcPts val="1425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1pPr>
                      <a:lvl2pPr>
                        <a:lnSpc>
                          <a:spcPct val="87000"/>
                        </a:lnSpc>
                        <a:spcBef>
                          <a:spcPts val="1138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2pPr>
                      <a:lvl3pPr>
                        <a:lnSpc>
                          <a:spcPct val="87000"/>
                        </a:lnSpc>
                        <a:spcBef>
                          <a:spcPts val="85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3pPr>
                      <a:lvl4pPr>
                        <a:lnSpc>
                          <a:spcPct val="87000"/>
                        </a:lnSpc>
                        <a:spcBef>
                          <a:spcPts val="575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4pPr>
                      <a:lvl5pPr>
                        <a:lnSpc>
                          <a:spcPct val="87000"/>
                        </a:lnSpc>
                        <a:spcBef>
                          <a:spcPts val="288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5pPr>
                      <a:lvl6pPr marL="25146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6pPr>
                      <a:lvl7pPr marL="29718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7pPr>
                      <a:lvl8pPr marL="34290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8pPr>
                      <a:lvl9pPr marL="38862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9pPr>
                    </a:lstStyle>
                    <a:p>
                      <a:pPr marL="342900" marR="0" lvl="0" indent="-342900" algn="ctr" defTabSz="449263" rtl="0" eaLnBrk="1" fontAlgn="b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alt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itchFamily="34" charset="0"/>
                          <a:ea typeface="Microsoft YaHei" pitchFamily="34" charset="-122"/>
                          <a:cs typeface="Times New Roman" pitchFamily="18" charset="0"/>
                        </a:rPr>
                        <a:t>2</a:t>
                      </a:r>
                      <a:endParaRPr kumimoji="0" lang="en-GB" alt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Open Sans" pitchFamily="34" charset="0"/>
                        <a:ea typeface="Microsoft YaHei" pitchFamily="34" charset="-122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87000"/>
                        </a:lnSpc>
                        <a:spcBef>
                          <a:spcPts val="1425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1pPr>
                      <a:lvl2pPr>
                        <a:lnSpc>
                          <a:spcPct val="87000"/>
                        </a:lnSpc>
                        <a:spcBef>
                          <a:spcPts val="1138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2pPr>
                      <a:lvl3pPr>
                        <a:lnSpc>
                          <a:spcPct val="87000"/>
                        </a:lnSpc>
                        <a:spcBef>
                          <a:spcPts val="85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3pPr>
                      <a:lvl4pPr>
                        <a:lnSpc>
                          <a:spcPct val="87000"/>
                        </a:lnSpc>
                        <a:spcBef>
                          <a:spcPts val="575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4pPr>
                      <a:lvl5pPr>
                        <a:lnSpc>
                          <a:spcPct val="87000"/>
                        </a:lnSpc>
                        <a:spcBef>
                          <a:spcPts val="288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5pPr>
                      <a:lvl6pPr marL="25146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6pPr>
                      <a:lvl7pPr marL="29718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7pPr>
                      <a:lvl8pPr marL="34290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8pPr>
                      <a:lvl9pPr marL="38862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9pPr>
                    </a:lstStyle>
                    <a:p>
                      <a:pPr marL="342900" marR="0" lvl="0" indent="-342900" algn="r" defTabSz="449263" rtl="0" eaLnBrk="1" fontAlgn="ctr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alt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itchFamily="34" charset="0"/>
                          <a:ea typeface="Microsoft YaHei" pitchFamily="34" charset="-122"/>
                          <a:cs typeface="Times New Roman" pitchFamily="18" charset="0"/>
                        </a:rPr>
                        <a:t>€ 244.691,00</a:t>
                      </a:r>
                      <a:endParaRPr kumimoji="0" lang="en-GB" alt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Open Sans" pitchFamily="34" charset="0"/>
                        <a:ea typeface="Microsoft YaHei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>
                      <a:lvl1pPr marL="342900" indent="-342900">
                        <a:lnSpc>
                          <a:spcPct val="87000"/>
                        </a:lnSpc>
                        <a:spcBef>
                          <a:spcPts val="1425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1pPr>
                      <a:lvl2pPr>
                        <a:lnSpc>
                          <a:spcPct val="87000"/>
                        </a:lnSpc>
                        <a:spcBef>
                          <a:spcPts val="1138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2pPr>
                      <a:lvl3pPr>
                        <a:lnSpc>
                          <a:spcPct val="87000"/>
                        </a:lnSpc>
                        <a:spcBef>
                          <a:spcPts val="85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3pPr>
                      <a:lvl4pPr>
                        <a:lnSpc>
                          <a:spcPct val="87000"/>
                        </a:lnSpc>
                        <a:spcBef>
                          <a:spcPts val="575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4pPr>
                      <a:lvl5pPr>
                        <a:lnSpc>
                          <a:spcPct val="87000"/>
                        </a:lnSpc>
                        <a:spcBef>
                          <a:spcPts val="288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5pPr>
                      <a:lvl6pPr marL="25146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6pPr>
                      <a:lvl7pPr marL="29718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7pPr>
                      <a:lvl8pPr marL="34290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8pPr>
                      <a:lvl9pPr marL="38862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9pPr>
                    </a:lstStyle>
                    <a:p>
                      <a:pPr marL="342900" marR="0" lvl="0" indent="-342900" algn="l" defTabSz="449263" rtl="0" eaLnBrk="1" fontAlgn="b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alt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itchFamily="34" charset="0"/>
                          <a:ea typeface="Microsoft YaHei" pitchFamily="34" charset="-122"/>
                          <a:cs typeface="Times New Roman" pitchFamily="18" charset="0"/>
                        </a:rPr>
                        <a:t>4.6.1</a:t>
                      </a:r>
                      <a:r>
                        <a:rPr kumimoji="0" lang="en-GB" alt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itchFamily="34" charset="0"/>
                          <a:ea typeface="Microsoft YaHei" pitchFamily="34" charset="-122"/>
                          <a:cs typeface="Times New Roman" pitchFamily="18" charset="0"/>
                        </a:rPr>
                        <a:t> Mobilità sostenibile</a:t>
                      </a:r>
                      <a:endParaRPr kumimoji="0" lang="en-GB" alt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Open Sans" pitchFamily="34" charset="0"/>
                        <a:ea typeface="Microsoft YaHei" pitchFamily="34" charset="-122"/>
                      </a:endParaRP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87000"/>
                        </a:lnSpc>
                        <a:spcBef>
                          <a:spcPts val="1425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1pPr>
                      <a:lvl2pPr>
                        <a:lnSpc>
                          <a:spcPct val="87000"/>
                        </a:lnSpc>
                        <a:spcBef>
                          <a:spcPts val="1138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2pPr>
                      <a:lvl3pPr>
                        <a:lnSpc>
                          <a:spcPct val="87000"/>
                        </a:lnSpc>
                        <a:spcBef>
                          <a:spcPts val="85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3pPr>
                      <a:lvl4pPr>
                        <a:lnSpc>
                          <a:spcPct val="87000"/>
                        </a:lnSpc>
                        <a:spcBef>
                          <a:spcPts val="575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4pPr>
                      <a:lvl5pPr>
                        <a:lnSpc>
                          <a:spcPct val="87000"/>
                        </a:lnSpc>
                        <a:spcBef>
                          <a:spcPts val="288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5pPr>
                      <a:lvl6pPr marL="25146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6pPr>
                      <a:lvl7pPr marL="29718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7pPr>
                      <a:lvl8pPr marL="34290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8pPr>
                      <a:lvl9pPr marL="38862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9pPr>
                    </a:lstStyle>
                    <a:p>
                      <a:pPr marL="342900" marR="0" lvl="0" indent="-342900" algn="ctr" defTabSz="449263" rtl="0" eaLnBrk="1" fontAlgn="b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alt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itchFamily="34" charset="0"/>
                          <a:ea typeface="Microsoft YaHei" pitchFamily="34" charset="-122"/>
                          <a:cs typeface="Times New Roman" pitchFamily="18" charset="0"/>
                        </a:rPr>
                        <a:t>5</a:t>
                      </a:r>
                      <a:endParaRPr kumimoji="0" lang="en-GB" alt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Open Sans" pitchFamily="34" charset="0"/>
                        <a:ea typeface="Microsoft YaHei" pitchFamily="34" charset="-122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87000"/>
                        </a:lnSpc>
                        <a:spcBef>
                          <a:spcPts val="1425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1pPr>
                      <a:lvl2pPr>
                        <a:lnSpc>
                          <a:spcPct val="87000"/>
                        </a:lnSpc>
                        <a:spcBef>
                          <a:spcPts val="1138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2pPr>
                      <a:lvl3pPr>
                        <a:lnSpc>
                          <a:spcPct val="87000"/>
                        </a:lnSpc>
                        <a:spcBef>
                          <a:spcPts val="85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3pPr>
                      <a:lvl4pPr>
                        <a:lnSpc>
                          <a:spcPct val="87000"/>
                        </a:lnSpc>
                        <a:spcBef>
                          <a:spcPts val="575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4pPr>
                      <a:lvl5pPr>
                        <a:lnSpc>
                          <a:spcPct val="87000"/>
                        </a:lnSpc>
                        <a:spcBef>
                          <a:spcPts val="288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5pPr>
                      <a:lvl6pPr marL="25146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6pPr>
                      <a:lvl7pPr marL="29718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7pPr>
                      <a:lvl8pPr marL="34290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8pPr>
                      <a:lvl9pPr marL="38862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9pPr>
                    </a:lstStyle>
                    <a:p>
                      <a:pPr marL="342900" marR="0" lvl="0" indent="-342900" algn="r" defTabSz="449263" rtl="0" eaLnBrk="1" fontAlgn="ctr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alt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itchFamily="34" charset="0"/>
                          <a:ea typeface="Microsoft YaHei" pitchFamily="34" charset="-122"/>
                          <a:cs typeface="Times New Roman" pitchFamily="18" charset="0"/>
                        </a:rPr>
                        <a:t>€ 5.091.822,86</a:t>
                      </a:r>
                      <a:endParaRPr kumimoji="0" lang="en-GB" alt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Open Sans" pitchFamily="34" charset="0"/>
                        <a:ea typeface="Microsoft YaHei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>
                      <a:lvl1pPr marL="342900" indent="-342900">
                        <a:lnSpc>
                          <a:spcPct val="87000"/>
                        </a:lnSpc>
                        <a:spcBef>
                          <a:spcPts val="1425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1pPr>
                      <a:lvl2pPr>
                        <a:lnSpc>
                          <a:spcPct val="87000"/>
                        </a:lnSpc>
                        <a:spcBef>
                          <a:spcPts val="1138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2pPr>
                      <a:lvl3pPr>
                        <a:lnSpc>
                          <a:spcPct val="87000"/>
                        </a:lnSpc>
                        <a:spcBef>
                          <a:spcPts val="85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3pPr>
                      <a:lvl4pPr>
                        <a:lnSpc>
                          <a:spcPct val="87000"/>
                        </a:lnSpc>
                        <a:spcBef>
                          <a:spcPts val="575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4pPr>
                      <a:lvl5pPr>
                        <a:lnSpc>
                          <a:spcPct val="87000"/>
                        </a:lnSpc>
                        <a:spcBef>
                          <a:spcPts val="288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5pPr>
                      <a:lvl6pPr marL="25146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6pPr>
                      <a:lvl7pPr marL="29718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7pPr>
                      <a:lvl8pPr marL="34290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8pPr>
                      <a:lvl9pPr marL="38862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9pPr>
                    </a:lstStyle>
                    <a:p>
                      <a:pPr marL="342900" marR="0" lvl="0" indent="-342900" algn="l" defTabSz="449263" rtl="0" eaLnBrk="1" fontAlgn="b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alt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itchFamily="34" charset="0"/>
                          <a:ea typeface="Microsoft YaHei" pitchFamily="34" charset="-122"/>
                          <a:cs typeface="Times New Roman" pitchFamily="18" charset="0"/>
                        </a:rPr>
                        <a:t>9.3.1</a:t>
                      </a:r>
                      <a:r>
                        <a:rPr kumimoji="0" lang="en-GB" alt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itchFamily="34" charset="0"/>
                          <a:ea typeface="Microsoft YaHei" pitchFamily="34" charset="-122"/>
                          <a:cs typeface="Times New Roman" pitchFamily="18" charset="0"/>
                        </a:rPr>
                        <a:t> Servizi socio-educativi</a:t>
                      </a:r>
                      <a:endParaRPr kumimoji="0" lang="en-GB" alt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Open Sans" pitchFamily="34" charset="0"/>
                        <a:ea typeface="Microsoft YaHei" pitchFamily="34" charset="-122"/>
                      </a:endParaRP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87000"/>
                        </a:lnSpc>
                        <a:spcBef>
                          <a:spcPts val="1425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1pPr>
                      <a:lvl2pPr>
                        <a:lnSpc>
                          <a:spcPct val="87000"/>
                        </a:lnSpc>
                        <a:spcBef>
                          <a:spcPts val="1138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2pPr>
                      <a:lvl3pPr>
                        <a:lnSpc>
                          <a:spcPct val="87000"/>
                        </a:lnSpc>
                        <a:spcBef>
                          <a:spcPts val="85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3pPr>
                      <a:lvl4pPr>
                        <a:lnSpc>
                          <a:spcPct val="87000"/>
                        </a:lnSpc>
                        <a:spcBef>
                          <a:spcPts val="575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4pPr>
                      <a:lvl5pPr>
                        <a:lnSpc>
                          <a:spcPct val="87000"/>
                        </a:lnSpc>
                        <a:spcBef>
                          <a:spcPts val="288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5pPr>
                      <a:lvl6pPr marL="25146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6pPr>
                      <a:lvl7pPr marL="29718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7pPr>
                      <a:lvl8pPr marL="34290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8pPr>
                      <a:lvl9pPr marL="38862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9pPr>
                    </a:lstStyle>
                    <a:p>
                      <a:pPr marL="342900" marR="0" lvl="0" indent="-342900" algn="ctr" defTabSz="449263" rtl="0" eaLnBrk="1" fontAlgn="b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alt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itchFamily="34" charset="0"/>
                          <a:ea typeface="Microsoft YaHei" pitchFamily="34" charset="-122"/>
                          <a:cs typeface="Times New Roman" pitchFamily="18" charset="0"/>
                        </a:rPr>
                        <a:t>0</a:t>
                      </a:r>
                      <a:endParaRPr kumimoji="0" lang="en-GB" alt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Open Sans" pitchFamily="34" charset="0"/>
                        <a:ea typeface="Microsoft YaHei" pitchFamily="34" charset="-122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87000"/>
                        </a:lnSpc>
                        <a:spcBef>
                          <a:spcPts val="1425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1pPr>
                      <a:lvl2pPr>
                        <a:lnSpc>
                          <a:spcPct val="87000"/>
                        </a:lnSpc>
                        <a:spcBef>
                          <a:spcPts val="1138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2pPr>
                      <a:lvl3pPr>
                        <a:lnSpc>
                          <a:spcPct val="87000"/>
                        </a:lnSpc>
                        <a:spcBef>
                          <a:spcPts val="85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3pPr>
                      <a:lvl4pPr>
                        <a:lnSpc>
                          <a:spcPct val="87000"/>
                        </a:lnSpc>
                        <a:spcBef>
                          <a:spcPts val="575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4pPr>
                      <a:lvl5pPr>
                        <a:lnSpc>
                          <a:spcPct val="87000"/>
                        </a:lnSpc>
                        <a:spcBef>
                          <a:spcPts val="288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5pPr>
                      <a:lvl6pPr marL="25146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6pPr>
                      <a:lvl7pPr marL="29718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7pPr>
                      <a:lvl8pPr marL="34290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8pPr>
                      <a:lvl9pPr marL="38862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9pPr>
                    </a:lstStyle>
                    <a:p>
                      <a:pPr marL="342900" marR="0" lvl="0" indent="-342900" algn="r" defTabSz="449263" rtl="0" eaLnBrk="1" fontAlgn="ctr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alt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itchFamily="34" charset="0"/>
                          <a:ea typeface="Microsoft YaHei" pitchFamily="34" charset="-122"/>
                          <a:cs typeface="Times New Roman" pitchFamily="18" charset="0"/>
                        </a:rPr>
                        <a:t>€ 0,00</a:t>
                      </a:r>
                      <a:endParaRPr kumimoji="0" lang="en-GB" alt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Open Sans" pitchFamily="34" charset="0"/>
                        <a:ea typeface="Microsoft YaHei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>
                      <a:lvl1pPr marL="342900" indent="-342900">
                        <a:lnSpc>
                          <a:spcPct val="87000"/>
                        </a:lnSpc>
                        <a:spcBef>
                          <a:spcPts val="1425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1pPr>
                      <a:lvl2pPr>
                        <a:lnSpc>
                          <a:spcPct val="87000"/>
                        </a:lnSpc>
                        <a:spcBef>
                          <a:spcPts val="1138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2pPr>
                      <a:lvl3pPr>
                        <a:lnSpc>
                          <a:spcPct val="87000"/>
                        </a:lnSpc>
                        <a:spcBef>
                          <a:spcPts val="85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3pPr>
                      <a:lvl4pPr>
                        <a:lnSpc>
                          <a:spcPct val="87000"/>
                        </a:lnSpc>
                        <a:spcBef>
                          <a:spcPts val="575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4pPr>
                      <a:lvl5pPr>
                        <a:lnSpc>
                          <a:spcPct val="87000"/>
                        </a:lnSpc>
                        <a:spcBef>
                          <a:spcPts val="288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5pPr>
                      <a:lvl6pPr marL="25146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6pPr>
                      <a:lvl7pPr marL="29718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7pPr>
                      <a:lvl8pPr marL="34290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8pPr>
                      <a:lvl9pPr marL="38862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9pPr>
                    </a:lstStyle>
                    <a:p>
                      <a:pPr marL="342900" marR="0" lvl="0" indent="-342900" algn="l" defTabSz="449263" rtl="0" eaLnBrk="1" fontAlgn="b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alt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itchFamily="34" charset="0"/>
                          <a:ea typeface="Microsoft YaHei" pitchFamily="34" charset="-122"/>
                          <a:cs typeface="Times New Roman" pitchFamily="18" charset="0"/>
                        </a:rPr>
                        <a:t>9.3.5 </a:t>
                      </a:r>
                      <a:r>
                        <a:rPr kumimoji="0" lang="en-GB" alt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itchFamily="34" charset="0"/>
                          <a:ea typeface="Microsoft YaHei" pitchFamily="34" charset="-122"/>
                          <a:cs typeface="Times New Roman" pitchFamily="18" charset="0"/>
                        </a:rPr>
                        <a:t>Servizi socio-sanitari</a:t>
                      </a:r>
                      <a:endParaRPr kumimoji="0" lang="en-GB" alt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Open Sans" pitchFamily="34" charset="0"/>
                        <a:ea typeface="Microsoft YaHei" pitchFamily="34" charset="-122"/>
                      </a:endParaRP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87000"/>
                        </a:lnSpc>
                        <a:spcBef>
                          <a:spcPts val="1425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1pPr>
                      <a:lvl2pPr>
                        <a:lnSpc>
                          <a:spcPct val="87000"/>
                        </a:lnSpc>
                        <a:spcBef>
                          <a:spcPts val="1138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2pPr>
                      <a:lvl3pPr>
                        <a:lnSpc>
                          <a:spcPct val="87000"/>
                        </a:lnSpc>
                        <a:spcBef>
                          <a:spcPts val="85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3pPr>
                      <a:lvl4pPr>
                        <a:lnSpc>
                          <a:spcPct val="87000"/>
                        </a:lnSpc>
                        <a:spcBef>
                          <a:spcPts val="575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4pPr>
                      <a:lvl5pPr>
                        <a:lnSpc>
                          <a:spcPct val="87000"/>
                        </a:lnSpc>
                        <a:spcBef>
                          <a:spcPts val="288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5pPr>
                      <a:lvl6pPr marL="25146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6pPr>
                      <a:lvl7pPr marL="29718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7pPr>
                      <a:lvl8pPr marL="34290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8pPr>
                      <a:lvl9pPr marL="38862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9pPr>
                    </a:lstStyle>
                    <a:p>
                      <a:pPr marL="342900" marR="0" lvl="0" indent="-342900" algn="ctr" defTabSz="449263" rtl="0" eaLnBrk="1" fontAlgn="b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alt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itchFamily="34" charset="0"/>
                          <a:ea typeface="Microsoft YaHei" pitchFamily="34" charset="-122"/>
                          <a:cs typeface="Times New Roman" pitchFamily="18" charset="0"/>
                        </a:rPr>
                        <a:t>5</a:t>
                      </a:r>
                      <a:endParaRPr kumimoji="0" lang="en-GB" alt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Open Sans" pitchFamily="34" charset="0"/>
                        <a:ea typeface="Microsoft YaHei" pitchFamily="34" charset="-122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87000"/>
                        </a:lnSpc>
                        <a:spcBef>
                          <a:spcPts val="1425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1pPr>
                      <a:lvl2pPr>
                        <a:lnSpc>
                          <a:spcPct val="87000"/>
                        </a:lnSpc>
                        <a:spcBef>
                          <a:spcPts val="1138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2pPr>
                      <a:lvl3pPr>
                        <a:lnSpc>
                          <a:spcPct val="87000"/>
                        </a:lnSpc>
                        <a:spcBef>
                          <a:spcPts val="85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3pPr>
                      <a:lvl4pPr>
                        <a:lnSpc>
                          <a:spcPct val="87000"/>
                        </a:lnSpc>
                        <a:spcBef>
                          <a:spcPts val="575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4pPr>
                      <a:lvl5pPr>
                        <a:lnSpc>
                          <a:spcPct val="87000"/>
                        </a:lnSpc>
                        <a:spcBef>
                          <a:spcPts val="288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5pPr>
                      <a:lvl6pPr marL="25146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6pPr>
                      <a:lvl7pPr marL="29718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7pPr>
                      <a:lvl8pPr marL="34290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8pPr>
                      <a:lvl9pPr marL="38862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9pPr>
                    </a:lstStyle>
                    <a:p>
                      <a:pPr marL="342900" marR="0" lvl="0" indent="-342900" algn="r" defTabSz="449263" rtl="0" eaLnBrk="1" fontAlgn="ctr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alt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itchFamily="34" charset="0"/>
                          <a:ea typeface="Microsoft YaHei" pitchFamily="34" charset="-122"/>
                          <a:cs typeface="Times New Roman" pitchFamily="18" charset="0"/>
                        </a:rPr>
                        <a:t>€ 9.007.814,40</a:t>
                      </a:r>
                      <a:endParaRPr kumimoji="0" lang="en-GB" alt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Open Sans" pitchFamily="34" charset="0"/>
                        <a:ea typeface="Microsoft YaHei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>
                      <a:lvl1pPr marL="342900" indent="-342900">
                        <a:lnSpc>
                          <a:spcPct val="87000"/>
                        </a:lnSpc>
                        <a:spcBef>
                          <a:spcPts val="1425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1pPr>
                      <a:lvl2pPr>
                        <a:lnSpc>
                          <a:spcPct val="87000"/>
                        </a:lnSpc>
                        <a:spcBef>
                          <a:spcPts val="1138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2pPr>
                      <a:lvl3pPr>
                        <a:lnSpc>
                          <a:spcPct val="87000"/>
                        </a:lnSpc>
                        <a:spcBef>
                          <a:spcPts val="85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3pPr>
                      <a:lvl4pPr>
                        <a:lnSpc>
                          <a:spcPct val="87000"/>
                        </a:lnSpc>
                        <a:spcBef>
                          <a:spcPts val="575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4pPr>
                      <a:lvl5pPr>
                        <a:lnSpc>
                          <a:spcPct val="87000"/>
                        </a:lnSpc>
                        <a:spcBef>
                          <a:spcPts val="288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5pPr>
                      <a:lvl6pPr marL="25146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6pPr>
                      <a:lvl7pPr marL="29718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7pPr>
                      <a:lvl8pPr marL="34290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8pPr>
                      <a:lvl9pPr marL="38862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9pPr>
                    </a:lstStyle>
                    <a:p>
                      <a:pPr marL="342900" marR="0" lvl="0" indent="-342900" algn="l" defTabSz="449263" rtl="0" eaLnBrk="1" fontAlgn="b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alt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itchFamily="34" charset="0"/>
                          <a:ea typeface="Microsoft YaHei" pitchFamily="34" charset="-122"/>
                          <a:cs typeface="Times New Roman" pitchFamily="18" charset="0"/>
                        </a:rPr>
                        <a:t>9.6.6.a.1</a:t>
                      </a:r>
                      <a:r>
                        <a:rPr kumimoji="0" lang="en-GB" alt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itchFamily="34" charset="0"/>
                          <a:ea typeface="Microsoft YaHei" pitchFamily="34" charset="-122"/>
                          <a:cs typeface="Times New Roman" pitchFamily="18" charset="0"/>
                        </a:rPr>
                        <a:t> Recupero funzionale - Funzioni sociali</a:t>
                      </a:r>
                      <a:endParaRPr kumimoji="0" lang="en-GB" alt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Open Sans" pitchFamily="34" charset="0"/>
                        <a:ea typeface="Microsoft YaHei" pitchFamily="34" charset="-122"/>
                      </a:endParaRP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87000"/>
                        </a:lnSpc>
                        <a:spcBef>
                          <a:spcPts val="1425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1pPr>
                      <a:lvl2pPr>
                        <a:lnSpc>
                          <a:spcPct val="87000"/>
                        </a:lnSpc>
                        <a:spcBef>
                          <a:spcPts val="1138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2pPr>
                      <a:lvl3pPr>
                        <a:lnSpc>
                          <a:spcPct val="87000"/>
                        </a:lnSpc>
                        <a:spcBef>
                          <a:spcPts val="85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3pPr>
                      <a:lvl4pPr>
                        <a:lnSpc>
                          <a:spcPct val="87000"/>
                        </a:lnSpc>
                        <a:spcBef>
                          <a:spcPts val="575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4pPr>
                      <a:lvl5pPr>
                        <a:lnSpc>
                          <a:spcPct val="87000"/>
                        </a:lnSpc>
                        <a:spcBef>
                          <a:spcPts val="288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5pPr>
                      <a:lvl6pPr marL="25146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6pPr>
                      <a:lvl7pPr marL="29718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7pPr>
                      <a:lvl8pPr marL="34290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8pPr>
                      <a:lvl9pPr marL="38862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9pPr>
                    </a:lstStyle>
                    <a:p>
                      <a:pPr marL="342900" marR="0" lvl="0" indent="-342900" algn="ctr" defTabSz="449263" rtl="0" eaLnBrk="1" fontAlgn="b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alt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itchFamily="34" charset="0"/>
                          <a:ea typeface="Microsoft YaHei" pitchFamily="34" charset="-122"/>
                          <a:cs typeface="Times New Roman" pitchFamily="18" charset="0"/>
                        </a:rPr>
                        <a:t>17</a:t>
                      </a:r>
                      <a:endParaRPr kumimoji="0" lang="en-GB" alt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Open Sans" pitchFamily="34" charset="0"/>
                        <a:ea typeface="Microsoft YaHei" pitchFamily="34" charset="-122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87000"/>
                        </a:lnSpc>
                        <a:spcBef>
                          <a:spcPts val="1425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1pPr>
                      <a:lvl2pPr>
                        <a:lnSpc>
                          <a:spcPct val="87000"/>
                        </a:lnSpc>
                        <a:spcBef>
                          <a:spcPts val="1138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2pPr>
                      <a:lvl3pPr>
                        <a:lnSpc>
                          <a:spcPct val="87000"/>
                        </a:lnSpc>
                        <a:spcBef>
                          <a:spcPts val="85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3pPr>
                      <a:lvl4pPr>
                        <a:lnSpc>
                          <a:spcPct val="87000"/>
                        </a:lnSpc>
                        <a:spcBef>
                          <a:spcPts val="575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4pPr>
                      <a:lvl5pPr>
                        <a:lnSpc>
                          <a:spcPct val="87000"/>
                        </a:lnSpc>
                        <a:spcBef>
                          <a:spcPts val="288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5pPr>
                      <a:lvl6pPr marL="25146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6pPr>
                      <a:lvl7pPr marL="29718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7pPr>
                      <a:lvl8pPr marL="34290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8pPr>
                      <a:lvl9pPr marL="38862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9pPr>
                    </a:lstStyle>
                    <a:p>
                      <a:pPr marL="342900" marR="0" lvl="0" indent="-342900" algn="r" defTabSz="449263" rtl="0" eaLnBrk="1" fontAlgn="ctr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alt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itchFamily="34" charset="0"/>
                          <a:ea typeface="Microsoft YaHei" pitchFamily="34" charset="-122"/>
                          <a:cs typeface="Times New Roman" pitchFamily="18" charset="0"/>
                        </a:rPr>
                        <a:t>€ 13.830.374,60</a:t>
                      </a:r>
                      <a:endParaRPr kumimoji="0" lang="en-GB" alt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Open Sans" pitchFamily="34" charset="0"/>
                        <a:ea typeface="Microsoft YaHei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>
                      <a:lvl1pPr marL="342900" indent="-342900">
                        <a:lnSpc>
                          <a:spcPct val="87000"/>
                        </a:lnSpc>
                        <a:spcBef>
                          <a:spcPts val="1425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1pPr>
                      <a:lvl2pPr>
                        <a:lnSpc>
                          <a:spcPct val="87000"/>
                        </a:lnSpc>
                        <a:spcBef>
                          <a:spcPts val="1138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2pPr>
                      <a:lvl3pPr>
                        <a:lnSpc>
                          <a:spcPct val="87000"/>
                        </a:lnSpc>
                        <a:spcBef>
                          <a:spcPts val="85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3pPr>
                      <a:lvl4pPr>
                        <a:lnSpc>
                          <a:spcPct val="87000"/>
                        </a:lnSpc>
                        <a:spcBef>
                          <a:spcPts val="575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4pPr>
                      <a:lvl5pPr>
                        <a:lnSpc>
                          <a:spcPct val="87000"/>
                        </a:lnSpc>
                        <a:spcBef>
                          <a:spcPts val="288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5pPr>
                      <a:lvl6pPr marL="25146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6pPr>
                      <a:lvl7pPr marL="29718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7pPr>
                      <a:lvl8pPr marL="34290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8pPr>
                      <a:lvl9pPr marL="38862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9pPr>
                    </a:lstStyle>
                    <a:p>
                      <a:pPr marL="342900" marR="0" lvl="0" indent="-342900" algn="l" defTabSz="449263" rtl="0" eaLnBrk="1" fontAlgn="b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alt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itchFamily="34" charset="0"/>
                          <a:ea typeface="Microsoft YaHei" pitchFamily="34" charset="-122"/>
                          <a:cs typeface="Times New Roman" pitchFamily="18" charset="0"/>
                        </a:rPr>
                        <a:t>9.6.6.a.2</a:t>
                      </a:r>
                      <a:r>
                        <a:rPr kumimoji="0" lang="en-GB" alt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itchFamily="34" charset="0"/>
                          <a:ea typeface="Microsoft YaHei" pitchFamily="34" charset="-122"/>
                          <a:cs typeface="Times New Roman" pitchFamily="18" charset="0"/>
                        </a:rPr>
                        <a:t> Recupero funzionale - Funzioni sportive</a:t>
                      </a:r>
                      <a:endParaRPr kumimoji="0" lang="en-GB" alt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Open Sans" pitchFamily="34" charset="0"/>
                        <a:ea typeface="Microsoft YaHei" pitchFamily="34" charset="-122"/>
                      </a:endParaRP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87000"/>
                        </a:lnSpc>
                        <a:spcBef>
                          <a:spcPts val="1425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1pPr>
                      <a:lvl2pPr>
                        <a:lnSpc>
                          <a:spcPct val="87000"/>
                        </a:lnSpc>
                        <a:spcBef>
                          <a:spcPts val="1138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2pPr>
                      <a:lvl3pPr>
                        <a:lnSpc>
                          <a:spcPct val="87000"/>
                        </a:lnSpc>
                        <a:spcBef>
                          <a:spcPts val="85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3pPr>
                      <a:lvl4pPr>
                        <a:lnSpc>
                          <a:spcPct val="87000"/>
                        </a:lnSpc>
                        <a:spcBef>
                          <a:spcPts val="575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4pPr>
                      <a:lvl5pPr>
                        <a:lnSpc>
                          <a:spcPct val="87000"/>
                        </a:lnSpc>
                        <a:spcBef>
                          <a:spcPts val="288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5pPr>
                      <a:lvl6pPr marL="25146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6pPr>
                      <a:lvl7pPr marL="29718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7pPr>
                      <a:lvl8pPr marL="34290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8pPr>
                      <a:lvl9pPr marL="38862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9pPr>
                    </a:lstStyle>
                    <a:p>
                      <a:pPr marL="342900" marR="0" lvl="0" indent="-342900" algn="ctr" defTabSz="449263" rtl="0" eaLnBrk="1" fontAlgn="b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alt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itchFamily="34" charset="0"/>
                          <a:ea typeface="Microsoft YaHei" pitchFamily="34" charset="-122"/>
                          <a:cs typeface="Times New Roman" pitchFamily="18" charset="0"/>
                        </a:rPr>
                        <a:t>10</a:t>
                      </a:r>
                      <a:endParaRPr kumimoji="0" lang="en-GB" alt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Open Sans" pitchFamily="34" charset="0"/>
                        <a:ea typeface="Microsoft YaHei" pitchFamily="34" charset="-122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87000"/>
                        </a:lnSpc>
                        <a:spcBef>
                          <a:spcPts val="1425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1pPr>
                      <a:lvl2pPr>
                        <a:lnSpc>
                          <a:spcPct val="87000"/>
                        </a:lnSpc>
                        <a:spcBef>
                          <a:spcPts val="1138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2pPr>
                      <a:lvl3pPr>
                        <a:lnSpc>
                          <a:spcPct val="87000"/>
                        </a:lnSpc>
                        <a:spcBef>
                          <a:spcPts val="85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3pPr>
                      <a:lvl4pPr>
                        <a:lnSpc>
                          <a:spcPct val="87000"/>
                        </a:lnSpc>
                        <a:spcBef>
                          <a:spcPts val="575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4pPr>
                      <a:lvl5pPr>
                        <a:lnSpc>
                          <a:spcPct val="87000"/>
                        </a:lnSpc>
                        <a:spcBef>
                          <a:spcPts val="288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5pPr>
                      <a:lvl6pPr marL="25146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6pPr>
                      <a:lvl7pPr marL="29718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7pPr>
                      <a:lvl8pPr marL="34290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8pPr>
                      <a:lvl9pPr marL="38862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9pPr>
                    </a:lstStyle>
                    <a:p>
                      <a:pPr marL="342900" marR="0" lvl="0" indent="-342900" algn="r" defTabSz="449263" rtl="0" eaLnBrk="1" fontAlgn="ctr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alt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itchFamily="34" charset="0"/>
                          <a:ea typeface="Microsoft YaHei" pitchFamily="34" charset="-122"/>
                          <a:cs typeface="Times New Roman" pitchFamily="18" charset="0"/>
                        </a:rPr>
                        <a:t>€ 6.729.707,14</a:t>
                      </a:r>
                      <a:endParaRPr kumimoji="0" lang="en-GB" alt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Open Sans" pitchFamily="34" charset="0"/>
                        <a:ea typeface="Microsoft YaHei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3113">
                <a:tc>
                  <a:txBody>
                    <a:bodyPr/>
                    <a:lstStyle>
                      <a:lvl1pPr marL="723900" indent="-723900">
                        <a:lnSpc>
                          <a:spcPct val="87000"/>
                        </a:lnSpc>
                        <a:spcBef>
                          <a:spcPts val="1425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1pPr>
                      <a:lvl2pPr marL="1189038">
                        <a:lnSpc>
                          <a:spcPct val="87000"/>
                        </a:lnSpc>
                        <a:spcBef>
                          <a:spcPts val="1138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2pPr>
                      <a:lvl3pPr marL="1597025">
                        <a:lnSpc>
                          <a:spcPct val="87000"/>
                        </a:lnSpc>
                        <a:spcBef>
                          <a:spcPts val="85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3pPr>
                      <a:lvl4pPr marL="2005013">
                        <a:lnSpc>
                          <a:spcPct val="87000"/>
                        </a:lnSpc>
                        <a:spcBef>
                          <a:spcPts val="575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4pPr>
                      <a:lvl5pPr marL="2413000">
                        <a:lnSpc>
                          <a:spcPct val="87000"/>
                        </a:lnSpc>
                        <a:spcBef>
                          <a:spcPts val="288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5pPr>
                      <a:lvl6pPr marL="28702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6pPr>
                      <a:lvl7pPr marL="33274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7pPr>
                      <a:lvl8pPr marL="37846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8pPr>
                      <a:lvl9pPr marL="42418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9pPr>
                    </a:lstStyle>
                    <a:p>
                      <a:pPr marL="723900" marR="0" lvl="0" indent="-723900" algn="l" defTabSz="449263" rtl="0" eaLnBrk="1" fontAlgn="b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alt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itchFamily="34" charset="0"/>
                          <a:ea typeface="Microsoft YaHei" pitchFamily="34" charset="-122"/>
                          <a:cs typeface="Times New Roman" pitchFamily="18" charset="0"/>
                        </a:rPr>
                        <a:t>9.6.6.a.3 </a:t>
                      </a:r>
                      <a:r>
                        <a:rPr kumimoji="0" lang="en-GB" alt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itchFamily="34" charset="0"/>
                          <a:ea typeface="Microsoft YaHei" pitchFamily="34" charset="-122"/>
                          <a:cs typeface="Times New Roman" pitchFamily="18" charset="0"/>
                        </a:rPr>
                        <a:t>Recupero funzionale - Funzioni di animazione sociale e partecipazione collettiva</a:t>
                      </a:r>
                      <a:endParaRPr kumimoji="0" lang="en-GB" alt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Open Sans" pitchFamily="34" charset="0"/>
                        <a:ea typeface="Microsoft YaHei" pitchFamily="34" charset="-122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87000"/>
                        </a:lnSpc>
                        <a:spcBef>
                          <a:spcPts val="1425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1pPr>
                      <a:lvl2pPr>
                        <a:lnSpc>
                          <a:spcPct val="87000"/>
                        </a:lnSpc>
                        <a:spcBef>
                          <a:spcPts val="1138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2pPr>
                      <a:lvl3pPr>
                        <a:lnSpc>
                          <a:spcPct val="87000"/>
                        </a:lnSpc>
                        <a:spcBef>
                          <a:spcPts val="85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3pPr>
                      <a:lvl4pPr>
                        <a:lnSpc>
                          <a:spcPct val="87000"/>
                        </a:lnSpc>
                        <a:spcBef>
                          <a:spcPts val="575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4pPr>
                      <a:lvl5pPr>
                        <a:lnSpc>
                          <a:spcPct val="87000"/>
                        </a:lnSpc>
                        <a:spcBef>
                          <a:spcPts val="288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5pPr>
                      <a:lvl6pPr marL="25146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6pPr>
                      <a:lvl7pPr marL="29718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7pPr>
                      <a:lvl8pPr marL="34290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8pPr>
                      <a:lvl9pPr marL="38862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9pPr>
                    </a:lstStyle>
                    <a:p>
                      <a:pPr marL="342900" marR="0" lvl="0" indent="-342900" algn="ctr" defTabSz="449263" rtl="0" eaLnBrk="1" fontAlgn="b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alt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itchFamily="34" charset="0"/>
                          <a:ea typeface="Microsoft YaHei" pitchFamily="34" charset="-122"/>
                          <a:cs typeface="Times New Roman" pitchFamily="18" charset="0"/>
                        </a:rPr>
                        <a:t>6</a:t>
                      </a:r>
                      <a:endParaRPr kumimoji="0" lang="en-GB" alt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Open Sans" pitchFamily="34" charset="0"/>
                        <a:ea typeface="Microsoft YaHei" pitchFamily="34" charset="-122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87000"/>
                        </a:lnSpc>
                        <a:spcBef>
                          <a:spcPts val="1425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1pPr>
                      <a:lvl2pPr>
                        <a:lnSpc>
                          <a:spcPct val="87000"/>
                        </a:lnSpc>
                        <a:spcBef>
                          <a:spcPts val="1138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2pPr>
                      <a:lvl3pPr>
                        <a:lnSpc>
                          <a:spcPct val="87000"/>
                        </a:lnSpc>
                        <a:spcBef>
                          <a:spcPts val="85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3pPr>
                      <a:lvl4pPr>
                        <a:lnSpc>
                          <a:spcPct val="87000"/>
                        </a:lnSpc>
                        <a:spcBef>
                          <a:spcPts val="575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4pPr>
                      <a:lvl5pPr>
                        <a:lnSpc>
                          <a:spcPct val="87000"/>
                        </a:lnSpc>
                        <a:spcBef>
                          <a:spcPts val="288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5pPr>
                      <a:lvl6pPr marL="25146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6pPr>
                      <a:lvl7pPr marL="29718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7pPr>
                      <a:lvl8pPr marL="34290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8pPr>
                      <a:lvl9pPr marL="38862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9pPr>
                    </a:lstStyle>
                    <a:p>
                      <a:pPr marL="342900" marR="0" lvl="0" indent="-342900" algn="r" defTabSz="449263" rtl="0" eaLnBrk="1" fontAlgn="ctr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alt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itchFamily="34" charset="0"/>
                          <a:ea typeface="Microsoft YaHei" pitchFamily="34" charset="-122"/>
                          <a:cs typeface="Times New Roman" pitchFamily="18" charset="0"/>
                        </a:rPr>
                        <a:t>€ 3.608.045,00</a:t>
                      </a:r>
                      <a:endParaRPr kumimoji="0" lang="en-GB" alt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Open Sans" pitchFamily="34" charset="0"/>
                        <a:ea typeface="Microsoft YaHei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3113">
                <a:tc>
                  <a:txBody>
                    <a:bodyPr/>
                    <a:lstStyle>
                      <a:lvl1pPr marL="723900" indent="-723900">
                        <a:lnSpc>
                          <a:spcPct val="87000"/>
                        </a:lnSpc>
                        <a:spcBef>
                          <a:spcPts val="1425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1pPr>
                      <a:lvl2pPr marL="1189038">
                        <a:lnSpc>
                          <a:spcPct val="87000"/>
                        </a:lnSpc>
                        <a:spcBef>
                          <a:spcPts val="1138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2pPr>
                      <a:lvl3pPr marL="1597025">
                        <a:lnSpc>
                          <a:spcPct val="87000"/>
                        </a:lnSpc>
                        <a:spcBef>
                          <a:spcPts val="85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3pPr>
                      <a:lvl4pPr marL="2005013">
                        <a:lnSpc>
                          <a:spcPct val="87000"/>
                        </a:lnSpc>
                        <a:spcBef>
                          <a:spcPts val="575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4pPr>
                      <a:lvl5pPr marL="2413000">
                        <a:lnSpc>
                          <a:spcPct val="87000"/>
                        </a:lnSpc>
                        <a:spcBef>
                          <a:spcPts val="288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5pPr>
                      <a:lvl6pPr marL="28702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6pPr>
                      <a:lvl7pPr marL="33274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7pPr>
                      <a:lvl8pPr marL="37846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8pPr>
                      <a:lvl9pPr marL="42418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9pPr>
                    </a:lstStyle>
                    <a:p>
                      <a:pPr marL="723900" marR="0" lvl="0" indent="-723900" algn="r" defTabSz="449263" rtl="0" eaLnBrk="1" fontAlgn="b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alt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4" charset="0"/>
                          <a:ea typeface="Microsoft YaHei" pitchFamily="34" charset="-122"/>
                        </a:rPr>
                        <a:t>TOT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87000"/>
                        </a:lnSpc>
                        <a:spcBef>
                          <a:spcPts val="1425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1pPr>
                      <a:lvl2pPr>
                        <a:lnSpc>
                          <a:spcPct val="87000"/>
                        </a:lnSpc>
                        <a:spcBef>
                          <a:spcPts val="1138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2pPr>
                      <a:lvl3pPr>
                        <a:lnSpc>
                          <a:spcPct val="87000"/>
                        </a:lnSpc>
                        <a:spcBef>
                          <a:spcPts val="85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3pPr>
                      <a:lvl4pPr>
                        <a:lnSpc>
                          <a:spcPct val="87000"/>
                        </a:lnSpc>
                        <a:spcBef>
                          <a:spcPts val="575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4pPr>
                      <a:lvl5pPr>
                        <a:lnSpc>
                          <a:spcPct val="87000"/>
                        </a:lnSpc>
                        <a:spcBef>
                          <a:spcPts val="288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5pPr>
                      <a:lvl6pPr marL="25146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6pPr>
                      <a:lvl7pPr marL="29718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7pPr>
                      <a:lvl8pPr marL="34290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8pPr>
                      <a:lvl9pPr marL="38862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9pPr>
                    </a:lstStyle>
                    <a:p>
                      <a:pPr marL="342900" marR="0" lvl="0" indent="-342900" algn="ctr" defTabSz="449263" rtl="0" eaLnBrk="1" fontAlgn="b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alt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4" charset="0"/>
                          <a:ea typeface="Microsoft YaHei" pitchFamily="34" charset="-122"/>
                        </a:rPr>
                        <a:t>50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87000"/>
                        </a:lnSpc>
                        <a:spcBef>
                          <a:spcPts val="1425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1pPr>
                      <a:lvl2pPr>
                        <a:lnSpc>
                          <a:spcPct val="87000"/>
                        </a:lnSpc>
                        <a:spcBef>
                          <a:spcPts val="1138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2pPr>
                      <a:lvl3pPr>
                        <a:lnSpc>
                          <a:spcPct val="87000"/>
                        </a:lnSpc>
                        <a:spcBef>
                          <a:spcPts val="85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3pPr>
                      <a:lvl4pPr>
                        <a:lnSpc>
                          <a:spcPct val="87000"/>
                        </a:lnSpc>
                        <a:spcBef>
                          <a:spcPts val="575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4pPr>
                      <a:lvl5pPr>
                        <a:lnSpc>
                          <a:spcPct val="87000"/>
                        </a:lnSpc>
                        <a:spcBef>
                          <a:spcPts val="288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5pPr>
                      <a:lvl6pPr marL="25146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6pPr>
                      <a:lvl7pPr marL="29718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7pPr>
                      <a:lvl8pPr marL="34290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8pPr>
                      <a:lvl9pPr marL="3886200" indent="-228600" defTabSz="449263" fontAlgn="base" hangingPunct="0">
                        <a:lnSpc>
                          <a:spcPct val="87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4" charset="-122"/>
                        </a:defRPr>
                      </a:lvl9pPr>
                    </a:lstStyle>
                    <a:p>
                      <a:pPr marL="342900" marR="0" lvl="0" indent="-34290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ts val="142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it-IT" alt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itchFamily="34" charset="0"/>
                          <a:ea typeface="Microsoft YaHei" pitchFamily="34" charset="-122"/>
                          <a:cs typeface="Times New Roman" pitchFamily="18" charset="0"/>
                        </a:rPr>
                        <a:t>€ 39.857.683,00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49861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3059113" y="765175"/>
            <a:ext cx="3306762" cy="550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9pPr>
          </a:lstStyle>
          <a:p>
            <a:pPr algn="ctr" hangingPunct="1">
              <a:lnSpc>
                <a:spcPct val="113000"/>
              </a:lnSpc>
              <a:spcAft>
                <a:spcPts val="1425"/>
              </a:spcAft>
              <a:buClrTx/>
              <a:buFontTx/>
              <a:buNone/>
            </a:pPr>
            <a:r>
              <a:rPr lang="it-IT" altLang="it-IT" sz="3000" b="1">
                <a:solidFill>
                  <a:srgbClr val="C5000B"/>
                </a:solidFill>
                <a:latin typeface="Open Sans" pitchFamily="32" charset="0"/>
              </a:rPr>
              <a:t>ASSE 6 - </a:t>
            </a:r>
            <a:r>
              <a:rPr lang="it-IT" altLang="it-IT" sz="2000" b="1">
                <a:solidFill>
                  <a:srgbClr val="CC0000"/>
                </a:solidFill>
                <a:latin typeface="Open Sans" pitchFamily="32" charset="0"/>
              </a:rPr>
              <a:t>Asse Urbano</a:t>
            </a:r>
          </a:p>
        </p:txBody>
      </p:sp>
      <p:graphicFrame>
        <p:nvGraphicFramePr>
          <p:cNvPr id="13314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1258870"/>
              </p:ext>
            </p:extLst>
          </p:nvPr>
        </p:nvGraphicFramePr>
        <p:xfrm>
          <a:off x="395288" y="1557338"/>
          <a:ext cx="7129040" cy="4104837"/>
        </p:xfrm>
        <a:graphic>
          <a:graphicData uri="http://schemas.openxmlformats.org/drawingml/2006/table">
            <a:tbl>
              <a:tblPr/>
              <a:tblGrid>
                <a:gridCol w="2339975"/>
                <a:gridCol w="4789065"/>
              </a:tblGrid>
              <a:tr h="669925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COMUNE</a:t>
                      </a:r>
                    </a:p>
                  </a:txBody>
                  <a:tcPr marL="90000" marR="90000" marT="46800" marB="46800" anchor="ctr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BUDGET ASSEGNATO </a:t>
                      </a:r>
                    </a:p>
                    <a:p>
                      <a:pPr marL="0" marR="0" lvl="0" indent="0" algn="ctr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(DGR N.655/2016)</a:t>
                      </a:r>
                    </a:p>
                  </a:txBody>
                  <a:tcPr marL="90000" marR="90000" marT="46800" marB="46800" anchor="ctr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</a:tr>
              <a:tr h="388938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Prato</a:t>
                      </a:r>
                    </a:p>
                  </a:txBody>
                  <a:tcPr marL="90000" marR="90000" marT="46800" marB="4680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€ 6.031.667</a:t>
                      </a:r>
                    </a:p>
                  </a:txBody>
                  <a:tcPr marL="90000" marR="90000" marT="46800" marB="4680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Pisa</a:t>
                      </a:r>
                    </a:p>
                  </a:txBody>
                  <a:tcPr marL="90000" marR="90000" marT="46800" marB="4680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€ 6.373.448</a:t>
                      </a:r>
                    </a:p>
                  </a:txBody>
                  <a:tcPr marL="90000" marR="90000" marT="46800" marB="4680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GB" altLang="it-I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Cecina</a:t>
                      </a:r>
                    </a:p>
                  </a:txBody>
                  <a:tcPr marL="90000" marR="90000" marT="46800" marB="4680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€ 4.000.000</a:t>
                      </a:r>
                    </a:p>
                  </a:txBody>
                  <a:tcPr marL="90000" marR="90000" marT="46800" marB="4680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GB" altLang="it-IT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Empoli</a:t>
                      </a:r>
                      <a:endParaRPr kumimoji="0" lang="en-GB" altLang="it-IT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Open Sans" pitchFamily="32" charset="0"/>
                        <a:cs typeface="Arial Unicode MS" pitchFamily="32" charset="0"/>
                      </a:endParaRPr>
                    </a:p>
                  </a:txBody>
                  <a:tcPr marL="90000" marR="90000" marT="46800" marB="4680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€ 6.141.592</a:t>
                      </a:r>
                    </a:p>
                  </a:txBody>
                  <a:tcPr marL="90000" marR="90000" marT="46800" marB="4680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9763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GB" altLang="it-IT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Poggibonsi</a:t>
                      </a:r>
                      <a:endParaRPr kumimoji="0" lang="en-GB" altLang="it-IT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Open Sans" pitchFamily="32" charset="0"/>
                        <a:cs typeface="Arial Unicode MS" pitchFamily="32" charset="0"/>
                      </a:endParaRPr>
                    </a:p>
                  </a:txBody>
                  <a:tcPr marL="90000" marR="90000" marT="46800" marB="4680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€ 6.781.175</a:t>
                      </a:r>
                    </a:p>
                  </a:txBody>
                  <a:tcPr marL="90000" marR="90000" marT="46800" marB="4680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Pistoia</a:t>
                      </a:r>
                    </a:p>
                  </a:txBody>
                  <a:tcPr marL="90000" marR="90000" marT="46800" marB="4680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€ 6.260.894</a:t>
                      </a:r>
                    </a:p>
                  </a:txBody>
                  <a:tcPr marL="90000" marR="90000" marT="46800" marB="4680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9925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GB" altLang="it-IT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Rosignano</a:t>
                      </a:r>
                      <a:endParaRPr kumimoji="0" lang="en-GB" altLang="it-IT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Open Sans" pitchFamily="32" charset="0"/>
                        <a:cs typeface="Arial Unicode MS" pitchFamily="32" charset="0"/>
                      </a:endParaRPr>
                    </a:p>
                  </a:txBody>
                  <a:tcPr marL="90000" marR="90000" marT="46800" marB="4680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€ 4.000.000</a:t>
                      </a:r>
                    </a:p>
                  </a:txBody>
                  <a:tcPr marL="90000" marR="90000" marT="46800" marB="4680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2924175"/>
            <a:ext cx="9144000" cy="1470025"/>
          </a:xfrm>
          <a:ln/>
        </p:spPr>
        <p:txBody>
          <a:bodyPr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it-IT" altLang="it-IT" sz="4000" b="1">
                <a:solidFill>
                  <a:srgbClr val="5A5A64"/>
                </a:solidFill>
                <a:latin typeface="Open Sans" pitchFamily="32" charset="0"/>
              </a:rPr>
              <a:t>Grazie per l'attenzione</a:t>
            </a:r>
            <a:br>
              <a:rPr lang="it-IT" altLang="it-IT" sz="4000" b="1">
                <a:solidFill>
                  <a:srgbClr val="5A5A64"/>
                </a:solidFill>
                <a:latin typeface="Open Sans" pitchFamily="32" charset="0"/>
              </a:rPr>
            </a:br>
            <a:endParaRPr lang="it-IT" altLang="it-IT" sz="4000" b="1">
              <a:solidFill>
                <a:srgbClr val="5A5A64"/>
              </a:solidFill>
              <a:latin typeface="Open Sans" pitchFamily="32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1" name="Group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5116572"/>
              </p:ext>
            </p:extLst>
          </p:nvPr>
        </p:nvGraphicFramePr>
        <p:xfrm>
          <a:off x="323850" y="1397000"/>
          <a:ext cx="8568630" cy="5294381"/>
        </p:xfrm>
        <a:graphic>
          <a:graphicData uri="http://schemas.openxmlformats.org/drawingml/2006/table">
            <a:tbl>
              <a:tblPr/>
              <a:tblGrid>
                <a:gridCol w="3095625"/>
                <a:gridCol w="1008509"/>
                <a:gridCol w="936104"/>
                <a:gridCol w="1152128"/>
                <a:gridCol w="1226022"/>
                <a:gridCol w="1150242"/>
              </a:tblGrid>
              <a:tr h="960438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ASSE PRIORITARIO</a:t>
                      </a:r>
                    </a:p>
                  </a:txBody>
                  <a:tcPr marL="90000" marR="90000" marT="46800" marB="46800" anchor="ctr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SPESA PUBBLICA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IMPEGNI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PAGAMENTI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SPESA CERTIFICATA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NUMERO PROGETTI FINANZIATI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</a:tr>
              <a:tr h="587375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1. Ricerca, sviluppo tecnologico e l’innovazione</a:t>
                      </a:r>
                    </a:p>
                  </a:txBody>
                  <a:tcPr marL="90000" marR="90000" marT="46800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275,11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113,20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8,04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3,15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984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7050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2. Accesso alle tecnologie dell’informazione e della comunicazione</a:t>
                      </a:r>
                    </a:p>
                  </a:txBody>
                  <a:tcPr marL="90000" marR="90000" marT="46800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79,56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22,00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0,00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5938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3. Competitività delle PMI</a:t>
                      </a:r>
                    </a:p>
                  </a:txBody>
                  <a:tcPr marL="90000" marR="90000" marT="46800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130,47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35,17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12,94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5,70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375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638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4. Transizione verso un’economia a bassa emissione di carbonio</a:t>
                      </a:r>
                    </a:p>
                  </a:txBody>
                  <a:tcPr marL="90000" marR="90000" marT="46800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196,69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8,19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0,11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0,07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135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638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5. Tutela l’ambiente e uso efficiente delle risorse</a:t>
                      </a:r>
                    </a:p>
                  </a:txBody>
                  <a:tcPr marL="90000" marR="90000" marT="46800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29,71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2,88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0,00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13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6. Urbano</a:t>
                      </a:r>
                    </a:p>
                  </a:txBody>
                  <a:tcPr marL="90000" marR="90000" marT="46800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49,21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0,00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0,00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7. Assistenza Tecnica</a:t>
                      </a:r>
                    </a:p>
                  </a:txBody>
                  <a:tcPr marL="90000" marR="90000" marT="46800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31,70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7,22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0,97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50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7050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TOTALE</a:t>
                      </a:r>
                    </a:p>
                  </a:txBody>
                  <a:tcPr marL="90000" marR="90000" marT="46800" marB="46800" anchor="ctr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792,45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188,66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22,06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8,92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1.548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</a:tr>
            </a:tbl>
          </a:graphicData>
        </a:graphic>
      </p:graphicFrame>
      <p:sp>
        <p:nvSpPr>
          <p:cNvPr id="5299" name="Text Box 179"/>
          <p:cNvSpPr txBox="1">
            <a:spLocks noChangeArrowheads="1"/>
          </p:cNvSpPr>
          <p:nvPr/>
        </p:nvSpPr>
        <p:spPr bwMode="auto">
          <a:xfrm>
            <a:off x="0" y="720725"/>
            <a:ext cx="914400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431800" indent="-322263"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1pPr>
            <a:lvl2pPr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2pPr>
            <a:lvl3pPr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3pPr>
            <a:lvl4pPr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4pPr>
            <a:lvl5pPr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9pPr>
          </a:lstStyle>
          <a:p>
            <a:pPr algn="ctr" hangingPunct="1">
              <a:lnSpc>
                <a:spcPct val="113000"/>
              </a:lnSpc>
              <a:spcAft>
                <a:spcPts val="1425"/>
              </a:spcAft>
              <a:buClrTx/>
              <a:buFontTx/>
              <a:buNone/>
            </a:pPr>
            <a:r>
              <a:rPr lang="it-IT" altLang="it-IT" sz="3000" b="1" dirty="0" smtClean="0">
                <a:solidFill>
                  <a:srgbClr val="C5000B"/>
                </a:solidFill>
                <a:latin typeface="Open Sans" pitchFamily="32" charset="0"/>
              </a:rPr>
              <a:t>Monitoraggio al </a:t>
            </a:r>
            <a:r>
              <a:rPr lang="it-IT" altLang="it-IT" sz="3000" b="1" dirty="0">
                <a:solidFill>
                  <a:srgbClr val="C5000B"/>
                </a:solidFill>
                <a:latin typeface="Open Sans" pitchFamily="32" charset="0"/>
              </a:rPr>
              <a:t>31.12.2016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1" name="Group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6006855"/>
              </p:ext>
            </p:extLst>
          </p:nvPr>
        </p:nvGraphicFramePr>
        <p:xfrm>
          <a:off x="1547664" y="1484784"/>
          <a:ext cx="6624736" cy="5294381"/>
        </p:xfrm>
        <a:graphic>
          <a:graphicData uri="http://schemas.openxmlformats.org/drawingml/2006/table">
            <a:tbl>
              <a:tblPr/>
              <a:tblGrid>
                <a:gridCol w="3236031"/>
                <a:gridCol w="1206459"/>
                <a:gridCol w="1128462"/>
                <a:gridCol w="1053784"/>
              </a:tblGrid>
              <a:tr h="960438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ASSE PRIORITARIO</a:t>
                      </a:r>
                    </a:p>
                  </a:txBody>
                  <a:tcPr marL="90000" marR="90000" marT="46800" marB="46800" anchor="ctr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SPESA PUBBLICA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IMPEGNI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NUMERO PROGETTI FINANZIATI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</a:tr>
              <a:tr h="587375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1. Ricerca, sviluppo tecnologico e l’innovazione</a:t>
                      </a:r>
                    </a:p>
                  </a:txBody>
                  <a:tcPr marL="90000" marR="90000" marT="46800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275,11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113,20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984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7050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2. Accesso alle tecnologie dell’informazione e della comunicazione</a:t>
                      </a:r>
                    </a:p>
                  </a:txBody>
                  <a:tcPr marL="90000" marR="90000" marT="46800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79,56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22,00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5938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3. Competitività delle PMI</a:t>
                      </a:r>
                    </a:p>
                  </a:txBody>
                  <a:tcPr marL="90000" marR="90000" marT="46800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130,47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35,17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375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638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4. Transizione verso un’economia a bassa emissione di carbonio</a:t>
                      </a:r>
                    </a:p>
                  </a:txBody>
                  <a:tcPr marL="90000" marR="90000" marT="46800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196,69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8,19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135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638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5. Tutela l’ambiente e uso efficiente delle risorse</a:t>
                      </a:r>
                    </a:p>
                  </a:txBody>
                  <a:tcPr marL="90000" marR="90000" marT="46800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29,71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2,88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13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6. Urbano</a:t>
                      </a:r>
                    </a:p>
                  </a:txBody>
                  <a:tcPr marL="90000" marR="90000" marT="46800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49,21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0,00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7. Assistenza Tecnica</a:t>
                      </a:r>
                    </a:p>
                  </a:txBody>
                  <a:tcPr marL="90000" marR="90000" marT="46800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31,70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7,22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50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7050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TOTALE</a:t>
                      </a:r>
                    </a:p>
                  </a:txBody>
                  <a:tcPr marL="90000" marR="90000" marT="46800" marB="46800" anchor="ctr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792,45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188,66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1.548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</a:tr>
            </a:tbl>
          </a:graphicData>
        </a:graphic>
      </p:graphicFrame>
      <p:sp>
        <p:nvSpPr>
          <p:cNvPr id="5299" name="Text Box 179"/>
          <p:cNvSpPr txBox="1">
            <a:spLocks noChangeArrowheads="1"/>
          </p:cNvSpPr>
          <p:nvPr/>
        </p:nvSpPr>
        <p:spPr bwMode="auto">
          <a:xfrm>
            <a:off x="0" y="720725"/>
            <a:ext cx="914400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431800" indent="-322263"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1pPr>
            <a:lvl2pPr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2pPr>
            <a:lvl3pPr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3pPr>
            <a:lvl4pPr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4pPr>
            <a:lvl5pPr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9pPr>
          </a:lstStyle>
          <a:p>
            <a:pPr algn="ctr" hangingPunct="1">
              <a:lnSpc>
                <a:spcPct val="113000"/>
              </a:lnSpc>
              <a:spcAft>
                <a:spcPts val="1425"/>
              </a:spcAft>
              <a:buClrTx/>
              <a:buFontTx/>
              <a:buNone/>
            </a:pPr>
            <a:r>
              <a:rPr lang="it-IT" altLang="it-IT" sz="3000" b="1" dirty="0" smtClean="0">
                <a:solidFill>
                  <a:srgbClr val="C5000B"/>
                </a:solidFill>
                <a:latin typeface="Open Sans" pitchFamily="32" charset="0"/>
              </a:rPr>
              <a:t>Monitoraggio al </a:t>
            </a:r>
            <a:r>
              <a:rPr lang="it-IT" altLang="it-IT" sz="3000" b="1" dirty="0">
                <a:solidFill>
                  <a:srgbClr val="C5000B"/>
                </a:solidFill>
                <a:latin typeface="Open Sans" pitchFamily="32" charset="0"/>
              </a:rPr>
              <a:t>31.12.2016 </a:t>
            </a:r>
          </a:p>
        </p:txBody>
      </p:sp>
    </p:spTree>
    <p:extLst>
      <p:ext uri="{BB962C8B-B14F-4D97-AF65-F5344CB8AC3E}">
        <p14:creationId xmlns:p14="http://schemas.microsoft.com/office/powerpoint/2010/main" val="34319195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ext Box 1"/>
          <p:cNvSpPr txBox="1">
            <a:spLocks noChangeArrowheads="1"/>
          </p:cNvSpPr>
          <p:nvPr/>
        </p:nvSpPr>
        <p:spPr bwMode="auto">
          <a:xfrm>
            <a:off x="323850" y="765175"/>
            <a:ext cx="8351838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431800" indent="-322263"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1pPr>
            <a:lvl2pPr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2pPr>
            <a:lvl3pPr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3pPr>
            <a:lvl4pPr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4pPr>
            <a:lvl5pPr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9pPr>
          </a:lstStyle>
          <a:p>
            <a:pPr hangingPunct="1">
              <a:lnSpc>
                <a:spcPct val="113000"/>
              </a:lnSpc>
              <a:spcAft>
                <a:spcPts val="1425"/>
              </a:spcAft>
              <a:buClrTx/>
              <a:buFontTx/>
              <a:buNone/>
            </a:pPr>
            <a:r>
              <a:rPr lang="it-IT" altLang="it-IT" sz="2000" b="1" dirty="0">
                <a:solidFill>
                  <a:srgbClr val="C5000B"/>
                </a:solidFill>
                <a:latin typeface="Open Sans" pitchFamily="32" charset="0"/>
              </a:rPr>
              <a:t>ASSE 1 - </a:t>
            </a:r>
            <a:r>
              <a:rPr lang="it-IT" altLang="it-IT" sz="2000" b="1" dirty="0">
                <a:solidFill>
                  <a:srgbClr val="CC0000"/>
                </a:solidFill>
                <a:latin typeface="Open Sans" pitchFamily="32" charset="0"/>
              </a:rPr>
              <a:t>Ricerca, sviluppo tecnologico e </a:t>
            </a:r>
            <a:r>
              <a:rPr lang="it-IT" altLang="it-IT" sz="2000" b="1" dirty="0" smtClean="0">
                <a:solidFill>
                  <a:srgbClr val="CC0000"/>
                </a:solidFill>
                <a:latin typeface="Open Sans" pitchFamily="32" charset="0"/>
              </a:rPr>
              <a:t>innovazione (1)</a:t>
            </a:r>
            <a:endParaRPr lang="it-IT" altLang="it-IT" sz="2000" b="1" dirty="0">
              <a:solidFill>
                <a:srgbClr val="CC0000"/>
              </a:solidFill>
              <a:latin typeface="Open Sans" pitchFamily="32" charset="0"/>
            </a:endParaRPr>
          </a:p>
          <a:p>
            <a:pPr hangingPunct="1">
              <a:lnSpc>
                <a:spcPct val="113000"/>
              </a:lnSpc>
              <a:spcAft>
                <a:spcPts val="1425"/>
              </a:spcAft>
              <a:buClrTx/>
              <a:buFontTx/>
              <a:buNone/>
            </a:pPr>
            <a:endParaRPr lang="it-IT" altLang="it-IT" sz="2000" b="1" dirty="0">
              <a:solidFill>
                <a:srgbClr val="CC0000"/>
              </a:solidFill>
              <a:latin typeface="Open Sans" pitchFamily="32" charset="0"/>
            </a:endParaRPr>
          </a:p>
        </p:txBody>
      </p:sp>
      <p:graphicFrame>
        <p:nvGraphicFramePr>
          <p:cNvPr id="6146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1948827"/>
              </p:ext>
            </p:extLst>
          </p:nvPr>
        </p:nvGraphicFramePr>
        <p:xfrm>
          <a:off x="468313" y="1341438"/>
          <a:ext cx="8229600" cy="5111056"/>
        </p:xfrm>
        <a:graphic>
          <a:graphicData uri="http://schemas.openxmlformats.org/drawingml/2006/table">
            <a:tbl>
              <a:tblPr/>
              <a:tblGrid>
                <a:gridCol w="3455987"/>
                <a:gridCol w="1728788"/>
                <a:gridCol w="1512887"/>
                <a:gridCol w="1531938"/>
              </a:tblGrid>
              <a:tr h="820738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DESCRIZIONE AZIONE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PROCEDURE AVVIATE </a:t>
                      </a:r>
                    </a:p>
                    <a:p>
                      <a:pPr marL="0" marR="0" lvl="0" indent="0" algn="ctr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(atto di avvio)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 RISORSE STANZIATE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RISORSE IMPEGNATE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</a:tr>
              <a:tr h="1014413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GB" alt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1.1.2a  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Sostegno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 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ai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 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processi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 di 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innovazione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 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nelle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 MPMI 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manifatturiere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 e 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dei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 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servizi</a:t>
                      </a:r>
                      <a:endParaRPr kumimoji="0" lang="en-GB" alt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Open Sans" pitchFamily="32" charset="0"/>
                        <a:cs typeface="Arial Unicode MS" pitchFamily="32" charset="0"/>
                      </a:endParaRP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GB" altLang="it-IT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d.d</a:t>
                      </a:r>
                      <a:r>
                        <a:rPr kumimoji="0" lang="en-GB" alt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. n. 6684 del 31/12/2014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113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GB" altLang="it-IT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d.d</a:t>
                      </a:r>
                      <a:r>
                        <a:rPr kumimoji="0" lang="en-GB" alt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. n. 1540 del 22/03/2016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5.963.000,00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it-IT" altLang="it-IT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Open Sans" pitchFamily="32" charset="0"/>
                        <a:cs typeface="Arial Unicode MS" pitchFamily="32" charset="0"/>
                      </a:endParaRPr>
                    </a:p>
                    <a:p>
                      <a:pPr marL="0" marR="0" lvl="0" indent="0" algn="ctr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€ 5.798.945,46</a:t>
                      </a:r>
                      <a:br>
                        <a:rPr kumimoji="0" lang="it-IT" alt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</a:br>
                      <a:endParaRPr kumimoji="0" lang="it-IT" altLang="it-IT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Open Sans" pitchFamily="32" charset="0"/>
                        <a:cs typeface="Arial Unicode MS" pitchFamily="32" charset="0"/>
                      </a:endParaRP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0438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GB" alt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1.1.3.   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Innovazione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 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nei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 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processi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, 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nei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 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prodotti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 e 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nelle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 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formule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 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organizzative</a:t>
                      </a:r>
                      <a:endParaRPr kumimoji="0" lang="en-GB" alt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Open Sans" pitchFamily="32" charset="0"/>
                        <a:cs typeface="Arial Unicode MS" pitchFamily="32" charset="0"/>
                      </a:endParaRP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GB" altLang="it-IT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d.d</a:t>
                      </a:r>
                      <a:r>
                        <a:rPr kumimoji="0" lang="en-GB" alt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. n. 3389 del 30/07/2014 – </a:t>
                      </a:r>
                      <a:r>
                        <a:rPr kumimoji="0" lang="en-GB" altLang="it-IT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bando</a:t>
                      </a:r>
                      <a:r>
                        <a:rPr kumimoji="0" lang="en-GB" alt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 3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/>
                      </a:r>
                      <a:br>
                        <a:rPr kumimoji="0" lang="it-IT" alt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</a:br>
                      <a:r>
                        <a:rPr kumimoji="0" lang="it-IT" alt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6.749.500,00</a:t>
                      </a:r>
                      <a:br>
                        <a:rPr kumimoji="0" lang="it-IT" alt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</a:br>
                      <a:endParaRPr kumimoji="0" lang="it-IT" altLang="it-IT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Open Sans" pitchFamily="32" charset="0"/>
                        <a:cs typeface="Arial Unicode MS" pitchFamily="32" charset="0"/>
                      </a:endParaRP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 6.582.697,67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GB" alt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1.1.2.a 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  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Innovazione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 per 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manifatturiero</a:t>
                      </a:r>
                      <a:endParaRPr kumimoji="0" lang="en-GB" alt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Open Sans" pitchFamily="32" charset="0"/>
                        <a:cs typeface="Arial Unicode MS" pitchFamily="32" charset="0"/>
                      </a:endParaRPr>
                    </a:p>
                    <a:p>
                      <a:pPr marL="0" marR="0" lvl="0" indent="0" algn="l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GB" alt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1.1.2.b  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Servizi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 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innovativi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 per </a:t>
                      </a:r>
                    </a:p>
                    <a:p>
                      <a:pPr marL="0" marR="0" lvl="0" indent="0" algn="l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turismo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/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commerico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/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servizi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)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GB" altLang="it-IT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d.d</a:t>
                      </a:r>
                      <a:r>
                        <a:rPr kumimoji="0" lang="en-GB" alt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. n. 11429 del 27/10/2016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8.000.000,00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2.400.000,00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Procedura in corso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7688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GB" alt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1.1.2.b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 </a:t>
                      </a:r>
                      <a:r>
                        <a:rPr kumimoji="0" lang="en-GB" alt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 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Innovazione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 per </a:t>
                      </a:r>
                    </a:p>
                    <a:p>
                      <a:pPr marL="0" marR="0" lvl="0" indent="0" algn="l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turismo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/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commerico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/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servizi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)</a:t>
                      </a:r>
                    </a:p>
                    <a:p>
                      <a:pPr marL="0" marR="0" lvl="0" indent="0" algn="l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GB" alt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1.1.3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.    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Innovazione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 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nei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 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processi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, 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nei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 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prodotti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 e 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nelle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 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formule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 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organizzative</a:t>
                      </a:r>
                      <a:endParaRPr kumimoji="0" lang="en-GB" alt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Open Sans" pitchFamily="32" charset="0"/>
                        <a:cs typeface="Arial Unicode MS" pitchFamily="32" charset="0"/>
                      </a:endParaRP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GB" altLang="it-IT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d.d</a:t>
                      </a:r>
                      <a:r>
                        <a:rPr kumimoji="0" lang="en-GB" alt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. n. 11430 del 27/10/2016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it-IT" altLang="it-IT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Open Sans" pitchFamily="32" charset="0"/>
                        <a:cs typeface="Arial Unicode MS" pitchFamily="32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4.000.000,00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10.000.000,00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Procedura in corso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46403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ext Box 1"/>
          <p:cNvSpPr txBox="1">
            <a:spLocks noChangeArrowheads="1"/>
          </p:cNvSpPr>
          <p:nvPr/>
        </p:nvSpPr>
        <p:spPr bwMode="auto">
          <a:xfrm>
            <a:off x="323850" y="981075"/>
            <a:ext cx="8351838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431800" indent="-322263"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1pPr>
            <a:lvl2pPr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2pPr>
            <a:lvl3pPr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3pPr>
            <a:lvl4pPr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4pPr>
            <a:lvl5pPr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9pPr>
          </a:lstStyle>
          <a:p>
            <a:pPr hangingPunct="1">
              <a:lnSpc>
                <a:spcPct val="113000"/>
              </a:lnSpc>
              <a:spcAft>
                <a:spcPts val="1425"/>
              </a:spcAft>
              <a:buClrTx/>
              <a:buFontTx/>
              <a:buNone/>
            </a:pPr>
            <a:r>
              <a:rPr lang="it-IT" altLang="it-IT" sz="2000" b="1" dirty="0">
                <a:solidFill>
                  <a:srgbClr val="C5000B"/>
                </a:solidFill>
                <a:latin typeface="Open Sans" pitchFamily="32" charset="0"/>
              </a:rPr>
              <a:t>ASSE 1 - </a:t>
            </a:r>
            <a:r>
              <a:rPr lang="it-IT" altLang="it-IT" sz="2000" b="1" dirty="0">
                <a:solidFill>
                  <a:srgbClr val="CC0000"/>
                </a:solidFill>
                <a:latin typeface="Open Sans" pitchFamily="32" charset="0"/>
              </a:rPr>
              <a:t>Ricerca, sviluppo tecnologico e </a:t>
            </a:r>
            <a:r>
              <a:rPr lang="it-IT" altLang="it-IT" sz="2000" b="1" dirty="0" smtClean="0">
                <a:solidFill>
                  <a:srgbClr val="CC0000"/>
                </a:solidFill>
                <a:latin typeface="Open Sans" pitchFamily="32" charset="0"/>
              </a:rPr>
              <a:t>innovazione (2)</a:t>
            </a:r>
            <a:endParaRPr lang="it-IT" altLang="it-IT" sz="2000" b="1" dirty="0">
              <a:solidFill>
                <a:srgbClr val="CC0000"/>
              </a:solidFill>
              <a:latin typeface="Open Sans" pitchFamily="32" charset="0"/>
            </a:endParaRPr>
          </a:p>
          <a:p>
            <a:pPr hangingPunct="1">
              <a:lnSpc>
                <a:spcPct val="113000"/>
              </a:lnSpc>
              <a:spcAft>
                <a:spcPts val="1425"/>
              </a:spcAft>
              <a:buClrTx/>
              <a:buFontTx/>
              <a:buNone/>
            </a:pPr>
            <a:endParaRPr lang="it-IT" altLang="it-IT" sz="2000" b="1" dirty="0">
              <a:solidFill>
                <a:srgbClr val="CC0000"/>
              </a:solidFill>
              <a:latin typeface="Open Sans" pitchFamily="32" charset="0"/>
            </a:endParaRPr>
          </a:p>
        </p:txBody>
      </p:sp>
      <p:graphicFrame>
        <p:nvGraphicFramePr>
          <p:cNvPr id="7170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0610597"/>
              </p:ext>
            </p:extLst>
          </p:nvPr>
        </p:nvGraphicFramePr>
        <p:xfrm>
          <a:off x="539553" y="1604963"/>
          <a:ext cx="8136136" cy="4575914"/>
        </p:xfrm>
        <a:graphic>
          <a:graphicData uri="http://schemas.openxmlformats.org/drawingml/2006/table">
            <a:tbl>
              <a:tblPr/>
              <a:tblGrid>
                <a:gridCol w="2971132"/>
                <a:gridCol w="1847561"/>
                <a:gridCol w="1657992"/>
                <a:gridCol w="1659451"/>
              </a:tblGrid>
              <a:tr h="794819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ea typeface="+mn-ea"/>
                          <a:cs typeface="Arial Unicode MS" pitchFamily="32" charset="0"/>
                        </a:rPr>
                        <a:t>DESCRIZIONE AZIONE/ PROCEDURA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ea typeface="+mn-ea"/>
                          <a:cs typeface="Arial Unicode MS" pitchFamily="32" charset="0"/>
                        </a:rPr>
                        <a:t>PROCEDURE AVVIATE</a:t>
                      </a:r>
                    </a:p>
                    <a:p>
                      <a:pPr marL="0" marR="0" lvl="0" indent="0" algn="ctr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ea typeface="+mn-ea"/>
                          <a:cs typeface="Arial Unicode MS" pitchFamily="32" charset="0"/>
                        </a:rPr>
                        <a:t>(atto di avvio)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ea typeface="+mn-ea"/>
                          <a:cs typeface="Arial Unicode MS" pitchFamily="32" charset="0"/>
                        </a:rPr>
                        <a:t>RISORSE STANZIATE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ea typeface="+mn-ea"/>
                          <a:cs typeface="Arial Unicode MS" pitchFamily="32" charset="0"/>
                        </a:rPr>
                        <a:t>RISORSE IMPEGNATE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730250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GB" alt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1.1.4.  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Sostegno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 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alle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 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attività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 collaborative di R&amp;S 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realizzate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 da 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aggregazioni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 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pubblico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-private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GB" altLang="it-IT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d.d</a:t>
                      </a:r>
                      <a:r>
                        <a:rPr kumimoji="0" lang="en-GB" altLang="it-IT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. n. 127 del 20/01/2016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€ 2.312.062,50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€ 2.312.062,50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7004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GB" alt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1.1.5.  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Aiuti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 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agli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 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investimenti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 in R&amp;S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GB" altLang="it-IT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d.d</a:t>
                      </a:r>
                      <a:r>
                        <a:rPr kumimoji="0" lang="en-GB" altLang="it-IT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. n. 3389 del 30/07/2014 - </a:t>
                      </a:r>
                      <a:r>
                        <a:rPr kumimoji="0" lang="en-GB" altLang="it-IT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bandi</a:t>
                      </a:r>
                      <a:r>
                        <a:rPr kumimoji="0" lang="en-GB" altLang="it-IT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 1 e 2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€ 93.696.656,70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€ 92.824.992,09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7004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1.4.1.  </a:t>
                      </a:r>
                      <a:r>
                        <a:rPr kumimoji="0" lang="it-IT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Creazione d’impresa – “Sezione Innovazione”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d.d</a:t>
                      </a:r>
                      <a:r>
                        <a:rPr kumimoji="0" lang="it-IT" altLang="it-IT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. n. 4123 del 16/09/2015d.d. n. 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d.d</a:t>
                      </a:r>
                      <a:r>
                        <a:rPr kumimoji="0" lang="it-IT" altLang="it-IT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. n. 10119 del 26/09/2016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€ 1.101.713,20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€ 1.101.713,20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7248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1.5.1.  </a:t>
                      </a:r>
                      <a:r>
                        <a:rPr kumimoji="0" lang="it-IT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Sostegno alle infrastrutture di ricerca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d.d</a:t>
                      </a:r>
                      <a:r>
                        <a:rPr kumimoji="0" lang="it-IT" altLang="it-IT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. n. 6455 del 23/12/2014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€   9.000.000,00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€ 4.580.211,78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755650" y="1906588"/>
            <a:ext cx="180975" cy="642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9pPr>
          </a:lstStyle>
          <a:p>
            <a:pPr>
              <a:buClrTx/>
              <a:buFontTx/>
              <a:buNone/>
            </a:pPr>
            <a:r>
              <a:rPr lang="it-IT" altLang="it-IT"/>
              <a:t/>
            </a:r>
            <a:br>
              <a:rPr lang="it-IT" altLang="it-IT"/>
            </a:br>
            <a:endParaRPr lang="it-IT" altLang="it-IT"/>
          </a:p>
        </p:txBody>
      </p:sp>
      <p:graphicFrame>
        <p:nvGraphicFramePr>
          <p:cNvPr id="8194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841774"/>
              </p:ext>
            </p:extLst>
          </p:nvPr>
        </p:nvGraphicFramePr>
        <p:xfrm>
          <a:off x="395288" y="2420938"/>
          <a:ext cx="8355012" cy="3544888"/>
        </p:xfrm>
        <a:graphic>
          <a:graphicData uri="http://schemas.openxmlformats.org/drawingml/2006/table">
            <a:tbl>
              <a:tblPr/>
              <a:tblGrid>
                <a:gridCol w="2663825"/>
                <a:gridCol w="1512887"/>
                <a:gridCol w="1512168"/>
                <a:gridCol w="1369145"/>
                <a:gridCol w="1296987"/>
              </a:tblGrid>
              <a:tr h="536575">
                <a:tc rowSpan="2"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0" fontAlgn="base" latinLnBrk="0" hangingPunct="0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DESCRIZIONE DELL’AZIONE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PROCEDURE AVVIATE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RISORSE STANZIATE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 rowSpan="2"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RISORSE IMPEGNATE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</a:tr>
              <a:tr h="73342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ACCORDO DI PROGRAMMA</a:t>
                      </a:r>
                    </a:p>
                  </a:txBody>
                  <a:tcPr marL="90000" marR="90000" marT="4680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CONVENZIONE OPERATIVA</a:t>
                      </a:r>
                    </a:p>
                  </a:txBody>
                  <a:tcPr marL="90000" marR="90000" marT="4680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476375">
                <a:tc rowSpan="2"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GB" alt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2.1.1. </a:t>
                      </a:r>
                      <a:r>
                        <a:rPr kumimoji="0" lang="en-GB" altLang="it-IT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Infrastrutture</a:t>
                      </a:r>
                      <a:r>
                        <a:rPr kumimoji="0" lang="en-GB" alt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 di </a:t>
                      </a:r>
                      <a:r>
                        <a:rPr kumimoji="0" lang="en-GB" altLang="it-IT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banda</a:t>
                      </a:r>
                      <a:r>
                        <a:rPr kumimoji="0" lang="en-GB" alt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 </a:t>
                      </a:r>
                      <a:r>
                        <a:rPr kumimoji="0" lang="en-GB" altLang="it-IT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larga</a:t>
                      </a:r>
                      <a:r>
                        <a:rPr kumimoji="0" lang="en-GB" alt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 e </a:t>
                      </a:r>
                      <a:r>
                        <a:rPr kumimoji="0" lang="en-GB" altLang="it-IT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banda</a:t>
                      </a:r>
                      <a:r>
                        <a:rPr kumimoji="0" lang="en-GB" alt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 </a:t>
                      </a:r>
                      <a:r>
                        <a:rPr kumimoji="0" lang="en-GB" altLang="it-IT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ultralarga</a:t>
                      </a:r>
                      <a:endParaRPr kumimoji="0" lang="en-GB" altLang="it-IT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Open Sans" pitchFamily="32" charset="0"/>
                        <a:cs typeface="Arial Unicode MS" pitchFamily="32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GB" altLang="it-IT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/>
                      </a:r>
                      <a:br>
                        <a:rPr kumimoji="0" lang="en-GB" altLang="it-IT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</a:br>
                      <a:endParaRPr kumimoji="0" lang="en-GB" altLang="it-IT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Open Sans" pitchFamily="32" charset="0"/>
                        <a:cs typeface="Arial Unicode MS" pitchFamily="32" charset="0"/>
                      </a:endParaRP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GB" alt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DGR n.991 del 10-11-2014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GB" alt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(avvio in anticipazione)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GB" alt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d.d. n. 5493 del 25-11-2014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GB" alt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(avvio in anticipazione)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€ 12.000.000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€ 12.000.000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851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DGR n.148 del 1-3-2016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GB" alt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d.d. n.3128 del 25-5-2016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€ 62.589.780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€ 10.000.000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249" name="Rectangle 57"/>
          <p:cNvSpPr>
            <a:spLocks noChangeArrowheads="1"/>
          </p:cNvSpPr>
          <p:nvPr/>
        </p:nvSpPr>
        <p:spPr bwMode="auto">
          <a:xfrm>
            <a:off x="755650" y="4465638"/>
            <a:ext cx="180975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9pPr>
          </a:lstStyle>
          <a:p>
            <a:pPr>
              <a:buClrTx/>
              <a:buFontTx/>
              <a:buNone/>
            </a:pPr>
            <a:r>
              <a:rPr lang="it-IT" altLang="it-IT" sz="1100"/>
              <a:t/>
            </a:r>
            <a:br>
              <a:rPr lang="it-IT" altLang="it-IT" sz="1100"/>
            </a:br>
            <a:endParaRPr lang="it-IT" altLang="it-IT" sz="1100"/>
          </a:p>
        </p:txBody>
      </p:sp>
      <p:sp>
        <p:nvSpPr>
          <p:cNvPr id="8250" name="Text Box 58"/>
          <p:cNvSpPr txBox="1">
            <a:spLocks noChangeArrowheads="1"/>
          </p:cNvSpPr>
          <p:nvPr/>
        </p:nvSpPr>
        <p:spPr bwMode="auto">
          <a:xfrm>
            <a:off x="0" y="981075"/>
            <a:ext cx="9144000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431800" indent="-322263"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1pPr>
            <a:lvl2pPr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2pPr>
            <a:lvl3pPr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3pPr>
            <a:lvl4pPr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4pPr>
            <a:lvl5pPr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9pPr>
          </a:lstStyle>
          <a:p>
            <a:pPr algn="ctr" hangingPunct="1">
              <a:lnSpc>
                <a:spcPct val="113000"/>
              </a:lnSpc>
              <a:spcAft>
                <a:spcPts val="1425"/>
              </a:spcAft>
              <a:buClrTx/>
              <a:buFontTx/>
              <a:buNone/>
            </a:pPr>
            <a:r>
              <a:rPr lang="it-IT" altLang="it-IT" sz="3000" b="1">
                <a:solidFill>
                  <a:srgbClr val="C5000B"/>
                </a:solidFill>
                <a:latin typeface="Open Sans" pitchFamily="32" charset="0"/>
              </a:rPr>
              <a:t>ASSE 2</a:t>
            </a:r>
            <a:br>
              <a:rPr lang="it-IT" altLang="it-IT" sz="3000" b="1">
                <a:solidFill>
                  <a:srgbClr val="C5000B"/>
                </a:solidFill>
                <a:latin typeface="Open Sans" pitchFamily="32" charset="0"/>
              </a:rPr>
            </a:br>
            <a:r>
              <a:rPr lang="it-IT" altLang="it-IT" sz="2000">
                <a:solidFill>
                  <a:srgbClr val="CC0000"/>
                </a:solidFill>
                <a:latin typeface="Open Sans" pitchFamily="32" charset="0"/>
              </a:rPr>
              <a:t>Accesso alle tecnologie dell’informazione e della comunicazione</a:t>
            </a:r>
          </a:p>
          <a:p>
            <a:pPr algn="ctr" hangingPunct="1">
              <a:lnSpc>
                <a:spcPct val="113000"/>
              </a:lnSpc>
              <a:spcAft>
                <a:spcPts val="1425"/>
              </a:spcAft>
              <a:buClrTx/>
              <a:buFontTx/>
              <a:buNone/>
            </a:pPr>
            <a:endParaRPr lang="it-IT" altLang="it-IT" sz="2000">
              <a:solidFill>
                <a:srgbClr val="CC0000"/>
              </a:solidFill>
              <a:latin typeface="Open Sans" pitchFamily="32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7" name="Group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8650747"/>
              </p:ext>
            </p:extLst>
          </p:nvPr>
        </p:nvGraphicFramePr>
        <p:xfrm>
          <a:off x="468313" y="1628775"/>
          <a:ext cx="8281987" cy="5006343"/>
        </p:xfrm>
        <a:graphic>
          <a:graphicData uri="http://schemas.openxmlformats.org/drawingml/2006/table">
            <a:tbl>
              <a:tblPr/>
              <a:tblGrid>
                <a:gridCol w="3125787"/>
                <a:gridCol w="1885950"/>
                <a:gridCol w="1830388"/>
                <a:gridCol w="1439862"/>
              </a:tblGrid>
              <a:tr h="520700">
                <a:tc>
                  <a:txBody>
                    <a:bodyPr/>
                    <a:lstStyle>
                      <a:lvl1pPr marL="342900" indent="-341313">
                        <a:spcAft>
                          <a:spcPts val="1425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342900" marR="0" lvl="0" indent="-341313" algn="ctr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DESCRIZIONE AZIONE/ PROCEDURA</a:t>
                      </a:r>
                    </a:p>
                  </a:txBody>
                  <a:tcPr marL="90000" marR="90000" marT="46800" marB="4680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Aft>
                          <a:spcPts val="1425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PROCEDURE AVVIATE</a:t>
                      </a:r>
                    </a:p>
                    <a:p>
                      <a:pPr marL="0" marR="0" lvl="0" indent="0" algn="ctr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(atto di avvio)</a:t>
                      </a:r>
                    </a:p>
                  </a:txBody>
                  <a:tcPr marL="90000" marR="90000" marT="46800" marB="4680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Aft>
                          <a:spcPts val="1425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342900" marR="0" lvl="0" indent="-341313" algn="ctr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it-IT" alt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RISORSE STANZIATE</a:t>
                      </a:r>
                    </a:p>
                  </a:txBody>
                  <a:tcPr marL="90000" marR="90000" marT="46800" marB="46800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RISORSE IMPEGNATE</a:t>
                      </a:r>
                    </a:p>
                  </a:txBody>
                  <a:tcPr marL="90000" marR="90000" marT="46800" marB="4680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</a:tr>
              <a:tr h="801688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GB" alt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3.4.2.a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 - 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Internazionalizzazione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 del 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sistema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 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produttivo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 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regionale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: 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aiuti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 export MPMI 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manifatturiero</a:t>
                      </a:r>
                      <a:endParaRPr kumimoji="0" lang="en-GB" alt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Open Sans" pitchFamily="32" charset="0"/>
                        <a:cs typeface="Arial Unicode MS" pitchFamily="32" charset="0"/>
                      </a:endParaRPr>
                    </a:p>
                  </a:txBody>
                  <a:tcPr marL="0" marR="0" marT="0" marB="0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1313">
                        <a:spcAft>
                          <a:spcPts val="1425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342900" marR="0" lvl="0" indent="-341313" algn="ctr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en-GB" altLang="it-IT" sz="105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d.d</a:t>
                      </a:r>
                      <a:r>
                        <a:rPr kumimoji="0" lang="en-GB" altLang="it-IT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. n. 6684 del 31/12/2014</a:t>
                      </a:r>
                    </a:p>
                    <a:p>
                      <a:pPr marL="342900" marR="0" lvl="0" indent="-341313" algn="ctr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en-GB" altLang="it-IT" sz="105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d.d</a:t>
                      </a:r>
                      <a:r>
                        <a:rPr kumimoji="0" lang="en-GB" altLang="it-IT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. n. 1540 del 22/03/2016</a:t>
                      </a:r>
                    </a:p>
                  </a:txBody>
                  <a:tcPr marL="0" marR="0" marT="0" marB="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1313">
                        <a:spcAft>
                          <a:spcPts val="1425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342900" marR="0" lvl="0" indent="-341313" algn="ctr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it-IT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€ 13.884.024,41 </a:t>
                      </a:r>
                    </a:p>
                  </a:txBody>
                  <a:tcPr marL="0" marR="0" marT="0" marB="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1313">
                        <a:spcAft>
                          <a:spcPts val="1425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342900" marR="0" lvl="0" indent="-341313" algn="ctr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it-IT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€ 13.225.868,53</a:t>
                      </a:r>
                    </a:p>
                  </a:txBody>
                  <a:tcPr marL="0" marR="0" marT="0" marB="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8988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GB" alt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3.4.2.b -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Internazionalizzazione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 del 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sistema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 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produttivo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 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regionale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: 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aiuti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 export MPMI 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manifatturiero</a:t>
                      </a:r>
                      <a:endParaRPr kumimoji="0" lang="en-GB" alt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Open Sans" pitchFamily="32" charset="0"/>
                        <a:cs typeface="Arial Unicode MS" pitchFamily="32" charset="0"/>
                      </a:endParaRPr>
                    </a:p>
                  </a:txBody>
                  <a:tcPr marL="0" marR="0" marT="0" marB="0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1313">
                        <a:spcAft>
                          <a:spcPts val="1425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342900" marR="0" lvl="0" indent="-341313" algn="ctr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en-GB" altLang="it-IT" sz="105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d.d</a:t>
                      </a:r>
                      <a:r>
                        <a:rPr kumimoji="0" lang="en-GB" altLang="it-IT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. n. 1540 del 22/03/2016</a:t>
                      </a:r>
                    </a:p>
                  </a:txBody>
                  <a:tcPr marL="0" marR="0" marT="0" marB="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€ 467.345,59</a:t>
                      </a:r>
                    </a:p>
                  </a:txBody>
                  <a:tcPr marL="0" marR="0" marT="0" marB="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1313">
                        <a:spcAft>
                          <a:spcPts val="1425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342900" marR="0" lvl="0" indent="-341313" algn="ctr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it-IT" alt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€ 467.345,59</a:t>
                      </a:r>
                    </a:p>
                  </a:txBody>
                  <a:tcPr marL="0" marR="0" marT="0" marB="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4075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GB" alt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3.4.3 - 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Creazioni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 di 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occasioni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 di 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incontro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 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finalizzati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 ad 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attrarre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 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investimenti</a:t>
                      </a:r>
                      <a:endParaRPr kumimoji="0" lang="en-GB" alt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Open Sans" pitchFamily="32" charset="0"/>
                        <a:cs typeface="Arial Unicode MS" pitchFamily="32" charset="0"/>
                      </a:endParaRPr>
                    </a:p>
                  </a:txBody>
                  <a:tcPr marL="0" marR="0" marT="0" marB="0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1313">
                        <a:spcAft>
                          <a:spcPts val="1425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342900" marR="0" lvl="0" indent="-341313" algn="ctr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en-GB" altLang="it-IT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/>
                      </a:r>
                      <a:br>
                        <a:rPr kumimoji="0" lang="en-GB" altLang="it-IT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</a:br>
                      <a:r>
                        <a:rPr kumimoji="0" lang="en-GB" altLang="it-IT" sz="105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atti</a:t>
                      </a:r>
                      <a:r>
                        <a:rPr kumimoji="0" lang="en-GB" altLang="it-IT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 di </a:t>
                      </a:r>
                      <a:r>
                        <a:rPr kumimoji="0" lang="en-GB" altLang="it-IT" sz="105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impegno</a:t>
                      </a:r>
                      <a:r>
                        <a:rPr kumimoji="0" lang="en-GB" altLang="it-IT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 anno 2016</a:t>
                      </a:r>
                    </a:p>
                  </a:txBody>
                  <a:tcPr marL="0" marR="0" marT="0" marB="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1313">
                        <a:spcAft>
                          <a:spcPts val="1425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342900" marR="0" lvl="0" indent="-341313" algn="ctr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it-IT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/>
                      </a:r>
                      <a:br>
                        <a:rPr kumimoji="0" lang="it-IT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</a:br>
                      <a:r>
                        <a:rPr kumimoji="0" lang="it-IT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 € 252.580,15</a:t>
                      </a:r>
                      <a:br>
                        <a:rPr kumimoji="0" lang="it-IT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</a:br>
                      <a:endParaRPr kumimoji="0" lang="it-IT" alt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Open Sans" pitchFamily="32" charset="0"/>
                        <a:cs typeface="Arial Unicode MS" pitchFamily="32" charset="0"/>
                      </a:endParaRPr>
                    </a:p>
                  </a:txBody>
                  <a:tcPr marL="0" marR="0" marT="0" marB="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1313">
                        <a:spcAft>
                          <a:spcPts val="1425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342900" marR="0" lvl="0" indent="-341313" algn="ctr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it-IT" alt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€ 252.580,15</a:t>
                      </a:r>
                    </a:p>
                  </a:txBody>
                  <a:tcPr marL="0" marR="0" marT="0" marB="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5013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GB" alt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3.5.1.a1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 - 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Creazione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 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d’impresa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 – 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Sezione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 “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Manifatturiero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”</a:t>
                      </a:r>
                    </a:p>
                  </a:txBody>
                  <a:tcPr marL="0" marR="0" marT="0" marB="0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GB" altLang="it-IT" sz="105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d.d</a:t>
                      </a:r>
                      <a:r>
                        <a:rPr kumimoji="0" lang="en-GB" altLang="it-IT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. n. 4067 del 11/09/2015</a:t>
                      </a:r>
                      <a:br>
                        <a:rPr kumimoji="0" lang="en-GB" altLang="it-IT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</a:br>
                      <a:r>
                        <a:rPr kumimoji="0" lang="en-GB" altLang="it-IT" sz="105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d.d</a:t>
                      </a:r>
                      <a:r>
                        <a:rPr kumimoji="0" lang="en-GB" altLang="it-IT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. n. 13707 del 30/11/2016</a:t>
                      </a:r>
                    </a:p>
                  </a:txBody>
                  <a:tcPr marL="0" marR="0" marT="0" marB="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€1.869.421,62</a:t>
                      </a:r>
                    </a:p>
                    <a:p>
                      <a:pPr marL="0" marR="0" lvl="0" indent="0" algn="ctr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€ 5.984.343,60</a:t>
                      </a:r>
                    </a:p>
                  </a:txBody>
                  <a:tcPr marL="0" marR="0" marT="0" marB="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€ 1.869.421,62</a:t>
                      </a:r>
                    </a:p>
                    <a:p>
                      <a:pPr marL="0" marR="0" lvl="0" indent="0" algn="ctr" defTabSz="449263" rtl="0" eaLnBrk="0" fontAlgn="base" latinLnBrk="0" hangingPunct="0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€ 5.984.343,60</a:t>
                      </a:r>
                    </a:p>
                  </a:txBody>
                  <a:tcPr marL="0" marR="0" marT="0" marB="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8850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GB" alt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3.5.1.a2 - 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Creazione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 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d’impresa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 – 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Sezione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 “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Commercio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, 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turismo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 e 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attività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 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terziarie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”</a:t>
                      </a:r>
                    </a:p>
                  </a:txBody>
                  <a:tcPr marL="0" marR="0" marT="0" marB="0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1313">
                        <a:spcAft>
                          <a:spcPts val="1425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342900" marR="0" lvl="0" indent="-341313" algn="ctr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en-GB" altLang="it-IT" sz="105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d.d</a:t>
                      </a:r>
                      <a:r>
                        <a:rPr kumimoji="0" lang="en-GB" altLang="it-IT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. n. 4070 del 10/09/2015</a:t>
                      </a:r>
                    </a:p>
                    <a:p>
                      <a:pPr marL="342900" marR="0" lvl="0" indent="-341313" algn="ctr" defTabSz="449263" rtl="0" eaLnBrk="0" fontAlgn="base" latinLnBrk="0" hangingPunct="0">
                        <a:lnSpc>
                          <a:spcPct val="113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en-GB" altLang="it-IT" sz="105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d.d</a:t>
                      </a:r>
                      <a:r>
                        <a:rPr kumimoji="0" lang="en-GB" altLang="it-IT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. n. 13707 del 30/11/2016</a:t>
                      </a:r>
                    </a:p>
                  </a:txBody>
                  <a:tcPr marL="0" marR="0" marT="0" marB="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€ 2.971.134,00</a:t>
                      </a:r>
                    </a:p>
                    <a:p>
                      <a:pPr marL="0" marR="0" lvl="0" indent="0" algn="ctr" defTabSz="449263" rtl="0" eaLnBrk="0" fontAlgn="base" latinLnBrk="0" hangingPunct="0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€ 10.395.869,27</a:t>
                      </a:r>
                    </a:p>
                  </a:txBody>
                  <a:tcPr marL="0" marR="0" marT="0" marB="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€ 2.971.134,00</a:t>
                      </a:r>
                    </a:p>
                    <a:p>
                      <a:pPr marL="0" marR="0" lvl="0" indent="0" algn="ctr" defTabSz="449263" rtl="0" eaLnBrk="0" fontAlgn="base" latinLnBrk="0" hangingPunct="0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€ 10.395.869,27</a:t>
                      </a:r>
                    </a:p>
                  </a:txBody>
                  <a:tcPr marL="0" marR="0" marT="0" marB="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300" name="Rectangle 84"/>
          <p:cNvSpPr>
            <a:spLocks noChangeArrowheads="1"/>
          </p:cNvSpPr>
          <p:nvPr/>
        </p:nvSpPr>
        <p:spPr bwMode="auto">
          <a:xfrm>
            <a:off x="468313" y="538163"/>
            <a:ext cx="8135937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9pPr>
          </a:lstStyle>
          <a:p>
            <a:pPr hangingPunct="1">
              <a:lnSpc>
                <a:spcPct val="113000"/>
              </a:lnSpc>
              <a:spcAft>
                <a:spcPts val="1425"/>
              </a:spcAft>
              <a:buClrTx/>
              <a:buFontTx/>
              <a:buNone/>
            </a:pPr>
            <a:endParaRPr lang="it-IT" altLang="it-IT" sz="2000" b="1">
              <a:solidFill>
                <a:srgbClr val="C5000B"/>
              </a:solidFill>
              <a:latin typeface="Open Sans" pitchFamily="32" charset="0"/>
            </a:endParaRPr>
          </a:p>
          <a:p>
            <a:pPr hangingPunct="1">
              <a:lnSpc>
                <a:spcPct val="113000"/>
              </a:lnSpc>
              <a:spcAft>
                <a:spcPts val="1425"/>
              </a:spcAft>
              <a:buClrTx/>
              <a:buFontTx/>
              <a:buNone/>
            </a:pPr>
            <a:r>
              <a:rPr lang="it-IT" altLang="it-IT" sz="2000" b="1">
                <a:solidFill>
                  <a:srgbClr val="C5000B"/>
                </a:solidFill>
                <a:latin typeface="Open Sans" pitchFamily="32" charset="0"/>
              </a:rPr>
              <a:t>ASSE 3 - C</a:t>
            </a:r>
            <a:r>
              <a:rPr lang="it-IT" altLang="it-IT" sz="2000" b="1">
                <a:solidFill>
                  <a:srgbClr val="CC0000"/>
                </a:solidFill>
                <a:latin typeface="Open Sans" pitchFamily="32" charset="0"/>
              </a:rPr>
              <a:t>ompetitività delle PMI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1" name="Group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5485456"/>
              </p:ext>
            </p:extLst>
          </p:nvPr>
        </p:nvGraphicFramePr>
        <p:xfrm>
          <a:off x="468313" y="1557338"/>
          <a:ext cx="8424167" cy="4475613"/>
        </p:xfrm>
        <a:graphic>
          <a:graphicData uri="http://schemas.openxmlformats.org/drawingml/2006/table">
            <a:tbl>
              <a:tblPr/>
              <a:tblGrid>
                <a:gridCol w="3240087"/>
                <a:gridCol w="1943720"/>
                <a:gridCol w="1584176"/>
                <a:gridCol w="1656184"/>
              </a:tblGrid>
              <a:tr h="587375">
                <a:tc>
                  <a:txBody>
                    <a:bodyPr/>
                    <a:lstStyle>
                      <a:lvl1pPr marL="342900" indent="-341313">
                        <a:spcAft>
                          <a:spcPts val="1425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342900" marR="0" lvl="0" indent="-341313" algn="ctr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DESCRIZIONE AZIONE/ PROCEDURA</a:t>
                      </a:r>
                    </a:p>
                  </a:txBody>
                  <a:tcPr marL="90000" marR="90000" marT="46800" marB="4680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Aft>
                          <a:spcPts val="1425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PROCEDURE AVVIATE</a:t>
                      </a:r>
                    </a:p>
                    <a:p>
                      <a:pPr marL="0" marR="0" lvl="0" indent="0" algn="ctr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(atto di avvio)</a:t>
                      </a:r>
                    </a:p>
                  </a:txBody>
                  <a:tcPr marL="90000" marR="90000" marT="46800" marB="4680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RISORSE STANZIATE</a:t>
                      </a:r>
                    </a:p>
                  </a:txBody>
                  <a:tcPr marL="90000" marR="90000" marT="46800" marB="4680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RISORSE IMPEGNATE</a:t>
                      </a:r>
                    </a:p>
                  </a:txBody>
                  <a:tcPr marL="90000" marR="90000" marT="46800" marB="4680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</a:tr>
              <a:tr h="782638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GB" alt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4.2.1.a1 - 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Aiuti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 per 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l’efficientamento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 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energetico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 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degli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 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immobili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 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sedi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 di 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imprese</a:t>
                      </a:r>
                      <a:endParaRPr kumimoji="0" lang="en-GB" alt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Open Sans" pitchFamily="32" charset="0"/>
                        <a:cs typeface="Arial Unicode MS" pitchFamily="32" charset="0"/>
                      </a:endParaRPr>
                    </a:p>
                  </a:txBody>
                  <a:tcPr marL="90000" marR="90000" marT="46800" marB="46800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GB" altLang="it-IT" sz="105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d.d</a:t>
                      </a:r>
                      <a:r>
                        <a:rPr kumimoji="0" lang="en-GB" altLang="it-IT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. n. 5731 del 05/12/2014</a:t>
                      </a:r>
                    </a:p>
                    <a:p>
                      <a:pPr marL="0" marR="0" lvl="0" indent="0" algn="ctr" defTabSz="449263" rtl="0" eaLnBrk="0" fontAlgn="base" latinLnBrk="0" hangingPunct="0">
                        <a:lnSpc>
                          <a:spcPct val="113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GB" altLang="it-IT" sz="105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d.d</a:t>
                      </a:r>
                      <a:r>
                        <a:rPr kumimoji="0" lang="en-GB" altLang="it-IT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. n. 3171 del 16/05/2016</a:t>
                      </a:r>
                    </a:p>
                  </a:txBody>
                  <a:tcPr marL="90000" marR="90000" marT="46800" marB="4680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1313">
                        <a:spcAft>
                          <a:spcPts val="1425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342900" marR="0" lvl="0" indent="-341313" algn="ctr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it-IT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€ 10.869.671,00</a:t>
                      </a:r>
                    </a:p>
                  </a:txBody>
                  <a:tcPr marL="90000" marR="90000" marT="46800" marB="4680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1313">
                        <a:spcAft>
                          <a:spcPts val="1425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342900" marR="0" lvl="0" indent="-341313" algn="ctr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it-IT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€ 5.337.338,57 </a:t>
                      </a:r>
                    </a:p>
                    <a:p>
                      <a:pPr marL="342900" marR="0" lvl="0" indent="-341313" algn="ctr" defTabSz="449263" rtl="0" eaLnBrk="0" fontAlgn="base" latinLnBrk="0" hangingPunct="0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it-IT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/>
                      </a:r>
                      <a:br>
                        <a:rPr kumimoji="0" lang="it-IT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</a:br>
                      <a:endParaRPr kumimoji="0" lang="it-IT" alt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Open Sans" pitchFamily="32" charset="0"/>
                        <a:cs typeface="Arial Unicode MS" pitchFamily="32" charset="0"/>
                      </a:endParaRPr>
                    </a:p>
                  </a:txBody>
                  <a:tcPr marL="90000" marR="90000" marT="46800" marB="4680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7888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GB" alt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4.2.1.a2 - 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Aiuti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 per 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l’efficientamento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 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energetico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 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dei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 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processi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 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produttivi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 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delle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 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imprese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 </a:t>
                      </a:r>
                    </a:p>
                  </a:txBody>
                  <a:tcPr marL="90000" marR="90000" marT="46800" marB="46800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1313">
                        <a:spcAft>
                          <a:spcPts val="1425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342900" marR="0" lvl="0" indent="-341313" algn="ctr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en-GB" altLang="it-IT" sz="105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d.d</a:t>
                      </a:r>
                      <a:r>
                        <a:rPr kumimoji="0" lang="en-GB" altLang="it-IT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. n. 5731 del 05/12/2014</a:t>
                      </a:r>
                    </a:p>
                    <a:p>
                      <a:pPr marL="342900" marR="0" lvl="0" indent="-341313" algn="ctr" defTabSz="449263" rtl="0" eaLnBrk="0" fontAlgn="base" latinLnBrk="0" hangingPunct="0">
                        <a:lnSpc>
                          <a:spcPct val="113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en-GB" altLang="it-IT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/>
                      </a:r>
                      <a:br>
                        <a:rPr kumimoji="0" lang="en-GB" altLang="it-IT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</a:br>
                      <a:endParaRPr kumimoji="0" lang="en-GB" altLang="it-IT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Open Sans" pitchFamily="32" charset="0"/>
                        <a:cs typeface="Arial Unicode MS" pitchFamily="32" charset="0"/>
                      </a:endParaRPr>
                    </a:p>
                  </a:txBody>
                  <a:tcPr marL="90000" marR="90000" marT="46800" marB="4680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1313">
                        <a:spcAft>
                          <a:spcPts val="1425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342900" marR="0" lvl="0" indent="-341313" algn="ctr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it-IT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€ 3.411.269,00</a:t>
                      </a:r>
                    </a:p>
                  </a:txBody>
                  <a:tcPr marL="90000" marR="90000" marT="46800" marB="4680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1313">
                        <a:spcAft>
                          <a:spcPts val="1425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342900" marR="0" lvl="0" indent="-341313" algn="ctr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it-IT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€ 2.849.759,57</a:t>
                      </a:r>
                    </a:p>
                  </a:txBody>
                  <a:tcPr marL="90000" marR="90000" marT="46800" marB="4680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4388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GB" alt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4.6.1.b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 - 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Sostegno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 ad 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interventi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 di 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mobilità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 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urbana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 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sostenibile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: 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azioni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 integrate per la 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mobilità</a:t>
                      </a:r>
                      <a:endParaRPr kumimoji="0" lang="en-GB" alt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Open Sans" pitchFamily="32" charset="0"/>
                        <a:cs typeface="Arial Unicode MS" pitchFamily="32" charset="0"/>
                      </a:endParaRPr>
                    </a:p>
                  </a:txBody>
                  <a:tcPr marL="90000" marR="90000" marT="46800" marB="46800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1313">
                        <a:spcAft>
                          <a:spcPts val="1425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342900" marR="0" lvl="0" indent="-341313" algn="ctr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en-GB" altLang="it-IT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d.d. n.14721 del 20/12/2016</a:t>
                      </a:r>
                    </a:p>
                  </a:txBody>
                  <a:tcPr marL="90000" marR="90000" marT="46800" marB="4680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1313">
                        <a:spcAft>
                          <a:spcPts val="1425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342900" marR="0" lvl="0" indent="-341313" algn="ctr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it-IT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€ 3.750.000,02</a:t>
                      </a:r>
                    </a:p>
                  </a:txBody>
                  <a:tcPr marL="90000" marR="90000" marT="46800" marB="4680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1313">
                        <a:spcAft>
                          <a:spcPts val="1425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342900" marR="0" lvl="0" indent="-341313" algn="ctr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Procedura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 in 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corso</a:t>
                      </a:r>
                      <a:endParaRPr kumimoji="0" lang="en-GB" alt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Open Sans" pitchFamily="32" charset="0"/>
                        <a:cs typeface="Arial Unicode MS" pitchFamily="32" charset="0"/>
                      </a:endParaRPr>
                    </a:p>
                  </a:txBody>
                  <a:tcPr marL="90000" marR="90000" marT="46800" marB="4680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49338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GB" alt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4.6.4.a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 - 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Sostegno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 ad 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interventi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 di 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mobilità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 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urbana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 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sostenibile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: 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incremento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 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mobilità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 dolce - 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piste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 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ciclopedonali</a:t>
                      </a:r>
                      <a:endParaRPr kumimoji="0" lang="en-GB" alt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Open Sans" pitchFamily="32" charset="0"/>
                        <a:cs typeface="Arial Unicode MS" pitchFamily="32" charset="0"/>
                      </a:endParaRPr>
                    </a:p>
                  </a:txBody>
                  <a:tcPr marL="90000" marR="90000" marT="46800" marB="46800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1313">
                        <a:spcAft>
                          <a:spcPts val="1425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342900" marR="0" lvl="0" indent="-341313" algn="ctr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en-GB" altLang="it-IT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d.d. n. 14613 del 20/12/2016</a:t>
                      </a:r>
                    </a:p>
                  </a:txBody>
                  <a:tcPr marL="90000" marR="90000" marT="46800" marB="4680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1313">
                        <a:spcAft>
                          <a:spcPts val="1425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342900" marR="0" lvl="0" indent="-341313" algn="ctr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it-IT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€4.687.500,01</a:t>
                      </a:r>
                    </a:p>
                  </a:txBody>
                  <a:tcPr marL="90000" marR="90000" marT="46800" marB="4680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1313">
                        <a:spcAft>
                          <a:spcPts val="1425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342900" marR="0" lvl="0" indent="-341313" algn="ctr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Procedura</a:t>
                      </a:r>
                      <a:r>
                        <a:rPr kumimoji="0" lang="en-GB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 in </a:t>
                      </a:r>
                      <a:r>
                        <a:rPr kumimoji="0" lang="en-GB" alt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corso</a:t>
                      </a:r>
                      <a:endParaRPr kumimoji="0" lang="en-GB" alt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Open Sans" pitchFamily="32" charset="0"/>
                        <a:cs typeface="Arial Unicode MS" pitchFamily="32" charset="0"/>
                      </a:endParaRPr>
                    </a:p>
                  </a:txBody>
                  <a:tcPr marL="90000" marR="90000" marT="46800" marB="4680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311" name="Rectangle 71"/>
          <p:cNvSpPr>
            <a:spLocks noChangeArrowheads="1"/>
          </p:cNvSpPr>
          <p:nvPr/>
        </p:nvSpPr>
        <p:spPr bwMode="auto">
          <a:xfrm>
            <a:off x="73025" y="687388"/>
            <a:ext cx="8980488" cy="398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9pPr>
          </a:lstStyle>
          <a:p>
            <a:pPr algn="ctr" hangingPunct="1">
              <a:lnSpc>
                <a:spcPct val="113000"/>
              </a:lnSpc>
              <a:spcAft>
                <a:spcPts val="1425"/>
              </a:spcAft>
              <a:buClrTx/>
              <a:buFontTx/>
              <a:buNone/>
            </a:pPr>
            <a:r>
              <a:rPr lang="it-IT" altLang="it-IT" sz="2000" b="1">
                <a:solidFill>
                  <a:srgbClr val="C5000B"/>
                </a:solidFill>
                <a:latin typeface="Open Sans" pitchFamily="32" charset="0"/>
              </a:rPr>
              <a:t>ASSE 4 - </a:t>
            </a:r>
            <a:r>
              <a:rPr lang="it-IT" altLang="it-IT" sz="2000" b="1">
                <a:solidFill>
                  <a:srgbClr val="CC0000"/>
                </a:solidFill>
                <a:latin typeface="Open Sans" pitchFamily="32" charset="0"/>
              </a:rPr>
              <a:t>Transizione verso un’economia a bassa emissione di carbonio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5" name="Group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7884163"/>
              </p:ext>
            </p:extLst>
          </p:nvPr>
        </p:nvGraphicFramePr>
        <p:xfrm>
          <a:off x="395288" y="1700213"/>
          <a:ext cx="8437562" cy="4071304"/>
        </p:xfrm>
        <a:graphic>
          <a:graphicData uri="http://schemas.openxmlformats.org/drawingml/2006/table">
            <a:tbl>
              <a:tblPr/>
              <a:tblGrid>
                <a:gridCol w="1450975"/>
                <a:gridCol w="1645617"/>
                <a:gridCol w="1375395"/>
                <a:gridCol w="1373188"/>
                <a:gridCol w="1439862"/>
                <a:gridCol w="1152525"/>
              </a:tblGrid>
              <a:tr h="485775">
                <a:tc rowSpan="2"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DESCRIZIONE DELL’AZIONE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 rowSpan="2"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AMBITO</a:t>
                      </a:r>
                      <a:br>
                        <a:rPr kumimoji="0" lang="it-IT" alt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</a:br>
                      <a:r>
                        <a:rPr kumimoji="0" lang="it-IT" alt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TEMATICO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 gridSpan="2">
                  <a:txBody>
                    <a:bodyPr/>
                    <a:lstStyle>
                      <a:lvl1pPr marL="342900" indent="-341313">
                        <a:spcAft>
                          <a:spcPts val="1425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342900" marR="0" lvl="0" indent="-341313" algn="ctr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PROCEDURE AVVIATE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RISORSE STANZIATE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 rowSpan="2"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RISORSE IMPEGNATE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</a:tr>
              <a:tr h="78898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APPROVAZIONE SCHEMA DI ACCORDO</a:t>
                      </a:r>
                    </a:p>
                  </a:txBody>
                  <a:tcPr marL="90000" marR="90000" marT="4680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APPROVAZIONE ACCORDO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285875">
                <a:tc rowSpan="3"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GB" alt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6.7.1</a:t>
                      </a:r>
                      <a:r>
                        <a:rPr kumimoji="0" lang="en-GB" alt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 Interventi per la tutela, la valorizzazione e la messa in rete del patrimonio culturale</a:t>
                      </a:r>
                    </a:p>
                  </a:txBody>
                  <a:tcPr marL="90000" marR="90000" marT="4680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GB" alt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Arte </a:t>
                      </a:r>
                      <a:r>
                        <a:rPr kumimoji="0" lang="en-GB" altLang="it-IT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Contemporanea</a:t>
                      </a:r>
                      <a:endParaRPr kumimoji="0" lang="en-GB" altLang="it-IT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Open Sans" pitchFamily="32" charset="0"/>
                        <a:cs typeface="Arial Unicode MS" pitchFamily="32" charset="0"/>
                      </a:endParaRP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DGR n.535 del 13-04-2015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DPGR n. 82 del 25-05-2015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€ 2.000.000,00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€ 2.000.000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182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DGR n.951 del 4-10-2016 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DPGR n. 163 del 9-11-2016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1313">
                        <a:spcAft>
                          <a:spcPts val="1425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342900" marR="0" lvl="0" indent="-341313" algn="ctr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it-IT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€ 886.071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€ 886.071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090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marL="342900" indent="-341313">
                        <a:spcAft>
                          <a:spcPts val="1425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342900" marR="0" lvl="0" indent="-341313" algn="l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en-GB" altLang="it-IT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Scienza</a:t>
                      </a:r>
                      <a:endParaRPr kumimoji="0" lang="en-GB" altLang="it-IT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Open Sans" pitchFamily="32" charset="0"/>
                        <a:cs typeface="Arial Unicode MS" pitchFamily="32" charset="0"/>
                      </a:endParaRP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DGR n.536 del 13-4-2015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DPGR n. 79 del 18-05-2015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1313">
                        <a:spcAft>
                          <a:spcPts val="1425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342900" marR="0" lvl="0" indent="-341313" algn="ctr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it-IT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>€ 1.000.000</a:t>
                      </a: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1313">
                        <a:spcAft>
                          <a:spcPts val="1425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5pPr>
                      <a:lvl6pPr marL="25146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6pPr>
                      <a:lvl7pPr marL="29718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7pPr>
                      <a:lvl8pPr marL="34290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8pPr>
                      <a:lvl9pPr marL="3886200" indent="-228600" defTabSz="449263" fontAlgn="base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cs typeface="Arial Unicode MS" pitchFamily="32" charset="0"/>
                        </a:defRPr>
                      </a:lvl9pPr>
                    </a:lstStyle>
                    <a:p>
                      <a:pPr marL="342900" marR="0" lvl="0" indent="-341313" algn="ctr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it-IT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  <a:t/>
                      </a:r>
                      <a:br>
                        <a:rPr kumimoji="0" lang="it-IT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Open Sans" pitchFamily="32" charset="0"/>
                          <a:cs typeface="Arial Unicode MS" pitchFamily="32" charset="0"/>
                        </a:rPr>
                      </a:br>
                      <a:endParaRPr kumimoji="0" lang="it-IT" alt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Open Sans" pitchFamily="32" charset="0"/>
                        <a:cs typeface="Arial Unicode MS" pitchFamily="32" charset="0"/>
                      </a:endParaRPr>
                    </a:p>
                  </a:txBody>
                  <a:tcPr marL="90000" marR="90000" marT="4680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343" name="Rectangle 79"/>
          <p:cNvSpPr>
            <a:spLocks noChangeArrowheads="1"/>
          </p:cNvSpPr>
          <p:nvPr/>
        </p:nvSpPr>
        <p:spPr bwMode="auto">
          <a:xfrm>
            <a:off x="1693863" y="620713"/>
            <a:ext cx="6040437" cy="895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9pPr>
          </a:lstStyle>
          <a:p>
            <a:pPr algn="ctr" hangingPunct="1">
              <a:lnSpc>
                <a:spcPct val="113000"/>
              </a:lnSpc>
              <a:spcAft>
                <a:spcPts val="1425"/>
              </a:spcAft>
              <a:buClrTx/>
              <a:buFontTx/>
              <a:buNone/>
            </a:pPr>
            <a:r>
              <a:rPr lang="it-IT" altLang="it-IT" sz="3000" b="1">
                <a:solidFill>
                  <a:srgbClr val="C5000B"/>
                </a:solidFill>
                <a:latin typeface="Open Sans" pitchFamily="32" charset="0"/>
              </a:rPr>
              <a:t>ASSE 5</a:t>
            </a:r>
            <a:br>
              <a:rPr lang="it-IT" altLang="it-IT" sz="3000" b="1">
                <a:solidFill>
                  <a:srgbClr val="C5000B"/>
                </a:solidFill>
                <a:latin typeface="Open Sans" pitchFamily="32" charset="0"/>
              </a:rPr>
            </a:br>
            <a:r>
              <a:rPr lang="it-IT" altLang="it-IT" sz="2000" b="1">
                <a:solidFill>
                  <a:srgbClr val="CC0000"/>
                </a:solidFill>
                <a:latin typeface="Open Sans" pitchFamily="32" charset="0"/>
              </a:rPr>
              <a:t>Tutela l’ambiente e uso efficiente delle risorse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Tema di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i Office">
      <a:majorFont>
        <a:latin typeface="Calibri"/>
        <a:ea typeface=""/>
        <a:cs typeface="Arial Unicode MS"/>
      </a:majorFont>
      <a:minorFont>
        <a:latin typeface="Arial"/>
        <a:ea typeface="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 Unicode MS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 Unicode MS" pitchFamily="32" charset="0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Tema di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i Office">
      <a:majorFont>
        <a:latin typeface="Calibri"/>
        <a:ea typeface=""/>
        <a:cs typeface="Arial Unicode MS"/>
      </a:majorFont>
      <a:minorFont>
        <a:latin typeface="Arial"/>
        <a:ea typeface="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 Unicode MS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 Unicode MS" pitchFamily="32" charset="0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</TotalTime>
  <Words>990</Words>
  <Application>Microsoft Office PowerPoint</Application>
  <PresentationFormat>Presentazione su schermo (4:3)</PresentationFormat>
  <Paragraphs>314</Paragraphs>
  <Slides>12</Slides>
  <Notes>12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Titoli diapositive</vt:lpstr>
      </vt:variant>
      <vt:variant>
        <vt:i4>12</vt:i4>
      </vt:variant>
    </vt:vector>
  </HeadingPairs>
  <TitlesOfParts>
    <vt:vector size="14" baseType="lpstr">
      <vt:lpstr>Tema di Office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Grazie per l'attenzione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AL15271</dc:creator>
  <cp:lastModifiedBy>UserRegTosc</cp:lastModifiedBy>
  <cp:revision>48</cp:revision>
  <cp:lastPrinted>1601-01-01T00:00:00Z</cp:lastPrinted>
  <dcterms:created xsi:type="dcterms:W3CDTF">1601-01-01T00:00:00Z</dcterms:created>
  <dcterms:modified xsi:type="dcterms:W3CDTF">2017-02-27T12:52:50Z</dcterms:modified>
</cp:coreProperties>
</file>