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57" r:id="rId4"/>
    <p:sldId id="268" r:id="rId5"/>
    <p:sldId id="267" r:id="rId6"/>
    <p:sldId id="259" r:id="rId7"/>
    <p:sldId id="260" r:id="rId8"/>
    <p:sldId id="261" r:id="rId9"/>
    <p:sldId id="262" r:id="rId10"/>
    <p:sldId id="263" r:id="rId11"/>
    <p:sldId id="269" r:id="rId12"/>
    <p:sldId id="265" r:id="rId13"/>
    <p:sldId id="266" r:id="rId14"/>
  </p:sldIdLst>
  <p:sldSz cx="9144000" cy="6858000" type="screen4x3"/>
  <p:notesSz cx="6664325" cy="983138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82" autoAdjust="0"/>
  </p:normalViewPr>
  <p:slideViewPr>
    <p:cSldViewPr>
      <p:cViewPr>
        <p:scale>
          <a:sx n="66" d="100"/>
          <a:sy n="66" d="100"/>
        </p:scale>
        <p:origin x="-1506" y="-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664325" cy="98313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747713"/>
            <a:ext cx="4911725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66750" y="4670425"/>
            <a:ext cx="53276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15900" indent="-215900">
              <a:lnSpc>
                <a:spcPct val="95000"/>
              </a:lnSpc>
              <a:buSzPct val="45000"/>
              <a:buFont typeface="Wingdings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it-IT" alt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770313" y="0"/>
            <a:ext cx="288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15900" indent="-215900" algn="r">
              <a:lnSpc>
                <a:spcPct val="95000"/>
              </a:lnSpc>
              <a:buSzPct val="45000"/>
              <a:buFont typeface="Wingdings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it-IT" altLang="it-IT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340850"/>
            <a:ext cx="288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15900" indent="-215900">
              <a:lnSpc>
                <a:spcPct val="95000"/>
              </a:lnSpc>
              <a:buSzPct val="45000"/>
              <a:buFont typeface="Wingdings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it-IT" alt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770313" y="9340850"/>
            <a:ext cx="288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15900" indent="-215900" algn="r">
              <a:lnSpc>
                <a:spcPct val="95000"/>
              </a:lnSpc>
              <a:buSzPct val="45000"/>
              <a:buFont typeface="Wingdings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6576598B-4E9F-4B56-8A62-AA4FD58A040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21147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C48CBB-62E2-413C-A7B2-9E5420E97B8B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747713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EB9ADC-D483-4C81-8BD4-3D43D8728A00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770313" y="9340850"/>
            <a:ext cx="288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215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215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215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215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215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15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15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15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15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>
              <a:lnSpc>
                <a:spcPct val="95000"/>
              </a:lnSpc>
            </a:pPr>
            <a:fld id="{70DC27EA-0C80-43C1-9AC8-43D6E64505AB}" type="slidenum">
              <a:rPr lang="it-IT" altLang="it-IT" sz="1300">
                <a:latin typeface="Times New Roman" pitchFamily="18" charset="0"/>
              </a:rPr>
              <a:pPr algn="r">
                <a:lnSpc>
                  <a:spcPct val="95000"/>
                </a:lnSpc>
              </a:pPr>
              <a:t>10</a:t>
            </a:fld>
            <a:endParaRPr lang="it-IT" altLang="it-IT" sz="1300">
              <a:latin typeface="Times New Roman" pitchFamily="18" charset="0"/>
            </a:endParaRPr>
          </a:p>
        </p:txBody>
      </p:sp>
      <p:sp>
        <p:nvSpPr>
          <p:cNvPr id="51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747713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Text Box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750" y="4670425"/>
            <a:ext cx="5327650" cy="44227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</a:pPr>
            <a:r>
              <a:rPr lang="it-IT" altLang="it-IT" sz="2000">
                <a:latin typeface="Arial" charset="0"/>
                <a:ea typeface="Microsoft YaHei" pitchFamily="34" charset="-122"/>
              </a:rPr>
              <a:t>Asse 6 -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946346-8FC9-4C6A-91FE-1555496FE18F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747713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66B341-6B7D-4706-8E44-501294095D1E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747713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FA332A-1D7D-42A2-A890-48836AC6C08C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747713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FA332A-1D7D-42A2-A890-48836AC6C08C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747713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E2EDE9-BAE2-4657-A88C-0C535AF0A90D}" type="slidenum">
              <a:rPr lang="it-IT" altLang="it-IT">
                <a:solidFill>
                  <a:prstClr val="white"/>
                </a:solidFill>
              </a:rPr>
              <a:pPr/>
              <a:t>4</a:t>
            </a:fld>
            <a:endParaRPr lang="it-IT" altLang="it-IT">
              <a:solidFill>
                <a:prstClr val="white"/>
              </a:solidFill>
            </a:endParaRPr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747713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65166F-3BC6-41A4-B1AA-50C3BF841A4A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747713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82EB2B-3578-4994-B179-9E5CE49BF6D6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747713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4D4984-5E6E-4D39-B82B-89EBD432037B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747713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EE3D62-5CA1-49A9-8BD0-6AB6EA324C23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747713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642E2B-E873-4C20-A5F2-7C71E5023F52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747713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06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93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6413" y="1604963"/>
            <a:ext cx="2284412" cy="452278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0" y="1604963"/>
            <a:ext cx="6704013" cy="452278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046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68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334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62282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725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159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8208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437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5513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504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79324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012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7813" y="1604963"/>
            <a:ext cx="2055812" cy="452278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8213" cy="452278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5623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3713" y="2727325"/>
            <a:ext cx="5613400" cy="108108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643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1604963"/>
            <a:ext cx="8224838" cy="4521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6656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3616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6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35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11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219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586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2333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12950"/>
            <a:ext cx="9144000" cy="2784475"/>
          </a:xfrm>
          <a:prstGeom prst="rect">
            <a:avLst/>
          </a:prstGeom>
          <a:solidFill>
            <a:srgbClr val="D300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012950"/>
            <a:ext cx="91408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 titolo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2727325"/>
            <a:ext cx="56134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 titolo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cs typeface="Arial Unicode MS" pitchFamily="32" charset="0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2863850"/>
            <a:ext cx="9144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algn="ctr"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4000" b="1">
                <a:solidFill>
                  <a:srgbClr val="FFFFFF"/>
                </a:solidFill>
                <a:latin typeface="Open Sans" pitchFamily="32" charset="0"/>
              </a:rPr>
              <a:t>Attuazione POR FESR 2014-2020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3635375"/>
            <a:ext cx="91440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59113" y="5219700"/>
            <a:ext cx="5580062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algn="r"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400" b="1">
                <a:latin typeface="Open Sans" pitchFamily="32" charset="0"/>
              </a:rPr>
              <a:t>Angelita Luciani</a:t>
            </a:r>
            <a:br>
              <a:rPr lang="it-IT" altLang="it-IT" sz="2400" b="1">
                <a:latin typeface="Open Sans" pitchFamily="32" charset="0"/>
              </a:rPr>
            </a:br>
            <a:r>
              <a:rPr lang="it-IT" altLang="it-IT" b="1">
                <a:latin typeface="Open Sans" pitchFamily="32" charset="0"/>
              </a:rPr>
              <a:t>Autorità di Gestione POR FESR 2014-2020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" name="Text Box 123"/>
          <p:cNvSpPr txBox="1">
            <a:spLocks noChangeArrowheads="1"/>
          </p:cNvSpPr>
          <p:nvPr/>
        </p:nvSpPr>
        <p:spPr bwMode="auto">
          <a:xfrm>
            <a:off x="900113" y="836613"/>
            <a:ext cx="6985000" cy="60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hangingPunct="1">
              <a:lnSpc>
                <a:spcPct val="113000"/>
              </a:lnSpc>
              <a:spcAft>
                <a:spcPts val="1425"/>
              </a:spcAft>
            </a:pPr>
            <a:r>
              <a:rPr lang="it-IT" altLang="it-IT" sz="3000" b="1">
                <a:solidFill>
                  <a:srgbClr val="C5000B"/>
                </a:solidFill>
                <a:latin typeface="Open Sans" pitchFamily="34" charset="0"/>
              </a:rPr>
              <a:t>ASSE 6 - </a:t>
            </a:r>
            <a:r>
              <a:rPr lang="it-IT" altLang="it-IT" sz="3000" b="1">
                <a:solidFill>
                  <a:srgbClr val="CC0000"/>
                </a:solidFill>
                <a:latin typeface="Open Sans" pitchFamily="34" charset="0"/>
              </a:rPr>
              <a:t>Urbano</a:t>
            </a:r>
            <a:endParaRPr lang="it-IT" altLang="it-IT" sz="3000">
              <a:latin typeface="Open Sans" pitchFamily="34" charset="0"/>
            </a:endParaRPr>
          </a:p>
        </p:txBody>
      </p:sp>
      <p:graphicFrame>
        <p:nvGraphicFramePr>
          <p:cNvPr id="3437" name="Group 365"/>
          <p:cNvGraphicFramePr>
            <a:graphicFrameLocks noGrp="1"/>
          </p:cNvGraphicFramePr>
          <p:nvPr>
            <p:ph/>
          </p:nvPr>
        </p:nvGraphicFramePr>
        <p:xfrm>
          <a:off x="457200" y="1604963"/>
          <a:ext cx="8224838" cy="5005328"/>
        </p:xfrm>
        <a:graphic>
          <a:graphicData uri="http://schemas.openxmlformats.org/drawingml/2006/table">
            <a:tbl>
              <a:tblPr/>
              <a:tblGrid>
                <a:gridCol w="4114800"/>
                <a:gridCol w="1871663"/>
                <a:gridCol w="2238375"/>
              </a:tblGrid>
              <a:tr h="638175"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l" defTabSz="449263" rtl="0" eaLnBrk="1" fontAlgn="ctr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Descrizione dell’azione</a:t>
                      </a:r>
                      <a:endParaRPr kumimoji="0" lang="en-GB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 marL="820738"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 marL="1228725"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 marL="1636713"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ctr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Numero di operazioni</a:t>
                      </a:r>
                      <a:endParaRPr kumimoji="0" lang="en-GB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 marL="820738"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 marL="1228725"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 marL="1636713"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ctr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Risorse stanziate</a:t>
                      </a:r>
                      <a:endParaRPr kumimoji="0" lang="en-GB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87350"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l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4.1.1</a:t>
                      </a: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 Eco-efficienza negli edifici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ctr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4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r" defTabSz="449263" rtl="0" eaLnBrk="1" fontAlgn="ctr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€ 1.345.228,00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l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4.1.3</a:t>
                      </a: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 Illuminazione pubblica intelligente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ctr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2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r" defTabSz="449263" rtl="0" eaLnBrk="1" fontAlgn="ctr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€ 244.691,00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l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4.6.1</a:t>
                      </a: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 Mobilità sostenibile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ctr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5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r" defTabSz="449263" rtl="0" eaLnBrk="1" fontAlgn="ctr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€ 5.091.822,86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l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9.3.1</a:t>
                      </a: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 Servizi socio-educativi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ctr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r" defTabSz="449263" rtl="0" eaLnBrk="1" fontAlgn="ctr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€ 0,00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l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9.3.5 </a:t>
                      </a: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Servizi socio-sanitari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ctr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5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r" defTabSz="449263" rtl="0" eaLnBrk="1" fontAlgn="ctr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€ 9.007.814,40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l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9.6.6.a.1</a:t>
                      </a: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 Recupero funzionale - Funzioni sociali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ctr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17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r" defTabSz="449263" rtl="0" eaLnBrk="1" fontAlgn="ctr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€ 13.830.374,60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l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9.6.6.a.2</a:t>
                      </a: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 Recupero funzionale - Funzioni sportive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ctr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10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r" defTabSz="449263" rtl="0" eaLnBrk="1" fontAlgn="ctr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€ 6.729.707,14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>
                      <a:lvl1pPr marL="723900" indent="-723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 marL="1189038"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 marL="1597025"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 marL="2005013"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 marL="2413000"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870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33274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78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424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723900" marR="0" lvl="0" indent="-723900" algn="l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9.6.6.a.3 </a:t>
                      </a: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Recupero funzionale - Funzioni di animazione sociale e partecipazione collettiva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ctr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6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r" defTabSz="449263" rtl="0" eaLnBrk="1" fontAlgn="ctr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€ 3.608.045,00</a:t>
                      </a:r>
                      <a:endParaRPr kumimoji="0" lang="en-GB" alt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4" charset="0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>
                      <a:lvl1pPr marL="723900" indent="-723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 marL="1189038"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 marL="1597025"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 marL="2005013"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 marL="2413000"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870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33274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78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424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723900" marR="0" lvl="0" indent="-723900" algn="r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</a:rPr>
                        <a:t>TOT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ctr" defTabSz="449263" rtl="0" eaLnBrk="1" fontAlgn="b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87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1pPr>
                      <a:lvl2pPr>
                        <a:lnSpc>
                          <a:spcPct val="87000"/>
                        </a:lnSpc>
                        <a:spcBef>
                          <a:spcPts val="113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2pPr>
                      <a:lvl3pPr>
                        <a:lnSpc>
                          <a:spcPct val="87000"/>
                        </a:lnSpc>
                        <a:spcBef>
                          <a:spcPts val="85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3pPr>
                      <a:lvl4pPr>
                        <a:lnSpc>
                          <a:spcPct val="87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4pPr>
                      <a:lvl5pPr>
                        <a:lnSpc>
                          <a:spcPct val="87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8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4" charset="-122"/>
                        </a:defRPr>
                      </a:lvl9pPr>
                    </a:lstStyle>
                    <a:p>
                      <a:pPr marL="342900" marR="0" lvl="0" indent="-34290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14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itchFamily="34" charset="0"/>
                          <a:ea typeface="Microsoft YaHei" pitchFamily="34" charset="-122"/>
                          <a:cs typeface="Times New Roman" pitchFamily="18" charset="0"/>
                        </a:rPr>
                        <a:t>€ 39.857.683,00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986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059113" y="765175"/>
            <a:ext cx="3306762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algn="ctr"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3000" b="1">
                <a:solidFill>
                  <a:srgbClr val="C5000B"/>
                </a:solidFill>
                <a:latin typeface="Open Sans" pitchFamily="32" charset="0"/>
              </a:rPr>
              <a:t>ASSE 6 - </a:t>
            </a:r>
            <a:r>
              <a:rPr lang="it-IT" altLang="it-IT" sz="2000" b="1">
                <a:solidFill>
                  <a:srgbClr val="CC0000"/>
                </a:solidFill>
                <a:latin typeface="Open Sans" pitchFamily="32" charset="0"/>
              </a:rPr>
              <a:t>Asse Urbano</a:t>
            </a:r>
          </a:p>
        </p:txBody>
      </p:sp>
      <p:graphicFrame>
        <p:nvGraphicFramePr>
          <p:cNvPr id="1331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58870"/>
              </p:ext>
            </p:extLst>
          </p:nvPr>
        </p:nvGraphicFramePr>
        <p:xfrm>
          <a:off x="395288" y="1557338"/>
          <a:ext cx="7129040" cy="4104837"/>
        </p:xfrm>
        <a:graphic>
          <a:graphicData uri="http://schemas.openxmlformats.org/drawingml/2006/table">
            <a:tbl>
              <a:tblPr/>
              <a:tblGrid>
                <a:gridCol w="2339975"/>
                <a:gridCol w="4789065"/>
              </a:tblGrid>
              <a:tr h="66992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COMUNE</a:t>
                      </a:r>
                    </a:p>
                  </a:txBody>
                  <a:tcPr marL="90000" marR="90000" marT="46800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BUDGET ASSEGNATO 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(DGR N.655/2016)</a:t>
                      </a:r>
                    </a:p>
                  </a:txBody>
                  <a:tcPr marL="90000" marR="90000" marT="46800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Prato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€ 6.031.667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Pisa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€ 6.373.448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Cecina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€ 4.000.000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Empoli</a:t>
                      </a:r>
                      <a:endParaRPr kumimoji="0" lang="en-GB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€ 6.141.592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Poggibonsi</a:t>
                      </a:r>
                      <a:endParaRPr kumimoji="0" lang="en-GB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€ 6.781.175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Pistoia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€ 6.260.894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Rosignano</a:t>
                      </a:r>
                      <a:endParaRPr kumimoji="0" lang="en-GB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€ 4.000.000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924175"/>
            <a:ext cx="9144000" cy="1470025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it-IT" altLang="it-IT" sz="4000" b="1">
                <a:solidFill>
                  <a:srgbClr val="5A5A64"/>
                </a:solidFill>
                <a:latin typeface="Open Sans" pitchFamily="32" charset="0"/>
              </a:rPr>
              <a:t>Grazie per l'attenzione</a:t>
            </a:r>
            <a:br>
              <a:rPr lang="it-IT" altLang="it-IT" sz="4000" b="1">
                <a:solidFill>
                  <a:srgbClr val="5A5A64"/>
                </a:solidFill>
                <a:latin typeface="Open Sans" pitchFamily="32" charset="0"/>
              </a:rPr>
            </a:br>
            <a:endParaRPr lang="it-IT" altLang="it-IT" sz="4000" b="1">
              <a:solidFill>
                <a:srgbClr val="5A5A64"/>
              </a:solidFill>
              <a:latin typeface="Open Sans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16572"/>
              </p:ext>
            </p:extLst>
          </p:nvPr>
        </p:nvGraphicFramePr>
        <p:xfrm>
          <a:off x="323850" y="1397000"/>
          <a:ext cx="8568630" cy="5294381"/>
        </p:xfrm>
        <a:graphic>
          <a:graphicData uri="http://schemas.openxmlformats.org/drawingml/2006/table">
            <a:tbl>
              <a:tblPr/>
              <a:tblGrid>
                <a:gridCol w="3095625"/>
                <a:gridCol w="1008509"/>
                <a:gridCol w="936104"/>
                <a:gridCol w="1152128"/>
                <a:gridCol w="1226022"/>
                <a:gridCol w="1150242"/>
              </a:tblGrid>
              <a:tr h="9604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ASSE PRIORITARIO</a:t>
                      </a:r>
                    </a:p>
                  </a:txBody>
                  <a:tcPr marL="90000" marR="90000" marT="4680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SPESA PUBBLICA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IMPEGNI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PAGAMENTI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SPESA CERTIFICATA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NUMERO PROGETTI FINANZIATI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 Ricerca, sviluppo tecnologico e l’innovazione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275,11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113,20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8,04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3,15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984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2. Accesso alle tecnologie dell’informazione e della comunicazione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79,56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22,00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0,00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3. Competitività delle PMI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130,47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35,17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12,94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5,70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375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4. Transizione verso un’economia a bassa emissione di carbonio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196,69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8,19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0,11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0,07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135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5. Tutela l’ambiente e uso efficiente delle risorse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29,71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2,88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0,00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6. Urbano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49,21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0,00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0,00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7. Assistenza Tecnica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31,70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7,22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0,97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TOTALE</a:t>
                      </a:r>
                    </a:p>
                  </a:txBody>
                  <a:tcPr marL="90000" marR="90000" marT="4680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792,45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188,66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22,06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8,92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1.548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0" y="720725"/>
            <a:ext cx="91440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algn="ctr"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3000" b="1" dirty="0" smtClean="0">
                <a:solidFill>
                  <a:srgbClr val="C5000B"/>
                </a:solidFill>
                <a:latin typeface="Open Sans" pitchFamily="32" charset="0"/>
              </a:rPr>
              <a:t>Monitoraggio al </a:t>
            </a:r>
            <a:r>
              <a:rPr lang="it-IT" altLang="it-IT" sz="3000" b="1" dirty="0">
                <a:solidFill>
                  <a:srgbClr val="C5000B"/>
                </a:solidFill>
                <a:latin typeface="Open Sans" pitchFamily="32" charset="0"/>
              </a:rPr>
              <a:t>31.12.2016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006855"/>
              </p:ext>
            </p:extLst>
          </p:nvPr>
        </p:nvGraphicFramePr>
        <p:xfrm>
          <a:off x="1547664" y="1484784"/>
          <a:ext cx="6624736" cy="5294381"/>
        </p:xfrm>
        <a:graphic>
          <a:graphicData uri="http://schemas.openxmlformats.org/drawingml/2006/table">
            <a:tbl>
              <a:tblPr/>
              <a:tblGrid>
                <a:gridCol w="3236031"/>
                <a:gridCol w="1206459"/>
                <a:gridCol w="1128462"/>
                <a:gridCol w="1053784"/>
              </a:tblGrid>
              <a:tr h="9604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ASSE PRIORITARIO</a:t>
                      </a:r>
                    </a:p>
                  </a:txBody>
                  <a:tcPr marL="90000" marR="90000" marT="4680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SPESA PUBBLICA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IMPEGNI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NUMERO PROGETTI FINANZIATI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 Ricerca, sviluppo tecnologico e l’innovazione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275,11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113,20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984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2. Accesso alle tecnologie dell’informazione e della comunicazione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79,56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22,00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3. Competitività delle PMI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130,47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35,17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375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4. Transizione verso un’economia a bassa emissione di carbonio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196,69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8,19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135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5. Tutela l’ambiente e uso efficiente delle risorse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29,71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2,88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6. Urbano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49,21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0,00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7. Assistenza Tecnica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31,70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7,22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TOTALE</a:t>
                      </a:r>
                    </a:p>
                  </a:txBody>
                  <a:tcPr marL="90000" marR="90000" marT="4680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792,45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188,66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1.548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0" y="720725"/>
            <a:ext cx="91440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algn="ctr"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3000" b="1" dirty="0" smtClean="0">
                <a:solidFill>
                  <a:srgbClr val="C5000B"/>
                </a:solidFill>
                <a:latin typeface="Open Sans" pitchFamily="32" charset="0"/>
              </a:rPr>
              <a:t>Monitoraggio al </a:t>
            </a:r>
            <a:r>
              <a:rPr lang="it-IT" altLang="it-IT" sz="3000" b="1" dirty="0">
                <a:solidFill>
                  <a:srgbClr val="C5000B"/>
                </a:solidFill>
                <a:latin typeface="Open Sans" pitchFamily="32" charset="0"/>
              </a:rPr>
              <a:t>31.12.2016 </a:t>
            </a:r>
          </a:p>
        </p:txBody>
      </p:sp>
    </p:spTree>
    <p:extLst>
      <p:ext uri="{BB962C8B-B14F-4D97-AF65-F5344CB8AC3E}">
        <p14:creationId xmlns:p14="http://schemas.microsoft.com/office/powerpoint/2010/main" val="3431919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23850" y="765175"/>
            <a:ext cx="83518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000" b="1" dirty="0">
                <a:solidFill>
                  <a:srgbClr val="C5000B"/>
                </a:solidFill>
                <a:latin typeface="Open Sans" pitchFamily="32" charset="0"/>
              </a:rPr>
              <a:t>ASSE 1 - </a:t>
            </a:r>
            <a:r>
              <a:rPr lang="it-IT" altLang="it-IT" sz="2000" b="1" dirty="0">
                <a:solidFill>
                  <a:srgbClr val="CC0000"/>
                </a:solidFill>
                <a:latin typeface="Open Sans" pitchFamily="32" charset="0"/>
              </a:rPr>
              <a:t>Ricerca, sviluppo tecnologico e </a:t>
            </a:r>
            <a:r>
              <a:rPr lang="it-IT" altLang="it-IT" sz="2000" b="1" dirty="0" smtClean="0">
                <a:solidFill>
                  <a:srgbClr val="CC0000"/>
                </a:solidFill>
                <a:latin typeface="Open Sans" pitchFamily="32" charset="0"/>
              </a:rPr>
              <a:t>innovazione (1)</a:t>
            </a:r>
            <a:endParaRPr lang="it-IT" altLang="it-IT" sz="2000" b="1" dirty="0">
              <a:solidFill>
                <a:srgbClr val="CC0000"/>
              </a:solidFill>
              <a:latin typeface="Open Sans" pitchFamily="32" charset="0"/>
            </a:endParaRPr>
          </a:p>
          <a:p>
            <a:pPr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endParaRPr lang="it-IT" altLang="it-IT" sz="2000" b="1" dirty="0">
              <a:solidFill>
                <a:srgbClr val="CC0000"/>
              </a:solidFill>
              <a:latin typeface="Open Sans" pitchFamily="32" charset="0"/>
            </a:endParaRPr>
          </a:p>
        </p:txBody>
      </p:sp>
      <p:graphicFrame>
        <p:nvGraphicFramePr>
          <p:cNvPr id="614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948827"/>
              </p:ext>
            </p:extLst>
          </p:nvPr>
        </p:nvGraphicFramePr>
        <p:xfrm>
          <a:off x="468313" y="1341438"/>
          <a:ext cx="8229600" cy="5111056"/>
        </p:xfrm>
        <a:graphic>
          <a:graphicData uri="http://schemas.openxmlformats.org/drawingml/2006/table">
            <a:tbl>
              <a:tblPr/>
              <a:tblGrid>
                <a:gridCol w="3455987"/>
                <a:gridCol w="1728788"/>
                <a:gridCol w="1512887"/>
                <a:gridCol w="1531938"/>
              </a:tblGrid>
              <a:tr h="8207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DESCRIZIONE AZIONE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PROCEDURE AVVIATE 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(atto di avvio)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RISORSE STANZIATE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RISORSE IMPEGNATE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101441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1.1.2a 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Sostegno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processi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di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innovazione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nelle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MPMI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manifatturiere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e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dei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servizi</a:t>
                      </a:r>
                      <a:endParaRPr kumimoji="0" lang="en-GB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6684 del 31/12/2014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1540 del 22/03/2016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5.963.000,00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€ 5.798.945,46</a:t>
                      </a:r>
                      <a:b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</a:b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1.1.3.  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Innovazione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nei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processi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,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nei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prodotti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e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nelle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formule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organizzative</a:t>
                      </a:r>
                      <a:endParaRPr kumimoji="0" lang="en-GB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3389 del 30/07/2014 – </a:t>
                      </a:r>
                      <a:r>
                        <a:rPr kumimoji="0" lang="en-GB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bando</a:t>
                      </a:r>
                      <a:r>
                        <a:rPr kumimoji="0" lang="en-GB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3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/>
                      </a:r>
                      <a:b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</a:b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6.749.500,00</a:t>
                      </a:r>
                      <a:b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</a:b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6.582.697,67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1.1.2.a 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Innovazione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per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manifatturiero</a:t>
                      </a:r>
                      <a:endParaRPr kumimoji="0" lang="en-GB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1.1.2.b 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Servizi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innovativi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per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turismo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/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commerico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/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servizi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11429 del 27/10/2016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8.000.000,00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2.400.000,00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Procedura in corso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1.1.2.b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Innovazione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per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turismo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/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commerico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/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servizi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)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1.1.3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  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Innovazione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nei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processi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,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nei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prodotti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e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nelle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formule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organizzative</a:t>
                      </a:r>
                      <a:endParaRPr kumimoji="0" lang="en-GB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11430 del 27/10/2016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4.000.000,00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10.000.000,00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Procedura in corso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640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23850" y="981075"/>
            <a:ext cx="83518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000" b="1" dirty="0">
                <a:solidFill>
                  <a:srgbClr val="C5000B"/>
                </a:solidFill>
                <a:latin typeface="Open Sans" pitchFamily="32" charset="0"/>
              </a:rPr>
              <a:t>ASSE 1 - </a:t>
            </a:r>
            <a:r>
              <a:rPr lang="it-IT" altLang="it-IT" sz="2000" b="1" dirty="0">
                <a:solidFill>
                  <a:srgbClr val="CC0000"/>
                </a:solidFill>
                <a:latin typeface="Open Sans" pitchFamily="32" charset="0"/>
              </a:rPr>
              <a:t>Ricerca, sviluppo tecnologico e </a:t>
            </a:r>
            <a:r>
              <a:rPr lang="it-IT" altLang="it-IT" sz="2000" b="1" dirty="0" smtClean="0">
                <a:solidFill>
                  <a:srgbClr val="CC0000"/>
                </a:solidFill>
                <a:latin typeface="Open Sans" pitchFamily="32" charset="0"/>
              </a:rPr>
              <a:t>innovazione (2)</a:t>
            </a:r>
            <a:endParaRPr lang="it-IT" altLang="it-IT" sz="2000" b="1" dirty="0">
              <a:solidFill>
                <a:srgbClr val="CC0000"/>
              </a:solidFill>
              <a:latin typeface="Open Sans" pitchFamily="32" charset="0"/>
            </a:endParaRPr>
          </a:p>
          <a:p>
            <a:pPr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endParaRPr lang="it-IT" altLang="it-IT" sz="2000" b="1" dirty="0">
              <a:solidFill>
                <a:srgbClr val="CC0000"/>
              </a:solidFill>
              <a:latin typeface="Open Sans" pitchFamily="32" charset="0"/>
            </a:endParaRPr>
          </a:p>
        </p:txBody>
      </p:sp>
      <p:graphicFrame>
        <p:nvGraphicFramePr>
          <p:cNvPr id="717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10597"/>
              </p:ext>
            </p:extLst>
          </p:nvPr>
        </p:nvGraphicFramePr>
        <p:xfrm>
          <a:off x="539553" y="1604963"/>
          <a:ext cx="8136136" cy="4575914"/>
        </p:xfrm>
        <a:graphic>
          <a:graphicData uri="http://schemas.openxmlformats.org/drawingml/2006/table">
            <a:tbl>
              <a:tblPr/>
              <a:tblGrid>
                <a:gridCol w="2971132"/>
                <a:gridCol w="1847561"/>
                <a:gridCol w="1657992"/>
                <a:gridCol w="1659451"/>
              </a:tblGrid>
              <a:tr h="794819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ea typeface="+mn-ea"/>
                          <a:cs typeface="Arial Unicode MS" pitchFamily="32" charset="0"/>
                        </a:rPr>
                        <a:t>DESCRIZIONE AZIONE/ PROCEDURA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ea typeface="+mn-ea"/>
                          <a:cs typeface="Arial Unicode MS" pitchFamily="32" charset="0"/>
                        </a:rPr>
                        <a:t>PROCEDURE AVVIATE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ea typeface="+mn-ea"/>
                          <a:cs typeface="Arial Unicode MS" pitchFamily="32" charset="0"/>
                        </a:rPr>
                        <a:t>(atto di avvio)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ea typeface="+mn-ea"/>
                          <a:cs typeface="Arial Unicode MS" pitchFamily="32" charset="0"/>
                        </a:rPr>
                        <a:t>RISORSE STANZIATE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ea typeface="+mn-ea"/>
                          <a:cs typeface="Arial Unicode MS" pitchFamily="32" charset="0"/>
                        </a:rPr>
                        <a:t>RISORSE IMPEGNATE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3025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1.1.4. 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Sostegno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alle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attività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collaborative di R&amp;S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realizzate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da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aggregazioni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pubblico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-private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127 del 20/01/2016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€ 2.312.062,50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€ 2.312.062,50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7004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1.1.5. 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Aiuti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agli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investimenti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in R&amp;S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3389 del 30/07/2014 - </a:t>
                      </a:r>
                      <a:r>
                        <a:rPr kumimoji="0" lang="en-GB" altLang="it-I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bandi</a:t>
                      </a:r>
                      <a:r>
                        <a:rPr kumimoji="0" lang="en-GB" alt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1 e 2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€ 93.696.656,70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€ 92.824.992,09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7004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1.4.1.  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Creazione d’impresa – “Sezione Innovazione”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it-IT" alt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4123 del 16/09/2015d.d. n.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it-IT" alt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10119 del 26/09/2016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€ 1.101.713,20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€ 1.101.713,20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4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1.5.1.  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Sostegno alle infrastrutture di ricerca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it-IT" alt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6455 del 23/12/2014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  9.000.000,00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€ 4.580.211,78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755650" y="1906588"/>
            <a:ext cx="18097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/>
              <a:t/>
            </a:r>
            <a:br>
              <a:rPr lang="it-IT" altLang="it-IT"/>
            </a:br>
            <a:endParaRPr lang="it-IT" altLang="it-IT"/>
          </a:p>
        </p:txBody>
      </p:sp>
      <p:graphicFrame>
        <p:nvGraphicFramePr>
          <p:cNvPr id="81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41774"/>
              </p:ext>
            </p:extLst>
          </p:nvPr>
        </p:nvGraphicFramePr>
        <p:xfrm>
          <a:off x="395288" y="2420938"/>
          <a:ext cx="8355012" cy="3544888"/>
        </p:xfrm>
        <a:graphic>
          <a:graphicData uri="http://schemas.openxmlformats.org/drawingml/2006/table">
            <a:tbl>
              <a:tblPr/>
              <a:tblGrid>
                <a:gridCol w="2663825"/>
                <a:gridCol w="1512887"/>
                <a:gridCol w="1512168"/>
                <a:gridCol w="1369145"/>
                <a:gridCol w="1296987"/>
              </a:tblGrid>
              <a:tr h="536575">
                <a:tc row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DESCRIZIONE DELL’AZIONE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PROCEDURE AVVIATE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RISORSE STANZIATE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RISORSE IMPEGNATE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7334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ACCORDO DI PROGRAMMA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CONVENZIONE OPERATIVA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476375">
                <a:tc row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2.1.1. </a:t>
                      </a:r>
                      <a:r>
                        <a:rPr kumimoji="0" lang="en-GB" alt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Infrastrutture</a:t>
                      </a:r>
                      <a:r>
                        <a:rPr kumimoji="0" lang="en-GB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di </a:t>
                      </a:r>
                      <a:r>
                        <a:rPr kumimoji="0" lang="en-GB" alt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banda</a:t>
                      </a:r>
                      <a:r>
                        <a:rPr kumimoji="0" lang="en-GB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larga</a:t>
                      </a:r>
                      <a:r>
                        <a:rPr kumimoji="0" lang="en-GB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e </a:t>
                      </a:r>
                      <a:r>
                        <a:rPr kumimoji="0" lang="en-GB" alt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banda</a:t>
                      </a:r>
                      <a:r>
                        <a:rPr kumimoji="0" lang="en-GB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ultralarga</a:t>
                      </a:r>
                      <a:endParaRPr kumimoji="0" lang="en-GB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/>
                      </a:r>
                      <a:br>
                        <a:rPr kumimoji="0" lang="en-GB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</a:br>
                      <a:endParaRPr kumimoji="0" lang="en-GB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DGR n.991 del 10-11-2014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(avvio in anticipazione)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d.d. n. 5493 del 25-11-2014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(avvio in anticipazione)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€ 12.000.000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€ 12.000.000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5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DGR n.148 del 1-3-2016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d.d. n.3128 del 25-5-2016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€ 62.589.780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€ 10.000.000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49" name="Rectangle 57"/>
          <p:cNvSpPr>
            <a:spLocks noChangeArrowheads="1"/>
          </p:cNvSpPr>
          <p:nvPr/>
        </p:nvSpPr>
        <p:spPr bwMode="auto">
          <a:xfrm>
            <a:off x="755650" y="4465638"/>
            <a:ext cx="1809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100"/>
              <a:t/>
            </a:r>
            <a:br>
              <a:rPr lang="it-IT" altLang="it-IT" sz="1100"/>
            </a:br>
            <a:endParaRPr lang="it-IT" altLang="it-IT" sz="1100"/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0" y="981075"/>
            <a:ext cx="9144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algn="ctr"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3000" b="1">
                <a:solidFill>
                  <a:srgbClr val="C5000B"/>
                </a:solidFill>
                <a:latin typeface="Open Sans" pitchFamily="32" charset="0"/>
              </a:rPr>
              <a:t>ASSE 2</a:t>
            </a:r>
            <a:br>
              <a:rPr lang="it-IT" altLang="it-IT" sz="3000" b="1">
                <a:solidFill>
                  <a:srgbClr val="C5000B"/>
                </a:solidFill>
                <a:latin typeface="Open Sans" pitchFamily="32" charset="0"/>
              </a:rPr>
            </a:br>
            <a:r>
              <a:rPr lang="it-IT" altLang="it-IT" sz="2000">
                <a:solidFill>
                  <a:srgbClr val="CC0000"/>
                </a:solidFill>
                <a:latin typeface="Open Sans" pitchFamily="32" charset="0"/>
              </a:rPr>
              <a:t>Accesso alle tecnologie dell’informazione e della comunicazione</a:t>
            </a:r>
          </a:p>
          <a:p>
            <a:pPr algn="ctr"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endParaRPr lang="it-IT" altLang="it-IT" sz="2000">
              <a:solidFill>
                <a:srgbClr val="CC0000"/>
              </a:solidFill>
              <a:latin typeface="Open Sans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650747"/>
              </p:ext>
            </p:extLst>
          </p:nvPr>
        </p:nvGraphicFramePr>
        <p:xfrm>
          <a:off x="468313" y="1628775"/>
          <a:ext cx="8281987" cy="5006343"/>
        </p:xfrm>
        <a:graphic>
          <a:graphicData uri="http://schemas.openxmlformats.org/drawingml/2006/table">
            <a:tbl>
              <a:tblPr/>
              <a:tblGrid>
                <a:gridCol w="3125787"/>
                <a:gridCol w="1885950"/>
                <a:gridCol w="1830388"/>
                <a:gridCol w="1439862"/>
              </a:tblGrid>
              <a:tr h="520700"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DESCRIZIONE AZIONE/ PROCEDURA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PROCEDURE AVVIATE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(atto di avvio)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RISORSE STANZIATE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RISORSE IMPEGNATE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80168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3.4.2.a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-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Internazionalizzazione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del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sistema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produttivo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regionale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: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aiuti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export MPMI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manifatturiero</a:t>
                      </a:r>
                      <a:endParaRPr kumimoji="0" lang="en-GB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0" marR="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alt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6684 del 31/12/2014</a:t>
                      </a:r>
                    </a:p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alt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1540 del 22/03/2016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€ 13.884.024,41 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€ 13.225.868,53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3.4.2.b -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Internazionalizzazione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del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sistema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produttivo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regionale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: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aiuti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export MPMI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manifatturiero</a:t>
                      </a:r>
                      <a:endParaRPr kumimoji="0" lang="en-GB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0" marR="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alt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1540 del 22/03/2016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€ 467.345,59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€ 467.345,59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3.4.3 -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Creazioni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di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occasioni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di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incontro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finalizzati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ad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attrarre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investimenti</a:t>
                      </a:r>
                      <a:endParaRPr kumimoji="0" lang="en-GB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0" marR="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/>
                      </a:r>
                      <a:b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</a:br>
                      <a:r>
                        <a:rPr kumimoji="0" lang="en-GB" alt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atti</a:t>
                      </a: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di </a:t>
                      </a:r>
                      <a:r>
                        <a:rPr kumimoji="0" lang="en-GB" alt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impegno</a:t>
                      </a: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anno 2016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/>
                      </a:r>
                      <a:b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</a:b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€ 252.580,15</a:t>
                      </a:r>
                      <a:b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</a:br>
                      <a:endParaRPr kumimoji="0" lang="it-IT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€ 252.580,15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3.5.1.a1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-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Creazione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d’impresa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–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Sezione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“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Manifatturiero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”</a:t>
                      </a:r>
                    </a:p>
                  </a:txBody>
                  <a:tcPr marL="0" marR="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4067 del 11/09/2015</a:t>
                      </a:r>
                      <a:b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</a:br>
                      <a:r>
                        <a:rPr kumimoji="0" lang="en-GB" alt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13707 del 30/11/2016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€1.869.421,62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€ 5.984.343,60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€ 1.869.421,62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€ 5.984.343,60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3.5.1.a2 -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Creazione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d’impresa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–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Sezione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“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Commercio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,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turismo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e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attività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terziarie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”</a:t>
                      </a:r>
                    </a:p>
                  </a:txBody>
                  <a:tcPr marL="0" marR="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alt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4070 del 10/09/2015</a:t>
                      </a:r>
                    </a:p>
                    <a:p>
                      <a:pPr marL="342900" marR="0" lvl="0" indent="-341313" algn="ctr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alt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13707 del 30/11/2016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€ 2.971.134,00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€ 10.395.869,27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€ 2.971.134,00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€ 10.395.869,27</a:t>
                      </a:r>
                    </a:p>
                  </a:txBody>
                  <a:tcPr marL="0" marR="0" marT="0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00" name="Rectangle 84"/>
          <p:cNvSpPr>
            <a:spLocks noChangeArrowheads="1"/>
          </p:cNvSpPr>
          <p:nvPr/>
        </p:nvSpPr>
        <p:spPr bwMode="auto">
          <a:xfrm>
            <a:off x="468313" y="538163"/>
            <a:ext cx="813593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endParaRPr lang="it-IT" altLang="it-IT" sz="2000" b="1">
              <a:solidFill>
                <a:srgbClr val="C5000B"/>
              </a:solidFill>
              <a:latin typeface="Open Sans" pitchFamily="32" charset="0"/>
            </a:endParaRPr>
          </a:p>
          <a:p>
            <a:pPr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000" b="1">
                <a:solidFill>
                  <a:srgbClr val="C5000B"/>
                </a:solidFill>
                <a:latin typeface="Open Sans" pitchFamily="32" charset="0"/>
              </a:rPr>
              <a:t>ASSE 3 - C</a:t>
            </a:r>
            <a:r>
              <a:rPr lang="it-IT" altLang="it-IT" sz="2000" b="1">
                <a:solidFill>
                  <a:srgbClr val="CC0000"/>
                </a:solidFill>
                <a:latin typeface="Open Sans" pitchFamily="32" charset="0"/>
              </a:rPr>
              <a:t>ompetitività delle PMI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485456"/>
              </p:ext>
            </p:extLst>
          </p:nvPr>
        </p:nvGraphicFramePr>
        <p:xfrm>
          <a:off x="468313" y="1557338"/>
          <a:ext cx="8424167" cy="4475613"/>
        </p:xfrm>
        <a:graphic>
          <a:graphicData uri="http://schemas.openxmlformats.org/drawingml/2006/table">
            <a:tbl>
              <a:tblPr/>
              <a:tblGrid>
                <a:gridCol w="3240087"/>
                <a:gridCol w="1943720"/>
                <a:gridCol w="1584176"/>
                <a:gridCol w="1656184"/>
              </a:tblGrid>
              <a:tr h="587375"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DESCRIZIONE AZIONE/ PROCEDURA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PROCEDURE AVVIATE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(atto di avvio)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RISORSE STANZIATE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RISORSE IMPEGNATE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7826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4.2.1.a1 -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Aiuti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per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l’efficientamento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energetico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degli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immobili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sedi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di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imprese</a:t>
                      </a:r>
                      <a:endParaRPr kumimoji="0" lang="en-GB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5731 del 05/12/2014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3171 del 16/05/2016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€ 10.869.671,00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€ 5.337.338,57 </a:t>
                      </a:r>
                    </a:p>
                    <a:p>
                      <a:pPr marL="342900" marR="0" lvl="0" indent="-341313" algn="ctr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/>
                      </a:r>
                      <a:b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</a:br>
                      <a:endParaRPr kumimoji="0" lang="it-IT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4.2.1.a2 -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Aiuti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per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l’efficientamento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energetico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dei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processi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produttivi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delle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imprese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alt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</a:t>
                      </a: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. n. 5731 del 05/12/2014</a:t>
                      </a:r>
                    </a:p>
                    <a:p>
                      <a:pPr marL="342900" marR="0" lvl="0" indent="-341313" algn="ctr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/>
                      </a:r>
                      <a:br>
                        <a:rPr kumimoji="0" lang="en-GB" alt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</a:br>
                      <a:endParaRPr kumimoji="0" lang="en-GB" alt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€ 3.411.269,00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€ 2.849.759,57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8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4.6.1.b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-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Sostegno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ad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interventi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di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mobilità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urbana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sostenibile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: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azioni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integrate per la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mobilità</a:t>
                      </a:r>
                      <a:endParaRPr kumimoji="0" lang="en-GB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altLang="it-IT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d.d. n.14721 del 20/12/2016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€ 3.750.000,02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Procedura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in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corso</a:t>
                      </a:r>
                      <a:endParaRPr kumimoji="0" lang="en-GB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93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4.6.4.a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-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Sostegno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ad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interventi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di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mobilità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urbana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sostenibile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: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incremento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mobilità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dolce -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piste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ciclopedonali</a:t>
                      </a:r>
                      <a:endParaRPr kumimoji="0" lang="en-GB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altLang="it-IT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d.d. n. 14613 del 20/12/2016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€4.687.500,01</a:t>
                      </a: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Procedura</a:t>
                      </a:r>
                      <a:r>
                        <a:rPr kumimoji="0" lang="en-GB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in </a:t>
                      </a:r>
                      <a:r>
                        <a:rPr kumimoji="0" lang="en-GB" alt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corso</a:t>
                      </a:r>
                      <a:endParaRPr kumimoji="0" lang="en-GB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1" name="Rectangle 71"/>
          <p:cNvSpPr>
            <a:spLocks noChangeArrowheads="1"/>
          </p:cNvSpPr>
          <p:nvPr/>
        </p:nvSpPr>
        <p:spPr bwMode="auto">
          <a:xfrm>
            <a:off x="73025" y="687388"/>
            <a:ext cx="8980488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algn="ctr"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000" b="1">
                <a:solidFill>
                  <a:srgbClr val="C5000B"/>
                </a:solidFill>
                <a:latin typeface="Open Sans" pitchFamily="32" charset="0"/>
              </a:rPr>
              <a:t>ASSE 4 - </a:t>
            </a:r>
            <a:r>
              <a:rPr lang="it-IT" altLang="it-IT" sz="2000" b="1">
                <a:solidFill>
                  <a:srgbClr val="CC0000"/>
                </a:solidFill>
                <a:latin typeface="Open Sans" pitchFamily="32" charset="0"/>
              </a:rPr>
              <a:t>Transizione verso un’economia a bassa emissione di carbonio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884163"/>
              </p:ext>
            </p:extLst>
          </p:nvPr>
        </p:nvGraphicFramePr>
        <p:xfrm>
          <a:off x="395288" y="1700213"/>
          <a:ext cx="8437562" cy="4071304"/>
        </p:xfrm>
        <a:graphic>
          <a:graphicData uri="http://schemas.openxmlformats.org/drawingml/2006/table">
            <a:tbl>
              <a:tblPr/>
              <a:tblGrid>
                <a:gridCol w="1450975"/>
                <a:gridCol w="1645617"/>
                <a:gridCol w="1375395"/>
                <a:gridCol w="1373188"/>
                <a:gridCol w="1439862"/>
                <a:gridCol w="1152525"/>
              </a:tblGrid>
              <a:tr h="485775">
                <a:tc row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DESCRIZIONE DELL’AZIONE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AMBITO</a:t>
                      </a:r>
                      <a:b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</a:b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TEMATICO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 gridSpan="2"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PROCEDURE AVVIATE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RISORSE STANZIATE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RISORSE IMPEGNATE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7889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APPROVAZIONE SCHEMA DI ACCORDO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APPROVAZIONE ACCORDO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285875">
                <a:tc rowSpan="3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6.7.1</a:t>
                      </a:r>
                      <a:r>
                        <a:rPr kumimoji="0" lang="en-GB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 Interventi per la tutela, la valorizzazione e la messa in rete del patrimonio culturale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Arte </a:t>
                      </a:r>
                      <a:r>
                        <a:rPr kumimoji="0" lang="en-GB" alt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Contemporanea</a:t>
                      </a:r>
                      <a:endParaRPr kumimoji="0" lang="en-GB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DGR n.535 del 13-04-2015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DPGR n. 82 del 25-05-2015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€ 2.000.000,00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€ 2.000.000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DGR n.951 del 4-10-2016 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DPGR n. 163 del 9-11-2016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€ 886.071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€ 886.071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alt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Scienza</a:t>
                      </a:r>
                      <a:endParaRPr kumimoji="0" lang="en-GB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DGR n.536 del 13-4-2015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DPGR n. 79 del 18-05-2015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>€ 1.000.000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1313">
                        <a:spcAft>
                          <a:spcPts val="142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5pPr>
                      <a:lvl6pPr marL="25146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6pPr>
                      <a:lvl7pPr marL="29718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7pPr>
                      <a:lvl8pPr marL="34290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8pPr>
                      <a:lvl9pPr marL="3886200" indent="-228600" defTabSz="449263" fontAlgn="base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32" charset="0"/>
                        </a:defRPr>
                      </a:lvl9pPr>
                    </a:lstStyle>
                    <a:p>
                      <a:pPr marL="342900" marR="0" lvl="0" indent="-341313" algn="ct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  <a:t/>
                      </a:r>
                      <a:b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Open Sans" pitchFamily="32" charset="0"/>
                          <a:cs typeface="Arial Unicode MS" pitchFamily="32" charset="0"/>
                        </a:rPr>
                      </a:br>
                      <a:endParaRPr kumimoji="0" lang="it-IT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pen Sans" pitchFamily="32" charset="0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43" name="Rectangle 79"/>
          <p:cNvSpPr>
            <a:spLocks noChangeArrowheads="1"/>
          </p:cNvSpPr>
          <p:nvPr/>
        </p:nvSpPr>
        <p:spPr bwMode="auto">
          <a:xfrm>
            <a:off x="1693863" y="620713"/>
            <a:ext cx="604043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algn="ctr" hangingPunct="1">
              <a:lnSpc>
                <a:spcPct val="113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3000" b="1">
                <a:solidFill>
                  <a:srgbClr val="C5000B"/>
                </a:solidFill>
                <a:latin typeface="Open Sans" pitchFamily="32" charset="0"/>
              </a:rPr>
              <a:t>ASSE 5</a:t>
            </a:r>
            <a:br>
              <a:rPr lang="it-IT" altLang="it-IT" sz="3000" b="1">
                <a:solidFill>
                  <a:srgbClr val="C5000B"/>
                </a:solidFill>
                <a:latin typeface="Open Sans" pitchFamily="32" charset="0"/>
              </a:rPr>
            </a:br>
            <a:r>
              <a:rPr lang="it-IT" altLang="it-IT" sz="2000" b="1">
                <a:solidFill>
                  <a:srgbClr val="CC0000"/>
                </a:solidFill>
                <a:latin typeface="Open Sans" pitchFamily="32" charset="0"/>
              </a:rPr>
              <a:t>Tutela l’ambiente e uso efficiente delle risorse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990</Words>
  <Application>Microsoft Office PowerPoint</Application>
  <PresentationFormat>Presentazione su schermo (4:3)</PresentationFormat>
  <Paragraphs>314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Tema di Office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l'attenzione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AL15271</dc:creator>
  <cp:lastModifiedBy>UserRegTosc</cp:lastModifiedBy>
  <cp:revision>48</cp:revision>
  <cp:lastPrinted>1601-01-01T00:00:00Z</cp:lastPrinted>
  <dcterms:created xsi:type="dcterms:W3CDTF">1601-01-01T00:00:00Z</dcterms:created>
  <dcterms:modified xsi:type="dcterms:W3CDTF">2017-02-27T12:52:50Z</dcterms:modified>
</cp:coreProperties>
</file>