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3" r:id="rId2"/>
    <p:sldId id="26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9871075" cy="67960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"/>
          <p:cNvSpPr/>
          <p:nvPr/>
        </p:nvSpPr>
        <p:spPr>
          <a:xfrm>
            <a:off x="0" y="0"/>
            <a:ext cx="9871200" cy="679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4278240" cy="339840"/>
          </a:xfrm>
          <a:prstGeom prst="rect">
            <a:avLst/>
          </a:prstGeom>
        </p:spPr>
        <p:txBody>
          <a:bodyPr lIns="90000" tIns="46800" rIns="90000" bIns="46800"/>
          <a:lstStyle/>
          <a:p>
            <a:r>
              <a:rPr lang="it-IT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it-IT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5592240" y="0"/>
            <a:ext cx="4278600" cy="339840"/>
          </a:xfrm>
          <a:prstGeom prst="rect">
            <a:avLst/>
          </a:prstGeom>
        </p:spPr>
        <p:txBody>
          <a:bodyPr lIns="90000" tIns="46800" rIns="90000" bIns="46800"/>
          <a:lstStyle/>
          <a:p>
            <a:r>
              <a:rPr lang="it-IT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it-IT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987480" y="3228840"/>
            <a:ext cx="7897680" cy="3059280"/>
          </a:xfrm>
          <a:prstGeom prst="rect">
            <a:avLst/>
          </a:prstGeom>
        </p:spPr>
        <p:txBody>
          <a:bodyPr lIns="90000" tIns="46800" rIns="90000" bIns="46800"/>
          <a:lstStyle/>
          <a:p>
            <a:r>
              <a:rPr lang="it-IT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delle note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0" y="6456240"/>
            <a:ext cx="4278240" cy="33984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r>
              <a:rPr lang="it-IT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it-IT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5592240" y="6456240"/>
            <a:ext cx="4278600" cy="33984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6AA81DC3-C82B-4848-88E2-545FE676CE50}" type="slidenum">
              <a:rPr lang="it-IT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‹N›</a:t>
            </a:fld>
            <a:endParaRPr lang="it-IT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7091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TextShape 1"/>
          <p:cNvSpPr txBox="1"/>
          <p:nvPr/>
        </p:nvSpPr>
        <p:spPr>
          <a:xfrm>
            <a:off x="1316144" y="3228142"/>
            <a:ext cx="7238788" cy="3058240"/>
          </a:xfrm>
          <a:prstGeom prst="rect">
            <a:avLst/>
          </a:prstGeom>
          <a:noFill/>
          <a:ln>
            <a:noFill/>
          </a:ln>
        </p:spPr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  <a:p>
            <a:r>
              <a:rPr lang="it-IT" baseline="0" dirty="0" smtClean="0"/>
              <a:t>GLI IMPATTI DEL POR FESR 2007-2013</a:t>
            </a:r>
          </a:p>
          <a:p>
            <a:endParaRPr lang="it-IT" baseline="0" dirty="0" smtClean="0"/>
          </a:p>
          <a:p>
            <a:r>
              <a:rPr lang="it-IT" baseline="0" dirty="0" smtClean="0"/>
              <a:t>Angelita Luciani</a:t>
            </a:r>
          </a:p>
          <a:p>
            <a:r>
              <a:rPr lang="it-IT" baseline="0" dirty="0" smtClean="0"/>
              <a:t>Autorità di Gestione</a:t>
            </a:r>
            <a:endParaRPr lang="it-IT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914400" y="4343400"/>
            <a:ext cx="5029200" cy="4114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914400" y="4343400"/>
            <a:ext cx="5029200" cy="4114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914400" y="4343400"/>
            <a:ext cx="5029200" cy="4114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914400" y="4343400"/>
            <a:ext cx="5029200" cy="4114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914400" y="4343400"/>
            <a:ext cx="5029200" cy="4114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914400" y="4343400"/>
            <a:ext cx="5029200" cy="4114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Segnaposto no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TextShape 1"/>
          <p:cNvSpPr txBox="1"/>
          <p:nvPr/>
        </p:nvSpPr>
        <p:spPr>
          <a:xfrm>
            <a:off x="1316144" y="3228142"/>
            <a:ext cx="7238788" cy="305824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it-IT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it-IT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it-IT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Immagine 36"/>
          <p:cNvPicPr/>
          <p:nvPr/>
        </p:nvPicPr>
        <p:blipFill>
          <a:blip r:embed="rId2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  <p:pic>
        <p:nvPicPr>
          <p:cNvPr id="38" name="Immagine 37"/>
          <p:cNvPicPr/>
          <p:nvPr/>
        </p:nvPicPr>
        <p:blipFill>
          <a:blip r:embed="rId2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it-IT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it-IT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it-IT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it-IT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it-IT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it-IT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it-IT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it-IT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r>
              <a:rPr lang="it-IT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 titolo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della struttura</a:t>
            </a: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Secondo livello struttura</a:t>
            </a:r>
          </a:p>
          <a:p>
            <a:pPr marL="1143000" lvl="2" indent="-228600">
              <a:buClr>
                <a:srgbClr val="000000"/>
              </a:buClr>
              <a:buFont typeface="Arial"/>
              <a:buChar char="•"/>
            </a:pPr>
            <a:r>
              <a:rPr lang="it-IT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Terzo livello struttura</a:t>
            </a:r>
          </a:p>
          <a:p>
            <a:pPr marL="1600200" lvl="3" indent="-228600">
              <a:buClr>
                <a:srgbClr val="000000"/>
              </a:buClr>
              <a:buFont typeface="Arial"/>
              <a:buChar char="–"/>
            </a:pPr>
            <a:r>
              <a:rPr lang="it-IT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Quarto livello struttura</a:t>
            </a:r>
          </a:p>
          <a:p>
            <a:pPr marL="2057400" lvl="4" indent="-228600">
              <a:buClr>
                <a:srgbClr val="000000"/>
              </a:buClr>
              <a:buFont typeface="Arial"/>
              <a:buChar char="»"/>
            </a:pPr>
            <a:r>
              <a:rPr lang="it-IT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livello struttura</a:t>
            </a:r>
          </a:p>
          <a:p>
            <a:pPr marL="2057400" lvl="5" indent="-228600">
              <a:buClr>
                <a:srgbClr val="000000"/>
              </a:buClr>
              <a:buFont typeface="Arial"/>
              <a:buChar char="»"/>
            </a:pPr>
            <a:r>
              <a:rPr lang="it-IT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Sesto livello struttura</a:t>
            </a:r>
          </a:p>
          <a:p>
            <a:pPr marL="2057400" lvl="6" indent="-228600">
              <a:buClr>
                <a:srgbClr val="000000"/>
              </a:buClr>
              <a:buFont typeface="Arial"/>
              <a:buChar char="»"/>
            </a:pPr>
            <a:r>
              <a:rPr lang="it-IT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Settimo livello struttura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/>
          <a:lstStyle/>
          <a:p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/>
          <a:lstStyle/>
          <a:p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/>
          <a:lstStyle/>
          <a:p>
            <a:fld id="{DEB244C8-2A3C-4684-B196-0AA13DBA4324}" type="slidenum"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‹N›</a:t>
            </a:fld>
            <a:endParaRPr lang="it-IT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3" name="Immagine 502"/>
          <p:cNvPicPr/>
          <p:nvPr/>
        </p:nvPicPr>
        <p:blipFill>
          <a:blip r:embed="rId3"/>
          <a:stretch/>
        </p:blipFill>
        <p:spPr>
          <a:xfrm>
            <a:off x="1440" y="144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059832" y="2348880"/>
            <a:ext cx="57606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/>
              <a:t>GLI IMPATTI DEL POR FESR </a:t>
            </a:r>
            <a:r>
              <a:rPr lang="it-IT" sz="3200" b="1" dirty="0" smtClean="0"/>
              <a:t>2007-2013</a:t>
            </a:r>
          </a:p>
          <a:p>
            <a:pPr lvl="0"/>
            <a:endParaRPr lang="it-IT" sz="1200" dirty="0" smtClean="0">
              <a:solidFill>
                <a:prstClr val="black"/>
              </a:solidFill>
            </a:endParaRPr>
          </a:p>
          <a:p>
            <a:pPr lvl="0"/>
            <a:endParaRPr lang="it-IT" sz="1200" dirty="0" smtClean="0">
              <a:solidFill>
                <a:prstClr val="black"/>
              </a:solidFill>
            </a:endParaRPr>
          </a:p>
          <a:p>
            <a:pPr lvl="0"/>
            <a:endParaRPr lang="it-IT" sz="2000" dirty="0" smtClean="0">
              <a:solidFill>
                <a:prstClr val="black"/>
              </a:solidFill>
            </a:endParaRPr>
          </a:p>
          <a:p>
            <a:pPr lvl="0"/>
            <a:r>
              <a:rPr lang="it-IT" sz="2400" dirty="0" smtClean="0">
                <a:solidFill>
                  <a:prstClr val="black"/>
                </a:solidFill>
              </a:rPr>
              <a:t>Angelita </a:t>
            </a:r>
            <a:r>
              <a:rPr lang="it-IT" sz="2400" dirty="0">
                <a:solidFill>
                  <a:prstClr val="black"/>
                </a:solidFill>
              </a:rPr>
              <a:t>Luciani</a:t>
            </a:r>
          </a:p>
          <a:p>
            <a:pPr lvl="0"/>
            <a:r>
              <a:rPr lang="it-IT" sz="2400" i="1" dirty="0" smtClean="0">
                <a:solidFill>
                  <a:prstClr val="black"/>
                </a:solidFill>
              </a:rPr>
              <a:t>Autorità </a:t>
            </a:r>
            <a:r>
              <a:rPr lang="it-IT" sz="2400" i="1" dirty="0">
                <a:solidFill>
                  <a:prstClr val="black"/>
                </a:solidFill>
              </a:rPr>
              <a:t>di Gestione</a:t>
            </a:r>
          </a:p>
          <a:p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5691064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magine 506"/>
          <p:cNvPicPr/>
          <p:nvPr/>
        </p:nvPicPr>
        <p:blipFill>
          <a:blip r:embed="rId3"/>
          <a:stretch/>
        </p:blipFill>
        <p:spPr>
          <a:xfrm>
            <a:off x="1440" y="144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152280" y="981360"/>
            <a:ext cx="8534520" cy="39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marL="342720" indent="-287280" algn="ctr"/>
            <a:r>
              <a:rPr lang="it-IT" sz="2000" b="1" strike="noStrike" spc="-1" dirty="0" smtClean="0">
                <a:uFill>
                  <a:solidFill>
                    <a:srgbClr val="FFFFFF"/>
                  </a:solidFill>
                </a:uFill>
              </a:rPr>
              <a:t>INVESTIMENTI  AMMISSIBILI E OPERAZIONI FINANZIATE</a:t>
            </a:r>
            <a:endParaRPr lang="it-IT" sz="1800" strike="noStrike" spc="-1" dirty="0">
              <a:uFill>
                <a:solidFill>
                  <a:srgbClr val="FFFFFF"/>
                </a:solidFill>
              </a:uFill>
            </a:endParaRPr>
          </a:p>
        </p:txBody>
      </p:sp>
      <p:graphicFrame>
        <p:nvGraphicFramePr>
          <p:cNvPr id="47" name="Table 2"/>
          <p:cNvGraphicFramePr/>
          <p:nvPr>
            <p:extLst>
              <p:ext uri="{D42A27DB-BD31-4B8C-83A1-F6EECF244321}">
                <p14:modId xmlns:p14="http://schemas.microsoft.com/office/powerpoint/2010/main" val="3012949714"/>
              </p:ext>
            </p:extLst>
          </p:nvPr>
        </p:nvGraphicFramePr>
        <p:xfrm>
          <a:off x="323528" y="1484328"/>
          <a:ext cx="8568951" cy="5219708"/>
        </p:xfrm>
        <a:graphic>
          <a:graphicData uri="http://schemas.openxmlformats.org/drawingml/2006/table">
            <a:tbl>
              <a:tblPr/>
              <a:tblGrid>
                <a:gridCol w="732389"/>
                <a:gridCol w="3237535"/>
                <a:gridCol w="1156799"/>
                <a:gridCol w="1240136"/>
                <a:gridCol w="883793"/>
                <a:gridCol w="1318299"/>
              </a:tblGrid>
              <a:tr h="1136880">
                <a:tc>
                  <a:txBody>
                    <a:bodyPr/>
                    <a:lstStyle/>
                    <a:p>
                      <a:pPr algn="ctr"/>
                      <a:r>
                        <a:rPr lang="it-IT" sz="1800" b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</a:t>
                      </a:r>
                      <a:endParaRPr lang="it-IT" sz="1800" b="1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Tipologia </a:t>
                      </a:r>
                      <a:endParaRPr lang="it-IT" sz="20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Spesa  </a:t>
                      </a:r>
                      <a:r>
                        <a:rPr lang="it-IT" sz="1400" b="1" i="1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pubblica</a:t>
                      </a:r>
                      <a:r>
                        <a:rPr lang="it-IT" sz="1400" b="1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certificata </a:t>
                      </a:r>
                      <a:endParaRPr lang="it-IT" sz="16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it-IT" sz="1600" b="1" i="1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</a:t>
                      </a:r>
                      <a:r>
                        <a:rPr lang="it-IT" sz="1600" b="1" i="1" strike="noStrike" spc="-1" dirty="0" err="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Meuro</a:t>
                      </a:r>
                      <a:r>
                        <a:rPr lang="it-IT" sz="1600" b="1" i="1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Investimenti ammissibili </a:t>
                      </a:r>
                      <a:r>
                        <a:rPr lang="it-IT" sz="1600" b="1" i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</a:t>
                      </a:r>
                      <a:r>
                        <a:rPr lang="it-IT" sz="1600" b="1" i="1" strike="noStrike" spc="-1" dirty="0" err="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Meuro</a:t>
                      </a:r>
                      <a:r>
                        <a:rPr lang="it-IT" sz="1600" b="1" i="1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</a:t>
                      </a:r>
                      <a:endParaRPr lang="it-IT" sz="1800" b="1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Operazioni </a:t>
                      </a:r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it-IT" sz="1600" b="1" i="1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(n.)</a:t>
                      </a:r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</a:tr>
              <a:tr h="509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R&amp;STT,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Innovazione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Imprenditorialità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612,1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1537,3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i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65,1</a:t>
                      </a:r>
                      <a:endParaRPr lang="it-IT" sz="1600" i="1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6.530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  <a:tr h="514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II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Sostenibilità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Ambientale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139,4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139,9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i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  <a:endParaRPr lang="it-IT" sz="1600" i="1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III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Competitività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Sostenibilità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Energetico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30,6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98,1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i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  <a:endParaRPr lang="it-IT" sz="1600" i="1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  <a:tr h="54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IV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Accessibilità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Servizi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Trasporto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 di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Telecomunicazioni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218,6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290,1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i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  <a:endParaRPr lang="it-IT" sz="1600" i="1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  <a:tr h="7140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V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Valorizzazione Risorse Endogene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 lo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Sviluppo Territoriale Sostenibile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232,7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253,0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i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10,8</a:t>
                      </a:r>
                      <a:endParaRPr lang="it-IT" sz="1600" i="1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6119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VI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Assistenza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Tecnica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41,2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41,3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i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it-IT" sz="1600" i="1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365304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1.274,6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2.359,7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i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600" b="1" i="1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7.731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6028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magine 506"/>
          <p:cNvPicPr/>
          <p:nvPr/>
        </p:nvPicPr>
        <p:blipFill>
          <a:blip r:embed="rId3"/>
          <a:stretch/>
        </p:blipFill>
        <p:spPr>
          <a:xfrm>
            <a:off x="1440" y="144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152280" y="981360"/>
            <a:ext cx="8534520" cy="39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marL="342720" indent="-287280" algn="ctr"/>
            <a:r>
              <a:rPr lang="it-IT" sz="2000" b="1" spc="-1" dirty="0" smtClean="0">
                <a:uFill>
                  <a:solidFill>
                    <a:srgbClr val="FFFFFF"/>
                  </a:solidFill>
                </a:uFill>
              </a:rPr>
              <a:t>IMPATTI COMPLESSIVI (1)</a:t>
            </a:r>
            <a:endParaRPr lang="it-IT" sz="1800" strike="noStrike" spc="-1" dirty="0">
              <a:uFill>
                <a:solidFill>
                  <a:srgbClr val="FFFFFF"/>
                </a:solidFill>
              </a:uFill>
            </a:endParaRPr>
          </a:p>
        </p:txBody>
      </p:sp>
      <p:graphicFrame>
        <p:nvGraphicFramePr>
          <p:cNvPr id="47" name="Table 2"/>
          <p:cNvGraphicFramePr/>
          <p:nvPr>
            <p:extLst>
              <p:ext uri="{D42A27DB-BD31-4B8C-83A1-F6EECF244321}">
                <p14:modId xmlns:p14="http://schemas.microsoft.com/office/powerpoint/2010/main" val="2226424407"/>
              </p:ext>
            </p:extLst>
          </p:nvPr>
        </p:nvGraphicFramePr>
        <p:xfrm>
          <a:off x="572412" y="1628800"/>
          <a:ext cx="8132759" cy="4464496"/>
        </p:xfrm>
        <a:graphic>
          <a:graphicData uri="http://schemas.openxmlformats.org/drawingml/2006/table">
            <a:tbl>
              <a:tblPr/>
              <a:tblGrid>
                <a:gridCol w="2010969"/>
                <a:gridCol w="1340547"/>
                <a:gridCol w="1656184"/>
                <a:gridCol w="1586956"/>
                <a:gridCol w="1538103"/>
              </a:tblGrid>
              <a:tr h="1274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Indicatore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Impatto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Unità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Misura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Atteso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2015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Variazione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Finale/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Atteso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</a:tr>
              <a:tr h="102135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Numero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 posti di lavoro creati dal POR per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Uomini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(C.I. n.2)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3130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3003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-4.05%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  <a:tr h="102135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Numero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 posti di lavoro creati dal POR per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(C.I.n.3)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2101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2162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2.91%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11477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Numero Totale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 posti di lavoro creati dal POR (C.I.n.1)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5231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5165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-1.25%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7440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magine 506"/>
          <p:cNvPicPr/>
          <p:nvPr/>
        </p:nvPicPr>
        <p:blipFill>
          <a:blip r:embed="rId3"/>
          <a:stretch/>
        </p:blipFill>
        <p:spPr>
          <a:xfrm>
            <a:off x="1440" y="144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152280" y="637272"/>
            <a:ext cx="8534520" cy="39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marL="342720" indent="-287280" algn="ctr"/>
            <a:r>
              <a:rPr lang="it-IT" sz="2000" b="1" spc="-1" dirty="0" smtClean="0">
                <a:uFill>
                  <a:solidFill>
                    <a:srgbClr val="FFFFFF"/>
                  </a:solidFill>
                </a:uFill>
              </a:rPr>
              <a:t>IMPATTI COMPLESSIVI (2)</a:t>
            </a:r>
            <a:endParaRPr lang="it-IT" sz="1800" strike="noStrike" spc="-1" dirty="0">
              <a:uFill>
                <a:solidFill>
                  <a:srgbClr val="FFFFFF"/>
                </a:solidFill>
              </a:uFill>
            </a:endParaRPr>
          </a:p>
        </p:txBody>
      </p:sp>
      <p:graphicFrame>
        <p:nvGraphicFramePr>
          <p:cNvPr id="47" name="Table 2"/>
          <p:cNvGraphicFramePr/>
          <p:nvPr>
            <p:extLst>
              <p:ext uri="{D42A27DB-BD31-4B8C-83A1-F6EECF244321}">
                <p14:modId xmlns:p14="http://schemas.microsoft.com/office/powerpoint/2010/main" val="4067695977"/>
              </p:ext>
            </p:extLst>
          </p:nvPr>
        </p:nvGraphicFramePr>
        <p:xfrm>
          <a:off x="152279" y="1036155"/>
          <a:ext cx="8884216" cy="5120393"/>
        </p:xfrm>
        <a:graphic>
          <a:graphicData uri="http://schemas.openxmlformats.org/drawingml/2006/table">
            <a:tbl>
              <a:tblPr/>
              <a:tblGrid>
                <a:gridCol w="3339601"/>
                <a:gridCol w="1493413"/>
                <a:gridCol w="1421475"/>
                <a:gridCol w="1137180"/>
                <a:gridCol w="1492547"/>
              </a:tblGrid>
              <a:tr h="736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Indicatore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Impatto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misura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Atteso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2015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Variazione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Finale/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Atteso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</a:tr>
              <a:tr h="41763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Numero di posti di lavoro creati dall’Asse I (C.I.n.1)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4544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4419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-2.76%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  <a:tr h="224780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di cui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(C.I. n.3)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1756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1836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4.57%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  <a:tr h="41763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Numero di posti di lavoro creati dall’Asse II (C.I.n.1)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  <a:tr h="270108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di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cui donne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(C.I. n.3)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n.s.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  <a:tr h="41763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Numero di posti di lavoro creati dall’Asse III (C.I.n.1)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n.s.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296788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di cui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(C.I. n.3)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n.s.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41763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Numero di posti di lavoro creati dall’Asse IV (C.I.n.1)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16.35%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296788">
                <a:tc>
                  <a:txBody>
                    <a:bodyPr/>
                    <a:lstStyle/>
                    <a:p>
                      <a:pPr marL="0" marR="0" indent="0" algn="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di cui donne (C.I. n.3)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20.55%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41763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Numero di posti di lavoro creati dall’Asse V (C.I.n.1)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422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3.48%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296788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di cui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donne(C.I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n.3)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-13.75%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Riduzione  delle emissioni di gas serra (C.I. n.30)</a:t>
                      </a:r>
                    </a:p>
                  </a:txBody>
                  <a:tcPr marL="7620" marR="7620" marT="7620" marB="0" anchor="b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Kilton di CO2 equivalenti/anno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127.03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10.21%</a:t>
                      </a:r>
                    </a:p>
                  </a:txBody>
                  <a:tcPr marL="7620" marR="7620" marT="7620" marB="0" anchor="b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2388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magine 506"/>
          <p:cNvPicPr/>
          <p:nvPr/>
        </p:nvPicPr>
        <p:blipFill>
          <a:blip r:embed="rId3"/>
          <a:stretch/>
        </p:blipFill>
        <p:spPr>
          <a:xfrm>
            <a:off x="1440" y="144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155311" y="637272"/>
            <a:ext cx="8534520" cy="39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marL="342720" indent="-287280" algn="ctr"/>
            <a:r>
              <a:rPr lang="it-IT" sz="2000" b="1" spc="-1" dirty="0" smtClean="0">
                <a:uFill>
                  <a:solidFill>
                    <a:srgbClr val="FFFFFF"/>
                  </a:solidFill>
                </a:uFill>
              </a:rPr>
              <a:t>IMPATTI ASSE 1</a:t>
            </a:r>
            <a:endParaRPr lang="it-IT" sz="1800" strike="noStrike" spc="-1" dirty="0">
              <a:uFill>
                <a:solidFill>
                  <a:srgbClr val="FFFFFF"/>
                </a:solidFill>
              </a:uFill>
            </a:endParaRPr>
          </a:p>
        </p:txBody>
      </p:sp>
      <p:graphicFrame>
        <p:nvGraphicFramePr>
          <p:cNvPr id="47" name="Table 2"/>
          <p:cNvGraphicFramePr/>
          <p:nvPr>
            <p:extLst>
              <p:ext uri="{D42A27DB-BD31-4B8C-83A1-F6EECF244321}">
                <p14:modId xmlns:p14="http://schemas.microsoft.com/office/powerpoint/2010/main" val="689711796"/>
              </p:ext>
            </p:extLst>
          </p:nvPr>
        </p:nvGraphicFramePr>
        <p:xfrm>
          <a:off x="179513" y="1235592"/>
          <a:ext cx="8764028" cy="5073726"/>
        </p:xfrm>
        <a:graphic>
          <a:graphicData uri="http://schemas.openxmlformats.org/drawingml/2006/table">
            <a:tbl>
              <a:tblPr/>
              <a:tblGrid>
                <a:gridCol w="3096344"/>
                <a:gridCol w="1340330"/>
                <a:gridCol w="1279379"/>
                <a:gridCol w="1428854"/>
                <a:gridCol w="1619121"/>
              </a:tblGrid>
              <a:tr h="12685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Indicatore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Impatto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Unità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misura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Atteso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2015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Variazione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Finale/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Atteso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</a:tr>
              <a:tr h="56841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Numero di posti di lavoro creati nella ricerca in fase di cantiere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3379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2868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-15.12%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  <a:tr h="29002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- di cui </a:t>
                      </a:r>
                      <a:r>
                        <a:rPr lang="en-US" sz="1600" b="0" i="0" u="none" strike="noStrike" dirty="0" err="1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donne</a:t>
                      </a:r>
                      <a:endParaRPr lang="en-US" sz="1600" b="0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607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651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7.25%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  <a:tr h="56841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Numero di posti di lavoro creati nella ricerca (CI n.6)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762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720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-5.54%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  <a:tr h="29002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- di cui </a:t>
                      </a:r>
                      <a:r>
                        <a:rPr lang="en-US" sz="1600" b="0" i="0" u="none" strike="noStrike" dirty="0" err="1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donne</a:t>
                      </a:r>
                      <a:endParaRPr lang="en-US" sz="1600" b="0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177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216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22.00%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  <a:tr h="74702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Numero di posti di lavoro creati dagli aiuti agli investimenti delle PMI (C.I. 9)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2383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2478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3.99%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  <a:tr h="34463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- di cui </a:t>
                      </a:r>
                      <a:r>
                        <a:rPr lang="en-US" sz="1600" b="0" i="0" u="none" strike="noStrike" dirty="0" err="1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donne</a:t>
                      </a:r>
                      <a:endParaRPr lang="en-US" sz="1600" b="0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1072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1024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-4.50%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  <a:tr h="6057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Numero di posti di lavoro creati da interventi diversi dagli aiuti alle PMI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1399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1499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7.13%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  <a:tr h="3908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- di cui </a:t>
                      </a:r>
                      <a:r>
                        <a:rPr lang="en-US" sz="1600" b="0" i="0" u="none" strike="noStrike" dirty="0" err="1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donne</a:t>
                      </a:r>
                      <a:endParaRPr lang="en-US" sz="1600" b="0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507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540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6.56%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9759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magine 506"/>
          <p:cNvPicPr/>
          <p:nvPr/>
        </p:nvPicPr>
        <p:blipFill>
          <a:blip r:embed="rId3"/>
          <a:stretch/>
        </p:blipFill>
        <p:spPr>
          <a:xfrm>
            <a:off x="1440" y="144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152280" y="781920"/>
            <a:ext cx="8534520" cy="39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marL="342720" indent="-287280" algn="ctr"/>
            <a:r>
              <a:rPr lang="it-IT" sz="2000" b="1" spc="-1" dirty="0" smtClean="0">
                <a:uFill>
                  <a:solidFill>
                    <a:srgbClr val="FFFFFF"/>
                  </a:solidFill>
                </a:uFill>
              </a:rPr>
              <a:t>IMPATTI ASSI 2 E 3 </a:t>
            </a:r>
            <a:endParaRPr lang="it-IT" sz="1800" strike="noStrike" spc="-1" dirty="0">
              <a:uFill>
                <a:solidFill>
                  <a:srgbClr val="FFFFFF"/>
                </a:solidFill>
              </a:uFill>
            </a:endParaRPr>
          </a:p>
        </p:txBody>
      </p:sp>
      <p:graphicFrame>
        <p:nvGraphicFramePr>
          <p:cNvPr id="47" name="Table 2"/>
          <p:cNvGraphicFramePr/>
          <p:nvPr>
            <p:extLst>
              <p:ext uri="{D42A27DB-BD31-4B8C-83A1-F6EECF244321}">
                <p14:modId xmlns:p14="http://schemas.microsoft.com/office/powerpoint/2010/main" val="1265415527"/>
              </p:ext>
            </p:extLst>
          </p:nvPr>
        </p:nvGraphicFramePr>
        <p:xfrm>
          <a:off x="251521" y="1268760"/>
          <a:ext cx="8640959" cy="5280971"/>
        </p:xfrm>
        <a:graphic>
          <a:graphicData uri="http://schemas.openxmlformats.org/drawingml/2006/table">
            <a:tbl>
              <a:tblPr/>
              <a:tblGrid>
                <a:gridCol w="3148060"/>
                <a:gridCol w="1441531"/>
                <a:gridCol w="1441531"/>
                <a:gridCol w="1062181"/>
                <a:gridCol w="1547656"/>
              </a:tblGrid>
              <a:tr h="11996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Indicatore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Impatto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Unità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misura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Atteso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2015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Variazione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Finale/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Atteso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BBE0E3"/>
                    </a:solidFill>
                  </a:tcPr>
                </a:tc>
              </a:tr>
              <a:tr h="449654">
                <a:tc>
                  <a:txBody>
                    <a:bodyPr/>
                    <a:lstStyle/>
                    <a:p>
                      <a:pPr marL="285480" indent="-285480"/>
                      <a:r>
                        <a:rPr lang="it-IT" sz="20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 II</a:t>
                      </a:r>
                      <a:endParaRPr lang="it-IT" sz="20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85480" indent="-285480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8061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Numero di beneficiari di misure di protezione da incendi ed altri rischi (C.I. n. 33)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n.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38.800</a:t>
                      </a:r>
                      <a:endParaRPr lang="en-US" sz="18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34.113</a:t>
                      </a:r>
                      <a:endParaRPr lang="en-US" sz="18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-12.08%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  <a:tr h="8794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Popolazione esposta a livelli di inquinamento dell'aria superiori ai valori limite/totale popolazione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-2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-2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..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  <a:tr h="57287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Riduzione del territorio interessato da rischio di erosione costiera  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10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..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  <a:tr h="481049">
                <a:tc>
                  <a:txBody>
                    <a:bodyPr/>
                    <a:lstStyle/>
                    <a:p>
                      <a:r>
                        <a:rPr lang="it-IT" sz="20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 III</a:t>
                      </a:r>
                      <a:endParaRPr lang="it-IT" sz="20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8676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Riduzione delle emissioni di gas serra CO2 equivalenti(C.I.n.30)    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Kilton</a:t>
                      </a:r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 di CO2 </a:t>
                      </a:r>
                      <a:r>
                        <a:rPr lang="en-US" sz="1600" b="0" i="0" u="none" strike="noStrike" dirty="0" err="1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equivalenti</a:t>
                      </a:r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/anno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94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102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8.51%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8472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magine 506"/>
          <p:cNvPicPr/>
          <p:nvPr/>
        </p:nvPicPr>
        <p:blipFill>
          <a:blip r:embed="rId3"/>
          <a:stretch/>
        </p:blipFill>
        <p:spPr>
          <a:xfrm>
            <a:off x="1440" y="144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152280" y="757016"/>
            <a:ext cx="8534520" cy="39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marL="342720" indent="-287280" algn="ctr"/>
            <a:r>
              <a:rPr lang="it-IT" sz="2000" b="1" spc="-1" dirty="0" smtClean="0">
                <a:uFill>
                  <a:solidFill>
                    <a:srgbClr val="FFFFFF"/>
                  </a:solidFill>
                </a:uFill>
              </a:rPr>
              <a:t>IMPATTI ASSI 4 E 5 </a:t>
            </a:r>
            <a:endParaRPr lang="it-IT" sz="1800" strike="noStrike" spc="-1" dirty="0">
              <a:uFill>
                <a:solidFill>
                  <a:srgbClr val="FFFFFF"/>
                </a:solidFill>
              </a:uFill>
            </a:endParaRPr>
          </a:p>
        </p:txBody>
      </p:sp>
      <p:graphicFrame>
        <p:nvGraphicFramePr>
          <p:cNvPr id="47" name="Table 2"/>
          <p:cNvGraphicFramePr/>
          <p:nvPr>
            <p:extLst>
              <p:ext uri="{D42A27DB-BD31-4B8C-83A1-F6EECF244321}">
                <p14:modId xmlns:p14="http://schemas.microsoft.com/office/powerpoint/2010/main" val="2417757808"/>
              </p:ext>
            </p:extLst>
          </p:nvPr>
        </p:nvGraphicFramePr>
        <p:xfrm>
          <a:off x="323530" y="1180800"/>
          <a:ext cx="8496941" cy="5291476"/>
        </p:xfrm>
        <a:graphic>
          <a:graphicData uri="http://schemas.openxmlformats.org/drawingml/2006/table">
            <a:tbl>
              <a:tblPr/>
              <a:tblGrid>
                <a:gridCol w="3384374"/>
                <a:gridCol w="887395"/>
                <a:gridCol w="1429417"/>
                <a:gridCol w="1278952"/>
                <a:gridCol w="1516803"/>
              </a:tblGrid>
              <a:tr h="952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Indicatore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Impatto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misura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Atteso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2015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Variazione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Finale/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Atteso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BBE0E3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285480" indent="-285480"/>
                      <a:r>
                        <a:rPr lang="it-IT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 IV</a:t>
                      </a:r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85480" indent="-285480"/>
                      <a:endParaRPr lang="it-IT" sz="180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4657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Valori in euro/anno dei risparmi di tempo risultati da progetti ferroviari (CI 21) - unità misura: €/anno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euro/anno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3.626.664</a:t>
                      </a:r>
                      <a:endParaRPr lang="en-US" sz="18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3.495.397</a:t>
                      </a:r>
                      <a:endParaRPr lang="en-US" sz="18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-3.62%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  <a:tr h="54333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Popolazione connessa alla banda larga nelle zone oggetto di intervento – I Livello 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n.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34.000</a:t>
                      </a:r>
                      <a:endParaRPr lang="en-US" sz="18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42.579</a:t>
                      </a:r>
                      <a:endParaRPr lang="en-US" sz="18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25.23%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  <a:tr h="56616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Imprese connesse alla banda larga nelle zone oggetto di intervento I Livello 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n.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2.500</a:t>
                      </a:r>
                      <a:endParaRPr lang="en-US" sz="18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2.799</a:t>
                      </a:r>
                      <a:endParaRPr lang="en-US" sz="18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11.96%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</a:tr>
              <a:tr h="5168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Utenza dei servizi n./mese informativi creati  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n./</a:t>
                      </a:r>
                      <a:r>
                        <a:rPr lang="en-US" sz="1600" b="0" i="0" u="none" strike="noStrike" dirty="0" err="1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mese</a:t>
                      </a:r>
                      <a:endParaRPr lang="en-US" sz="16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138.500</a:t>
                      </a:r>
                      <a:endParaRPr lang="en-US" sz="18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157.500</a:t>
                      </a:r>
                      <a:endParaRPr lang="en-US" sz="18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13.72%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54333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Riduzione delle </a:t>
                      </a:r>
                      <a:r>
                        <a:rPr lang="it-IT" sz="1600" b="0" i="0" u="none" strike="noStrike" dirty="0" err="1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Kilton</a:t>
                      </a:r>
                      <a:r>
                        <a:rPr lang="it-IT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 di CO2 emissioni di gas serra equivalenti,  (C.I. n.30)  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Kilton</a:t>
                      </a:r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 di CO2 </a:t>
                      </a:r>
                      <a:r>
                        <a:rPr lang="en-US" sz="1600" b="0" i="0" u="none" strike="noStrike" smtClean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equ/anno</a:t>
                      </a:r>
                      <a:endParaRPr lang="en-US" sz="1600" b="0" i="0" u="none" strike="noStrike" dirty="0">
                        <a:solidFill>
                          <a:srgbClr val="00000A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33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38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15.05%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317103">
                <a:tc>
                  <a:txBody>
                    <a:bodyPr/>
                    <a:lstStyle/>
                    <a:p>
                      <a:r>
                        <a:rPr lang="it-IT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 V</a:t>
                      </a:r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" marR="6480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5033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Numero di posti di lavoro creati (Turismo) (C.I. n.35)   </a:t>
                      </a:r>
                    </a:p>
                  </a:txBody>
                  <a:tcPr marL="7620" marR="7620" marT="7620" marB="0" anchor="ctr">
                    <a:lnL w="5760">
                      <a:solidFill>
                        <a:srgbClr val="FFFFFF"/>
                      </a:solidFill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ULA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80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70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A"/>
                          </a:solidFill>
                          <a:effectLst/>
                          <a:latin typeface="Arial Narrow"/>
                        </a:rPr>
                        <a:t>-12.93%</a:t>
                      </a:r>
                    </a:p>
                  </a:txBody>
                  <a:tcPr marL="7620" marR="7620" marT="7620" marB="0" anchor="ctr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4924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9" name="Immagine 508"/>
          <p:cNvPicPr/>
          <p:nvPr/>
        </p:nvPicPr>
        <p:blipFill>
          <a:blip r:embed="rId3"/>
          <a:stretch/>
        </p:blipFill>
        <p:spPr>
          <a:xfrm>
            <a:off x="-11654" y="1440"/>
            <a:ext cx="9144000" cy="6858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43757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749</Words>
  <Application>Microsoft Office PowerPoint</Application>
  <PresentationFormat>Presentazione su schermo (4:3)</PresentationFormat>
  <Paragraphs>259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 FESR</dc:title>
  <dc:creator>FCallisti</dc:creator>
  <cp:lastModifiedBy>UserRegTosc</cp:lastModifiedBy>
  <cp:revision>533</cp:revision>
  <cp:lastPrinted>2017-02-20T15:37:45Z</cp:lastPrinted>
  <dcterms:modified xsi:type="dcterms:W3CDTF">2017-02-28T06:59:45Z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