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_rels/presentation.xml.rels" ContentType="application/vnd.openxmlformats-package.relationships+xml"/>
  <Override PartName="/ppt/media/image5.jpeg" ContentType="image/jpeg"/>
  <Override PartName="/ppt/media/image27.jpeg" ContentType="image/jpeg"/>
  <Override PartName="/ppt/media/image56.png" ContentType="image/png"/>
  <Override PartName="/ppt/media/image31.png" ContentType="image/png"/>
  <Override PartName="/ppt/media/image15.png" ContentType="image/png"/>
  <Override PartName="/ppt/media/image39.jpeg" ContentType="image/jpeg"/>
  <Override PartName="/ppt/media/image65.png" ContentType="image/png"/>
  <Override PartName="/ppt/media/image40.jpeg" ContentType="image/jpeg"/>
  <Override PartName="/ppt/media/image49.png" ContentType="image/png"/>
  <Override PartName="/ppt/media/image58.png" ContentType="image/png"/>
  <Override PartName="/ppt/media/image33.png" ContentType="image/png"/>
  <Override PartName="/ppt/media/image52.jpeg" ContentType="image/jpeg"/>
  <Override PartName="/ppt/media/image17.png" ContentType="image/png"/>
  <Override PartName="/ppt/media/image24.jpeg" ContentType="image/jpeg"/>
  <Override PartName="/ppt/media/image67.png" ContentType="image/png"/>
  <Override PartName="/ppt/media/image42.png" ContentType="image/png"/>
  <Override PartName="/ppt/media/image29.jpeg" ContentType="image/jpeg"/>
  <Override PartName="/ppt/media/image63.jpeg" ContentType="image/jpeg"/>
  <Override PartName="/ppt/media/image51.png" ContentType="image/png"/>
  <Override PartName="/ppt/media/image10.png" ContentType="image/png"/>
  <Override PartName="/ppt/media/image68.jpeg" ContentType="image/jpeg"/>
  <Override PartName="/ppt/media/image19.png" ContentType="image/png"/>
  <Override PartName="/ppt/media/image35.jpeg" ContentType="image/jpeg"/>
  <Override PartName="/ppt/media/image60.png" ContentType="image/png"/>
  <Override PartName="/ppt/media/image69.png" ContentType="image/png"/>
  <Override PartName="/ppt/media/image21.jpeg" ContentType="image/jpeg"/>
  <Override PartName="/ppt/media/image12.png" ContentType="image/png"/>
  <Override PartName="/ppt/media/image4.jpeg" ContentType="image/jpeg"/>
  <Override PartName="/ppt/media/image26.jpeg" ContentType="image/jpeg"/>
  <Override PartName="/ppt/media/image7.png" ContentType="image/png"/>
  <Override PartName="/ppt/media/image46.png" ContentType="image/png"/>
  <Override PartName="/ppt/media/image32.jpeg" ContentType="image/jpeg"/>
  <Override PartName="/ppt/media/image38.jpeg" ContentType="image/jpeg"/>
  <Override PartName="/ppt/media/image55.png" ContentType="image/png"/>
  <Override PartName="/ppt/media/image30.png" ContentType="image/png"/>
  <Override PartName="/ppt/media/image14.png" ContentType="image/png"/>
  <Override PartName="/ppt/media/image37.jpeg" ContentType="image/jpeg"/>
  <Override PartName="/ppt/media/image44.jpeg" ContentType="image/jpeg"/>
  <Override PartName="/ppt/media/image64.png" ContentType="image/png"/>
  <Override PartName="/ppt/media/image9.png" ContentType="image/png"/>
  <Override PartName="/ppt/media/image48.png" ContentType="image/png"/>
  <Override PartName="/ppt/media/image1.jpeg" ContentType="image/jpeg"/>
  <Override PartName="/ppt/media/image23.jpeg" ContentType="image/jpeg"/>
  <Override PartName="/ppt/media/image57.png" ContentType="image/png"/>
  <Override PartName="/ppt/media/image16.png" ContentType="image/png"/>
  <Override PartName="/ppt/media/image28.jpeg" ContentType="image/jpeg"/>
  <Override PartName="/ppt/media/image62.jpeg" ContentType="image/jpeg"/>
  <Override PartName="/ppt/media/image2.png" ContentType="image/png"/>
  <Override PartName="/ppt/media/image66.png" ContentType="image/png"/>
  <Override PartName="/ppt/media/image41.png" ContentType="image/png"/>
  <Override PartName="/ppt/media/image59.png" ContentType="image/png"/>
  <Override PartName="/ppt/media/image34.png" ContentType="image/png"/>
  <Override PartName="/ppt/media/image18.png" ContentType="image/png"/>
  <Override PartName="/ppt/media/image53.jpeg" ContentType="image/jpeg"/>
  <Override PartName="/ppt/media/image43.png" ContentType="image/png"/>
  <Override PartName="/ppt/media/image20.jpeg" ContentType="image/jpeg"/>
  <Override PartName="/ppt/media/image3.jpeg" ContentType="image/jpeg"/>
  <Override PartName="/ppt/media/image25.jpeg" ContentType="image/jpeg"/>
  <Override PartName="/ppt/media/image11.png" ContentType="image/png"/>
  <Override PartName="/ppt/media/image61.png" ContentType="image/png"/>
  <Override PartName="/ppt/media/image6.png" ContentType="image/png"/>
  <Override PartName="/ppt/media/image45.png" ContentType="image/png"/>
  <Override PartName="/ppt/media/image36.jpeg" ContentType="image/jpeg"/>
  <Override PartName="/ppt/media/image54.png" ContentType="image/png"/>
  <Override PartName="/ppt/media/image13.png" ContentType="image/png"/>
  <Override PartName="/ppt/media/image50.jpeg" ContentType="image/jpeg"/>
  <Override PartName="/ppt/media/image22.jpeg" ContentType="image/jpeg"/>
  <Override PartName="/ppt/media/image8.png" ContentType="image/png"/>
  <Override PartName="/ppt/media/image47.png" ContentType="image/pn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x="9144000" cy="5143500"/>
  <p:notesSz cx="7086600" cy="102108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it-IT"/>
              <a:t>Fate clic per modificare il formato delle note</a:t>
            </a:r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it-IT"/>
              <a:t>&lt;intestazione&gt;</a:t>
            </a:r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it-IT"/>
              <a:t>&lt;data/ora&gt;</a:t>
            </a:r>
            <a:endParaRPr/>
          </a:p>
        </p:txBody>
      </p:sp>
      <p:sp>
        <p:nvSpPr>
          <p:cNvPr id="15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it-IT"/>
              <a:t>&lt;piè di pagina&gt;</a:t>
            </a:r>
            <a:endParaRPr/>
          </a:p>
        </p:txBody>
      </p:sp>
      <p:sp>
        <p:nvSpPr>
          <p:cNvPr id="15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2E1566E6-B073-441F-935C-29DEB27CAF63}" type="slidenum">
              <a:rPr lang="it-IT"/>
              <a:t>&lt;numero&gt;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body"/>
          </p:nvPr>
        </p:nvSpPr>
        <p:spPr>
          <a:xfrm>
            <a:off x="708840" y="4850280"/>
            <a:ext cx="5668920" cy="4594680"/>
          </a:xfrm>
          <a:prstGeom prst="rect">
            <a:avLst/>
          </a:prstGeom>
        </p:spPr>
        <p:txBody>
          <a:bodyPr bIns="47880" lIns="95400" rIns="95400" tIns="47880"/>
          <a:p>
            <a:endParaRPr/>
          </a:p>
        </p:txBody>
      </p:sp>
      <p:sp>
        <p:nvSpPr>
          <p:cNvPr id="320" name="TextShape 2"/>
          <p:cNvSpPr txBox="1"/>
          <p:nvPr/>
        </p:nvSpPr>
        <p:spPr>
          <a:xfrm>
            <a:off x="4014000" y="9698400"/>
            <a:ext cx="3070440" cy="510120"/>
          </a:xfrm>
          <a:prstGeom prst="rect">
            <a:avLst/>
          </a:prstGeom>
        </p:spPr>
        <p:txBody>
          <a:bodyPr anchor="b" bIns="47880" lIns="95400" rIns="95400" tIns="47880"/>
          <a:p>
            <a:pPr>
              <a:lnSpc>
                <a:spcPct val="100000"/>
              </a:lnSpc>
            </a:pPr>
            <a:fld id="{643031C8-D86A-479C-B23D-4DF86492DB29}" type="slidenum">
              <a:rPr lang="it-IT" sz="1200">
                <a:solidFill>
                  <a:srgbClr val="000000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body"/>
          </p:nvPr>
        </p:nvSpPr>
        <p:spPr>
          <a:xfrm>
            <a:off x="708840" y="4850280"/>
            <a:ext cx="5668920" cy="4594680"/>
          </a:xfrm>
          <a:prstGeom prst="rect">
            <a:avLst/>
          </a:prstGeom>
        </p:spPr>
        <p:txBody>
          <a:bodyPr bIns="47880" lIns="95400" rIns="95400" tIns="47880"/>
          <a:p>
            <a:endParaRPr/>
          </a:p>
        </p:txBody>
      </p:sp>
      <p:sp>
        <p:nvSpPr>
          <p:cNvPr id="322" name="TextShape 2"/>
          <p:cNvSpPr txBox="1"/>
          <p:nvPr/>
        </p:nvSpPr>
        <p:spPr>
          <a:xfrm>
            <a:off x="4014000" y="9698400"/>
            <a:ext cx="3070440" cy="510120"/>
          </a:xfrm>
          <a:prstGeom prst="rect">
            <a:avLst/>
          </a:prstGeom>
        </p:spPr>
        <p:txBody>
          <a:bodyPr anchor="b" bIns="47880" lIns="95400" rIns="95400" tIns="47880"/>
          <a:p>
            <a:pPr>
              <a:lnSpc>
                <a:spcPct val="100000"/>
              </a:lnSpc>
            </a:pPr>
            <a:fld id="{513628D7-6CBA-41AD-8E6B-403892A72854}" type="slidenum">
              <a:rPr lang="it-IT" sz="2400">
                <a:solidFill>
                  <a:srgbClr val="000000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body"/>
          </p:nvPr>
        </p:nvSpPr>
        <p:spPr>
          <a:xfrm>
            <a:off x="708840" y="4850280"/>
            <a:ext cx="5668920" cy="4594680"/>
          </a:xfrm>
          <a:prstGeom prst="rect">
            <a:avLst/>
          </a:prstGeom>
        </p:spPr>
        <p:txBody>
          <a:bodyPr bIns="47880" lIns="95400" rIns="95400" tIns="47880"/>
          <a:p>
            <a:endParaRPr/>
          </a:p>
        </p:txBody>
      </p:sp>
      <p:sp>
        <p:nvSpPr>
          <p:cNvPr id="324" name="TextShape 2"/>
          <p:cNvSpPr txBox="1"/>
          <p:nvPr/>
        </p:nvSpPr>
        <p:spPr>
          <a:xfrm>
            <a:off x="4014000" y="9698400"/>
            <a:ext cx="3070440" cy="510120"/>
          </a:xfrm>
          <a:prstGeom prst="rect">
            <a:avLst/>
          </a:prstGeom>
        </p:spPr>
        <p:txBody>
          <a:bodyPr anchor="b" bIns="47880" lIns="95400" rIns="95400" tIns="47880"/>
          <a:p>
            <a:pPr>
              <a:lnSpc>
                <a:spcPct val="100000"/>
              </a:lnSpc>
            </a:pPr>
            <a:fld id="{FC74A26C-2284-41C9-B5B8-0CA19F3CDFD1}" type="slidenum">
              <a:rPr lang="it-IT" sz="2400">
                <a:solidFill>
                  <a:srgbClr val="000000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body"/>
          </p:nvPr>
        </p:nvSpPr>
        <p:spPr>
          <a:xfrm>
            <a:off x="708840" y="4850280"/>
            <a:ext cx="5668920" cy="4594680"/>
          </a:xfrm>
          <a:prstGeom prst="rect">
            <a:avLst/>
          </a:prstGeom>
        </p:spPr>
        <p:txBody>
          <a:bodyPr bIns="47880" lIns="95400" rIns="95400" tIns="47880"/>
          <a:p>
            <a:pPr>
              <a:lnSpc>
                <a:spcPct val="100000"/>
              </a:lnSpc>
              <a:buFont typeface="StarSymbol"/>
              <a:buChar char="-"/>
            </a:pPr>
            <a:r>
              <a:rPr lang="it-IT">
                <a:ea typeface="ＭＳ Ｐゴシック"/>
              </a:rPr>
              <a:t>Mettere riferimenti bando filme e axiom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26" name="TextShape 2"/>
          <p:cNvSpPr txBox="1"/>
          <p:nvPr/>
        </p:nvSpPr>
        <p:spPr>
          <a:xfrm>
            <a:off x="4014000" y="9698400"/>
            <a:ext cx="3070440" cy="510120"/>
          </a:xfrm>
          <a:prstGeom prst="rect">
            <a:avLst/>
          </a:prstGeom>
        </p:spPr>
        <p:txBody>
          <a:bodyPr anchor="b" bIns="47880" lIns="95400" rIns="95400" tIns="47880"/>
          <a:p>
            <a:pPr>
              <a:lnSpc>
                <a:spcPct val="100000"/>
              </a:lnSpc>
            </a:pPr>
            <a:fld id="{31F87814-EA03-4B86-93C2-1014BE2A2F40}" type="slidenum">
              <a:rPr lang="it-IT" sz="1200">
                <a:solidFill>
                  <a:srgbClr val="000000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body"/>
          </p:nvPr>
        </p:nvSpPr>
        <p:spPr>
          <a:xfrm>
            <a:off x="708840" y="4850280"/>
            <a:ext cx="5668920" cy="4594680"/>
          </a:xfrm>
          <a:prstGeom prst="rect">
            <a:avLst/>
          </a:prstGeom>
        </p:spPr>
        <p:txBody>
          <a:bodyPr bIns="47880" lIns="95400" rIns="95400" tIns="47880"/>
          <a:p>
            <a:endParaRPr/>
          </a:p>
        </p:txBody>
      </p:sp>
      <p:sp>
        <p:nvSpPr>
          <p:cNvPr id="328" name="TextShape 2"/>
          <p:cNvSpPr txBox="1"/>
          <p:nvPr/>
        </p:nvSpPr>
        <p:spPr>
          <a:xfrm>
            <a:off x="4014000" y="9698400"/>
            <a:ext cx="3070440" cy="510120"/>
          </a:xfrm>
          <a:prstGeom prst="rect">
            <a:avLst/>
          </a:prstGeom>
        </p:spPr>
        <p:txBody>
          <a:bodyPr anchor="b" bIns="47880" lIns="95400" rIns="95400" tIns="47880"/>
          <a:p>
            <a:pPr>
              <a:lnSpc>
                <a:spcPct val="100000"/>
              </a:lnSpc>
            </a:pPr>
            <a:fld id="{F3219A78-3975-4B57-BAA7-3FCB2B1CFEB8}" type="slidenum">
              <a:rPr lang="it-IT" sz="1300">
                <a:solidFill>
                  <a:srgbClr val="000000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body"/>
          </p:nvPr>
        </p:nvSpPr>
        <p:spPr>
          <a:xfrm>
            <a:off x="708840" y="4850280"/>
            <a:ext cx="5668920" cy="4594680"/>
          </a:xfrm>
          <a:prstGeom prst="rect">
            <a:avLst/>
          </a:prstGeom>
        </p:spPr>
        <p:txBody>
          <a:bodyPr bIns="47880" lIns="95400" rIns="95400" tIns="47880"/>
          <a:p>
            <a:endParaRPr/>
          </a:p>
        </p:txBody>
      </p:sp>
      <p:sp>
        <p:nvSpPr>
          <p:cNvPr id="330" name="TextShape 2"/>
          <p:cNvSpPr txBox="1"/>
          <p:nvPr/>
        </p:nvSpPr>
        <p:spPr>
          <a:xfrm>
            <a:off x="4014000" y="9698400"/>
            <a:ext cx="3070440" cy="510120"/>
          </a:xfrm>
          <a:prstGeom prst="rect">
            <a:avLst/>
          </a:prstGeom>
        </p:spPr>
        <p:txBody>
          <a:bodyPr anchor="b" bIns="47880" lIns="95400" rIns="95400" tIns="47880"/>
          <a:p>
            <a:pPr>
              <a:lnSpc>
                <a:spcPct val="100000"/>
              </a:lnSpc>
            </a:pPr>
            <a:fld id="{A8193A9C-9FB9-4E17-BEEC-D9EB6F242A19}" type="slidenum">
              <a:rPr lang="it-IT" sz="1300">
                <a:solidFill>
                  <a:srgbClr val="000000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body"/>
          </p:nvPr>
        </p:nvSpPr>
        <p:spPr>
          <a:xfrm>
            <a:off x="708840" y="4850280"/>
            <a:ext cx="5668920" cy="4594680"/>
          </a:xfrm>
          <a:prstGeom prst="rect">
            <a:avLst/>
          </a:prstGeom>
        </p:spPr>
        <p:txBody>
          <a:bodyPr bIns="47880" lIns="95400" rIns="95400" tIns="47880"/>
          <a:p>
            <a:endParaRPr/>
          </a:p>
        </p:txBody>
      </p:sp>
      <p:sp>
        <p:nvSpPr>
          <p:cNvPr id="332" name="TextShape 2"/>
          <p:cNvSpPr txBox="1"/>
          <p:nvPr/>
        </p:nvSpPr>
        <p:spPr>
          <a:xfrm>
            <a:off x="4014000" y="9698400"/>
            <a:ext cx="3070440" cy="510120"/>
          </a:xfrm>
          <a:prstGeom prst="rect">
            <a:avLst/>
          </a:prstGeom>
        </p:spPr>
        <p:txBody>
          <a:bodyPr anchor="b" bIns="47880" lIns="95400" rIns="95400" tIns="47880"/>
          <a:p>
            <a:pPr>
              <a:lnSpc>
                <a:spcPct val="100000"/>
              </a:lnSpc>
            </a:pPr>
            <a:fld id="{7887CE1E-B536-4BF4-87C8-B2063A9F994F}" type="slidenum">
              <a:rPr lang="it-IT" sz="1300">
                <a:solidFill>
                  <a:srgbClr val="000000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body"/>
          </p:nvPr>
        </p:nvSpPr>
        <p:spPr>
          <a:xfrm>
            <a:off x="708840" y="4850280"/>
            <a:ext cx="5668920" cy="4594680"/>
          </a:xfrm>
          <a:prstGeom prst="rect">
            <a:avLst/>
          </a:prstGeom>
        </p:spPr>
        <p:txBody>
          <a:bodyPr bIns="47880" lIns="95400" rIns="95400" tIns="47880"/>
          <a:p>
            <a:endParaRPr/>
          </a:p>
        </p:txBody>
      </p:sp>
      <p:sp>
        <p:nvSpPr>
          <p:cNvPr id="334" name="TextShape 2"/>
          <p:cNvSpPr txBox="1"/>
          <p:nvPr/>
        </p:nvSpPr>
        <p:spPr>
          <a:xfrm>
            <a:off x="4014000" y="9698400"/>
            <a:ext cx="3070440" cy="510120"/>
          </a:xfrm>
          <a:prstGeom prst="rect">
            <a:avLst/>
          </a:prstGeom>
        </p:spPr>
        <p:txBody>
          <a:bodyPr anchor="b" bIns="47880" lIns="95400" rIns="95400" tIns="47880"/>
          <a:p>
            <a:pPr>
              <a:lnSpc>
                <a:spcPct val="100000"/>
              </a:lnSpc>
            </a:pPr>
            <a:fld id="{EC2D415D-5D10-4107-9F3A-68A3371F3BEB}" type="slidenum">
              <a:rPr lang="it-IT" sz="1300">
                <a:solidFill>
                  <a:srgbClr val="000000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0463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992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046360" cy="29833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85800" y="1597680"/>
            <a:ext cx="7772040" cy="258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046360" cy="29833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992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04564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0463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992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046360" cy="29833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85800" y="1597680"/>
            <a:ext cx="7772040" cy="258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992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04564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0463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992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046360" cy="29833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85800" y="1597680"/>
            <a:ext cx="7772040" cy="258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57992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04564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0463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992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1597680"/>
            <a:ext cx="7772040" cy="258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29829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9920" y="276120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68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9920" y="1203480"/>
            <a:ext cx="392616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045640" cy="142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3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  <a:ea typeface="ＭＳ Ｐゴシック"/>
              </a:rPr>
              <a:t>Fate clic per modificare il formato del testo del titoloClick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4767120"/>
            <a:ext cx="2133360" cy="2743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it-IT" sz="1200">
                <a:solidFill>
                  <a:srgbClr val="898989"/>
                </a:solidFill>
                <a:latin typeface="Calibri"/>
                <a:ea typeface="ＭＳ Ｐゴシック"/>
              </a:rPr>
              <a:t>19/05/16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4767120"/>
            <a:ext cx="2895120" cy="27432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4767120"/>
            <a:ext cx="2133360" cy="2743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1B57010A-0910-40C9-AE14-EBB6162CBF42}" type="slidenum">
              <a:rPr lang="it-IT" sz="1200">
                <a:solidFill>
                  <a:srgbClr val="898989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29829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Fate clic per modificare il formato del testo della struttura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Secondo livello struttura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Terzo livello struttura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Quarto livello struttura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Quinto livello struttura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Sesto livello struttura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Settimo livello struttura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06280"/>
            <a:ext cx="8229240" cy="8568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  <a:ea typeface="ＭＳ Ｐゴシック"/>
              </a:rPr>
              <a:t>Fate clic per modificare il formato del testo del titoloClick to edit Master title style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339372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  <a:ea typeface="ＭＳ Ｐゴシック"/>
              </a:rPr>
              <a:t>Fate clic per modificare il formato del testo della struttura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  <a:ea typeface="ＭＳ Ｐゴシック"/>
              </a:rPr>
              <a:t>Secondo livello struttura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  <a:ea typeface="ＭＳ Ｐゴシック"/>
              </a:rPr>
              <a:t>Terzo livello struttura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  <a:ea typeface="ＭＳ Ｐゴシック"/>
              </a:rPr>
              <a:t>Quarto livello struttura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  <a:ea typeface="ＭＳ Ｐゴシック"/>
              </a:rPr>
              <a:t>Quinto livello struttura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  <a:ea typeface="ＭＳ Ｐゴシック"/>
              </a:rPr>
              <a:t>Sesto livello struttura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  <a:ea typeface="ＭＳ Ｐゴシック"/>
              </a:rPr>
              <a:t>Settimo livello strutturaClick to edit Master text styles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Calibri"/>
                <a:ea typeface="MS PGothic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latin typeface="Calibri"/>
                <a:ea typeface="MS PGothic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Calibri"/>
                <a:ea typeface="MS PGothic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Calibri"/>
                <a:ea typeface="MS PGothic"/>
              </a:rPr>
              <a:t>Fifth level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dt"/>
          </p:nvPr>
        </p:nvSpPr>
        <p:spPr>
          <a:xfrm>
            <a:off x="457200" y="4767120"/>
            <a:ext cx="2133360" cy="2743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it-IT" sz="1200">
                <a:solidFill>
                  <a:srgbClr val="898989"/>
                </a:solidFill>
                <a:latin typeface="Calibri"/>
                <a:ea typeface="ＭＳ Ｐゴシック"/>
              </a:rPr>
              <a:t>19/05/16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ftr"/>
          </p:nvPr>
        </p:nvSpPr>
        <p:spPr>
          <a:xfrm>
            <a:off x="3124080" y="4767120"/>
            <a:ext cx="2895120" cy="27432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sldNum"/>
          </p:nvPr>
        </p:nvSpPr>
        <p:spPr>
          <a:xfrm>
            <a:off x="6553080" y="4767120"/>
            <a:ext cx="2133360" cy="2743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F280C327-60C8-4071-A73B-F3E011C76314}" type="slidenum">
              <a:rPr lang="it-IT" sz="1200">
                <a:solidFill>
                  <a:srgbClr val="898989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6280"/>
            <a:ext cx="8229240" cy="8568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  <a:ea typeface="ＭＳ Ｐゴシック"/>
              </a:rPr>
              <a:t>Fate clic per modificare il formato del testo del titoloClick to edit Master title style</a:t>
            </a:r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dt"/>
          </p:nvPr>
        </p:nvSpPr>
        <p:spPr>
          <a:xfrm>
            <a:off x="457200" y="4767120"/>
            <a:ext cx="2133360" cy="2743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it-IT" sz="1200">
                <a:solidFill>
                  <a:srgbClr val="898989"/>
                </a:solidFill>
                <a:latin typeface="Calibri"/>
                <a:ea typeface="ＭＳ Ｐゴシック"/>
              </a:rPr>
              <a:t>19/05/16</a:t>
            </a:r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ftr"/>
          </p:nvPr>
        </p:nvSpPr>
        <p:spPr>
          <a:xfrm>
            <a:off x="3124080" y="4767120"/>
            <a:ext cx="2895120" cy="27432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sldNum"/>
          </p:nvPr>
        </p:nvSpPr>
        <p:spPr>
          <a:xfrm>
            <a:off x="6553080" y="4767120"/>
            <a:ext cx="2133360" cy="2743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E17003B3-A885-4F13-8CFC-DA3C72B385A2}" type="slidenum">
              <a:rPr lang="it-IT" sz="1200">
                <a:solidFill>
                  <a:srgbClr val="898989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29829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Fate clic per modificare il formato del testo della struttura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Secondo livello struttura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Terzo livello struttura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Quarto livello struttura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Quinto livello struttura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Sesto livello struttura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Settimo livello struttura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3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Fate clic per modificare il formato del testo del titoloFare clic per modificare stile</a:t>
            </a:r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dt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it-IT" sz="1200">
                <a:solidFill>
                  <a:srgbClr val="8b8b8b"/>
                </a:solidFill>
                <a:latin typeface="Calibri"/>
                <a:ea typeface="ＭＳ Ｐゴシック"/>
              </a:rPr>
              <a:t>19/05/16</a:t>
            </a:r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ftr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14" name="PlaceHolder 4"/>
          <p:cNvSpPr>
            <a:spLocks noGrp="1"/>
          </p:cNvSpPr>
          <p:nvPr>
            <p:ph type="sldNum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5AB625F-4995-49FF-B87C-12A0D2FD3E29}" type="slidenum">
              <a:rPr lang="it-IT" sz="1200">
                <a:solidFill>
                  <a:srgbClr val="8b8b8b"/>
                </a:solidFill>
                <a:latin typeface="Calibri"/>
                <a:ea typeface="ＭＳ Ｐゴシック"/>
              </a:rPr>
              <a:t>&lt;numero&gt;</a:t>
            </a:fld>
            <a:endParaRPr/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046360" cy="29829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Fate clic per modificare il formato del testo della struttura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Secondo livello struttura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Terzo livello struttura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Quarto livello struttura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Quinto livello struttura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Sesto livello struttura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Settimo livello struttura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jpeg"/><Relationship Id="rId15" Type="http://schemas.openxmlformats.org/officeDocument/2006/relationships/image" Target="../media/image27.jpeg"/><Relationship Id="rId16" Type="http://schemas.openxmlformats.org/officeDocument/2006/relationships/image" Target="../media/image28.jpeg"/><Relationship Id="rId17" Type="http://schemas.openxmlformats.org/officeDocument/2006/relationships/image" Target="../media/image29.jpe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20" Type="http://schemas.openxmlformats.org/officeDocument/2006/relationships/image" Target="../media/image32.jpe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slideLayout" Target="../slideLayouts/slideLayout29.xml"/><Relationship Id="rId2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png"/><Relationship Id="rId3" Type="http://schemas.openxmlformats.org/officeDocument/2006/relationships/image" Target="../media/image52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jpeg"/><Relationship Id="rId11" Type="http://schemas.openxmlformats.org/officeDocument/2006/relationships/image" Target="../media/image63.jpe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slideLayout" Target="../slideLayouts/slideLayout13.xml"/><Relationship Id="rId1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38.xml"/><Relationship Id="rId4" Type="http://schemas.openxmlformats.org/officeDocument/2006/relationships/notesSlide" Target="../notesSlides/notesSlide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240" y="-666720"/>
            <a:ext cx="9140400" cy="6460200"/>
          </a:xfrm>
          <a:prstGeom prst="rect">
            <a:avLst/>
          </a:prstGeom>
        </p:spPr>
      </p:pic>
      <p:sp>
        <p:nvSpPr>
          <p:cNvPr id="154" name="CustomShape 1"/>
          <p:cNvSpPr/>
          <p:nvPr/>
        </p:nvSpPr>
        <p:spPr>
          <a:xfrm rot="16200000">
            <a:off x="2756520" y="-2620800"/>
            <a:ext cx="3834720" cy="10385640"/>
          </a:xfrm>
          <a:prstGeom prst="roundRect">
            <a:avLst>
              <a:gd fmla="val 16667" name="adj"/>
            </a:avLst>
          </a:prstGeom>
          <a:solidFill>
            <a:srgbClr val="ffffff"/>
          </a:solidFill>
        </p:spPr>
      </p:sp>
      <p:sp>
        <p:nvSpPr>
          <p:cNvPr id="155" name="CustomShape 2"/>
          <p:cNvSpPr/>
          <p:nvPr/>
        </p:nvSpPr>
        <p:spPr>
          <a:xfrm>
            <a:off x="0" y="3638520"/>
            <a:ext cx="9143640" cy="106668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it-IT" sz="3200">
                <a:solidFill>
                  <a:srgbClr val="000000"/>
                </a:solidFill>
                <a:latin typeface="Century Gothic"/>
                <a:ea typeface="Dotum"/>
              </a:rPr>
              <a:t>EMBEDDED CREATORS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15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794320" y="1104840"/>
            <a:ext cx="3759480" cy="226584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220680" y="-806040"/>
            <a:ext cx="9400680" cy="5663880"/>
          </a:xfrm>
          <a:prstGeom prst="rect">
            <a:avLst/>
          </a:prstGeom>
        </p:spPr>
      </p:pic>
      <p:pic>
        <p:nvPicPr>
          <p:cNvPr descr="" id="15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20680" y="1495440"/>
            <a:ext cx="4310280" cy="4994640"/>
          </a:xfrm>
          <a:prstGeom prst="rect">
            <a:avLst/>
          </a:prstGeom>
        </p:spPr>
      </p:pic>
      <p:pic>
        <p:nvPicPr>
          <p:cNvPr descr="" id="15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959280" y="2509920"/>
            <a:ext cx="5256000" cy="3502800"/>
          </a:xfrm>
          <a:prstGeom prst="rect">
            <a:avLst/>
          </a:prstGeom>
        </p:spPr>
      </p:pic>
      <p:sp>
        <p:nvSpPr>
          <p:cNvPr id="160" name="CustomShape 1"/>
          <p:cNvSpPr/>
          <p:nvPr/>
        </p:nvSpPr>
        <p:spPr>
          <a:xfrm>
            <a:off x="3357720" y="932040"/>
            <a:ext cx="2398320" cy="2743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it-IT" sz="1200">
                <a:solidFill>
                  <a:srgbClr val="000000"/>
                </a:solidFill>
                <a:latin typeface="Century Gothic"/>
                <a:ea typeface="Dotum"/>
              </a:rPr>
              <a:t>EMBEDDED CREATORS</a:t>
            </a:r>
            <a:endParaRPr/>
          </a:p>
        </p:txBody>
      </p:sp>
      <p:sp>
        <p:nvSpPr>
          <p:cNvPr id="161" name="CustomShape 2"/>
          <p:cNvSpPr/>
          <p:nvPr/>
        </p:nvSpPr>
        <p:spPr>
          <a:xfrm rot="10800000">
            <a:off x="995040" y="1390680"/>
            <a:ext cx="6358320" cy="131328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2" name="CustomShape 3"/>
          <p:cNvSpPr/>
          <p:nvPr/>
        </p:nvSpPr>
        <p:spPr>
          <a:xfrm rot="16200000">
            <a:off x="4109400" y="-1560600"/>
            <a:ext cx="856800" cy="9767520"/>
          </a:xfrm>
          <a:prstGeom prst="roundRect">
            <a:avLst>
              <a:gd fmla="val 16667" name="adj"/>
            </a:avLst>
          </a:prstGeom>
          <a:solidFill>
            <a:srgbClr val="000000"/>
          </a:solidFill>
        </p:spPr>
      </p:sp>
      <p:pic>
        <p:nvPicPr>
          <p:cNvPr descr="" id="16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703840" y="3033360"/>
            <a:ext cx="560160" cy="595080"/>
          </a:xfrm>
          <a:prstGeom prst="rect">
            <a:avLst/>
          </a:prstGeom>
        </p:spPr>
      </p:pic>
      <p:pic>
        <p:nvPicPr>
          <p:cNvPr descr="" id="16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1594800" y="2688480"/>
            <a:ext cx="1240920" cy="1240920"/>
          </a:xfrm>
          <a:prstGeom prst="rect">
            <a:avLst/>
          </a:prstGeom>
        </p:spPr>
      </p:pic>
      <p:pic>
        <p:nvPicPr>
          <p:cNvPr descr="" id="16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3895200" y="3006000"/>
            <a:ext cx="630000" cy="585360"/>
          </a:xfrm>
          <a:prstGeom prst="rect">
            <a:avLst/>
          </a:prstGeom>
        </p:spPr>
      </p:pic>
      <p:pic>
        <p:nvPicPr>
          <p:cNvPr descr="" id="166" name="Picture 5"/>
          <p:cNvPicPr/>
          <p:nvPr/>
        </p:nvPicPr>
        <p:blipFill>
          <a:blip r:embed="rId7"/>
          <a:stretch>
            <a:fillRect/>
          </a:stretch>
        </p:blipFill>
        <p:spPr>
          <a:xfrm>
            <a:off x="7567560" y="3000240"/>
            <a:ext cx="624960" cy="624960"/>
          </a:xfrm>
          <a:prstGeom prst="rect">
            <a:avLst/>
          </a:prstGeom>
        </p:spPr>
      </p:pic>
      <p:pic>
        <p:nvPicPr>
          <p:cNvPr descr="" id="167" name="Picture 6"/>
          <p:cNvPicPr/>
          <p:nvPr/>
        </p:nvPicPr>
        <p:blipFill>
          <a:blip r:embed="rId8"/>
          <a:stretch>
            <a:fillRect/>
          </a:stretch>
        </p:blipFill>
        <p:spPr>
          <a:xfrm>
            <a:off x="81360" y="2959200"/>
            <a:ext cx="542520" cy="699840"/>
          </a:xfrm>
          <a:prstGeom prst="rect">
            <a:avLst/>
          </a:prstGeom>
        </p:spPr>
      </p:pic>
      <p:sp>
        <p:nvSpPr>
          <p:cNvPr id="168" name="CustomShape 4"/>
          <p:cNvSpPr/>
          <p:nvPr/>
        </p:nvSpPr>
        <p:spPr>
          <a:xfrm>
            <a:off x="586800" y="3044880"/>
            <a:ext cx="1181880" cy="640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Creativita’ e innovazione </a:t>
            </a:r>
            <a:r>
              <a:rPr lang="it-IT" sz="900">
                <a:solidFill>
                  <a:srgbClr val="ffffff"/>
                </a:solidFill>
                <a:latin typeface="Century Gothic"/>
                <a:ea typeface="Dotum"/>
              </a:rPr>
              <a:t>grazie a strutturato </a:t>
            </a: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R&amp;D</a:t>
            </a:r>
            <a:endParaRPr/>
          </a:p>
        </p:txBody>
      </p:sp>
      <p:sp>
        <p:nvSpPr>
          <p:cNvPr id="169" name="CustomShape 5"/>
          <p:cNvSpPr/>
          <p:nvPr/>
        </p:nvSpPr>
        <p:spPr>
          <a:xfrm>
            <a:off x="2616840" y="3044880"/>
            <a:ext cx="1309320" cy="5032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Partnership</a:t>
            </a:r>
            <a:r>
              <a:rPr lang="it-IT" sz="900">
                <a:solidFill>
                  <a:srgbClr val="ffffff"/>
                </a:solidFill>
                <a:latin typeface="Century Gothic"/>
                <a:ea typeface="Dotum"/>
              </a:rPr>
              <a:t> con i più importanti </a:t>
            </a: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player tecnologici</a:t>
            </a:r>
            <a:endParaRPr/>
          </a:p>
        </p:txBody>
      </p:sp>
      <p:sp>
        <p:nvSpPr>
          <p:cNvPr id="170" name="CustomShape 6"/>
          <p:cNvSpPr/>
          <p:nvPr/>
        </p:nvSpPr>
        <p:spPr>
          <a:xfrm>
            <a:off x="4530960" y="3044880"/>
            <a:ext cx="1233000" cy="5032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Collaborazione</a:t>
            </a:r>
            <a:r>
              <a:rPr lang="it-IT" sz="900">
                <a:solidFill>
                  <a:srgbClr val="ffffff"/>
                </a:solidFill>
                <a:latin typeface="Century Gothic"/>
                <a:ea typeface="Dotum"/>
              </a:rPr>
              <a:t> con importanti </a:t>
            </a: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istituti di ricerca</a:t>
            </a:r>
            <a:endParaRPr/>
          </a:p>
        </p:txBody>
      </p:sp>
      <p:sp>
        <p:nvSpPr>
          <p:cNvPr id="171" name="CustomShape 7"/>
          <p:cNvSpPr/>
          <p:nvPr/>
        </p:nvSpPr>
        <p:spPr>
          <a:xfrm>
            <a:off x="6316560" y="3076920"/>
            <a:ext cx="1350720" cy="5032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Produzione</a:t>
            </a:r>
            <a:r>
              <a:rPr lang="it-IT" sz="900">
                <a:solidFill>
                  <a:srgbClr val="ffffff"/>
                </a:solidFill>
                <a:latin typeface="Century Gothic"/>
                <a:ea typeface="Dotum"/>
              </a:rPr>
              <a:t> e </a:t>
            </a: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impianti </a:t>
            </a:r>
            <a:r>
              <a:rPr lang="it-IT" sz="900">
                <a:solidFill>
                  <a:srgbClr val="ffffff"/>
                </a:solidFill>
                <a:latin typeface="Century Gothic"/>
                <a:ea typeface="Dotum"/>
              </a:rPr>
              <a:t>di </a:t>
            </a: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integrazione</a:t>
            </a:r>
            <a:r>
              <a:rPr lang="it-IT" sz="900">
                <a:solidFill>
                  <a:srgbClr val="ffffff"/>
                </a:solidFill>
                <a:latin typeface="Century Gothic"/>
                <a:ea typeface="Dotum"/>
              </a:rPr>
              <a:t> </a:t>
            </a: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propri</a:t>
            </a:r>
            <a:endParaRPr/>
          </a:p>
        </p:txBody>
      </p:sp>
      <p:sp>
        <p:nvSpPr>
          <p:cNvPr id="172" name="CustomShape 8"/>
          <p:cNvSpPr/>
          <p:nvPr/>
        </p:nvSpPr>
        <p:spPr>
          <a:xfrm>
            <a:off x="8154000" y="3146400"/>
            <a:ext cx="1223640" cy="3661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Presenza internazionale</a:t>
            </a:r>
            <a:endParaRPr/>
          </a:p>
        </p:txBody>
      </p:sp>
      <p:sp>
        <p:nvSpPr>
          <p:cNvPr id="173" name="CustomShape 9"/>
          <p:cNvSpPr/>
          <p:nvPr/>
        </p:nvSpPr>
        <p:spPr>
          <a:xfrm rot="16200000">
            <a:off x="4006080" y="-4877280"/>
            <a:ext cx="1071360" cy="976752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360">
            <a:solidFill>
              <a:srgbClr val="808080"/>
            </a:solidFill>
            <a:round/>
          </a:ln>
        </p:spPr>
      </p:sp>
      <p:sp>
        <p:nvSpPr>
          <p:cNvPr id="174" name="CustomShape 10"/>
          <p:cNvSpPr/>
          <p:nvPr/>
        </p:nvSpPr>
        <p:spPr>
          <a:xfrm>
            <a:off x="420120" y="109440"/>
            <a:ext cx="6751440" cy="457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it-IT" sz="2400">
                <a:solidFill>
                  <a:srgbClr val="808080"/>
                </a:solidFill>
                <a:latin typeface="Century Gothic"/>
                <a:ea typeface="Dotum"/>
              </a:rPr>
              <a:t>SECO oggi è:</a:t>
            </a:r>
            <a:endParaRPr/>
          </a:p>
        </p:txBody>
      </p:sp>
      <p:sp>
        <p:nvSpPr>
          <p:cNvPr id="175" name="CustomShape 11"/>
          <p:cNvSpPr/>
          <p:nvPr/>
        </p:nvSpPr>
        <p:spPr>
          <a:xfrm>
            <a:off x="1161360" y="1098720"/>
            <a:ext cx="5950440" cy="16149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ffffff"/>
                </a:solidFill>
                <a:latin typeface="Century Gothic"/>
                <a:ea typeface="Dotum"/>
              </a:rPr>
              <a:t>SECO è tra i leader del mercato embedded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ffffff"/>
                </a:solidFill>
                <a:latin typeface="Century Gothic"/>
                <a:ea typeface="Dotum"/>
              </a:rPr>
              <a:t>a livello mondiale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it-IT" sz="1100">
                <a:solidFill>
                  <a:srgbClr val="ffffff"/>
                </a:solidFill>
                <a:latin typeface="Century Gothic"/>
                <a:ea typeface="Dotum"/>
              </a:rPr>
              <a:t>Durante gli </a:t>
            </a:r>
            <a:r>
              <a:rPr b="1" lang="it-IT" sz="1100">
                <a:solidFill>
                  <a:srgbClr val="c00000"/>
                </a:solidFill>
                <a:latin typeface="Century Gothic"/>
                <a:ea typeface="Dotum"/>
              </a:rPr>
              <a:t>oltre 35 anni di esperienza</a:t>
            </a:r>
            <a:r>
              <a:rPr lang="it-IT" sz="1100">
                <a:solidFill>
                  <a:srgbClr val="ffffff"/>
                </a:solidFill>
                <a:latin typeface="Century Gothic"/>
                <a:ea typeface="Dotum"/>
              </a:rPr>
              <a:t>, SECO ha dimostrato la capacità di adattare il proprio know-how alle più innovative e complesse esigenze del mercato, fornendo soluzioni all'avanguardia ai propri clienti.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100">
                <a:solidFill>
                  <a:srgbClr val="ffffff"/>
                </a:solidFill>
                <a:latin typeface="Century Gothic"/>
                <a:ea typeface="Dotum"/>
              </a:rPr>
              <a:t>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76" name="CustomShape 12"/>
          <p:cNvSpPr/>
          <p:nvPr/>
        </p:nvSpPr>
        <p:spPr>
          <a:xfrm>
            <a:off x="7753320" y="-512640"/>
            <a:ext cx="1325160" cy="1829880"/>
          </a:xfrm>
          <a:prstGeom prst="roundRect">
            <a:avLst>
              <a:gd fmla="val 16667" name="adj"/>
            </a:avLst>
          </a:prstGeom>
          <a:solidFill>
            <a:srgbClr val="ffffff"/>
          </a:solidFill>
        </p:spPr>
      </p:sp>
      <p:pic>
        <p:nvPicPr>
          <p:cNvPr descr="" id="177" name="Picture 4"/>
          <p:cNvPicPr/>
          <p:nvPr/>
        </p:nvPicPr>
        <p:blipFill>
          <a:blip r:embed="rId9"/>
          <a:stretch>
            <a:fillRect/>
          </a:stretch>
        </p:blipFill>
        <p:spPr>
          <a:xfrm>
            <a:off x="7978680" y="77760"/>
            <a:ext cx="874440" cy="526680"/>
          </a:xfrm>
          <a:prstGeom prst="rect">
            <a:avLst/>
          </a:prstGeom>
        </p:spPr>
      </p:pic>
      <p:pic>
        <p:nvPicPr>
          <p:cNvPr descr="" id="178" name="Immagine 2"/>
          <p:cNvPicPr/>
          <p:nvPr/>
        </p:nvPicPr>
        <p:blipFill>
          <a:blip r:embed="rId10"/>
          <a:stretch>
            <a:fillRect/>
          </a:stretch>
        </p:blipFill>
        <p:spPr>
          <a:xfrm>
            <a:off x="7572240" y="704880"/>
            <a:ext cx="1696680" cy="50616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587840" y="3222360"/>
            <a:ext cx="4599360" cy="2121480"/>
          </a:xfrm>
          <a:prstGeom prst="rect">
            <a:avLst/>
          </a:prstGeom>
          <a:solidFill>
            <a:srgbClr val="ff3399"/>
          </a:solidFill>
          <a:ln w="25560">
            <a:solidFill>
              <a:srgbClr val="ffffff"/>
            </a:solidFill>
            <a:round/>
          </a:ln>
        </p:spPr>
      </p:sp>
      <p:sp>
        <p:nvSpPr>
          <p:cNvPr id="180" name="CustomShape 2"/>
          <p:cNvSpPr/>
          <p:nvPr/>
        </p:nvSpPr>
        <p:spPr>
          <a:xfrm>
            <a:off x="5077440" y="3840480"/>
            <a:ext cx="3920040" cy="12711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1" name="CustomShape 3"/>
          <p:cNvSpPr/>
          <p:nvPr/>
        </p:nvSpPr>
        <p:spPr>
          <a:xfrm>
            <a:off x="-35640" y="3222360"/>
            <a:ext cx="4599360" cy="2121480"/>
          </a:xfrm>
          <a:prstGeom prst="rect">
            <a:avLst/>
          </a:prstGeom>
          <a:solidFill>
            <a:srgbClr val="ff9900"/>
          </a:solidFill>
          <a:ln w="25560">
            <a:solidFill>
              <a:srgbClr val="ffffff"/>
            </a:solidFill>
            <a:round/>
          </a:ln>
        </p:spPr>
      </p:sp>
      <p:sp>
        <p:nvSpPr>
          <p:cNvPr id="182" name="CustomShape 4"/>
          <p:cNvSpPr/>
          <p:nvPr/>
        </p:nvSpPr>
        <p:spPr>
          <a:xfrm>
            <a:off x="0" y="3295800"/>
            <a:ext cx="4204440" cy="580680"/>
          </a:xfrm>
          <a:prstGeom prst="rect">
            <a:avLst/>
          </a:prstGeom>
          <a:solidFill>
            <a:srgbClr val="ff9900"/>
          </a:solidFill>
        </p:spPr>
        <p:txBody>
          <a:bodyPr/>
          <a:p>
            <a:pPr algn="ctr">
              <a:lnSpc>
                <a:spcPct val="115000"/>
              </a:lnSpc>
            </a:pP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SINERGIE</a:t>
            </a:r>
            <a:r>
              <a:rPr lang="it-IT" sz="1400">
                <a:solidFill>
                  <a:srgbClr val="ffffff"/>
                </a:solidFill>
                <a:latin typeface="Century Gothic"/>
                <a:ea typeface="Dotum"/>
              </a:rPr>
              <a:t> con </a:t>
            </a: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IMPORTANTI ISTITUTI di RICERCA</a:t>
            </a:r>
            <a:endParaRPr/>
          </a:p>
        </p:txBody>
      </p:sp>
      <p:sp>
        <p:nvSpPr>
          <p:cNvPr id="183" name="CustomShape 5"/>
          <p:cNvSpPr/>
          <p:nvPr/>
        </p:nvSpPr>
        <p:spPr>
          <a:xfrm>
            <a:off x="-688680" y="3591000"/>
            <a:ext cx="4976640" cy="152028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4" name="CustomShape 6"/>
          <p:cNvSpPr/>
          <p:nvPr/>
        </p:nvSpPr>
        <p:spPr>
          <a:xfrm>
            <a:off x="4587840" y="1161360"/>
            <a:ext cx="4792320" cy="2048760"/>
          </a:xfrm>
          <a:prstGeom prst="rect">
            <a:avLst/>
          </a:prstGeom>
          <a:solidFill>
            <a:srgbClr val="6850ac"/>
          </a:solidFill>
          <a:ln w="25560">
            <a:solidFill>
              <a:srgbClr val="ffffff"/>
            </a:solidFill>
            <a:round/>
          </a:ln>
        </p:spPr>
      </p:sp>
      <p:sp>
        <p:nvSpPr>
          <p:cNvPr id="185" name="CustomShape 7"/>
          <p:cNvSpPr/>
          <p:nvPr/>
        </p:nvSpPr>
        <p:spPr>
          <a:xfrm>
            <a:off x="4854600" y="1228320"/>
            <a:ext cx="4142880" cy="1881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6" name="CustomShape 8"/>
          <p:cNvSpPr/>
          <p:nvPr/>
        </p:nvSpPr>
        <p:spPr>
          <a:xfrm>
            <a:off x="-35640" y="1163880"/>
            <a:ext cx="4595040" cy="2046240"/>
          </a:xfrm>
          <a:prstGeom prst="rect">
            <a:avLst/>
          </a:prstGeom>
          <a:solidFill>
            <a:srgbClr val="003368"/>
          </a:solidFill>
          <a:ln w="25560">
            <a:solidFill>
              <a:srgbClr val="ffffff"/>
            </a:solidFill>
            <a:round/>
          </a:ln>
        </p:spPr>
      </p:sp>
      <p:sp>
        <p:nvSpPr>
          <p:cNvPr id="187" name="CustomShape 9"/>
          <p:cNvSpPr/>
          <p:nvPr/>
        </p:nvSpPr>
        <p:spPr>
          <a:xfrm rot="16200000">
            <a:off x="4271040" y="-4612320"/>
            <a:ext cx="541440" cy="9767520"/>
          </a:xfrm>
          <a:prstGeom prst="roundRect">
            <a:avLst>
              <a:gd fmla="val 16667" name="adj"/>
            </a:avLst>
          </a:prstGeom>
          <a:solidFill>
            <a:srgbClr val="000000"/>
          </a:solidFill>
        </p:spPr>
      </p:sp>
      <p:sp>
        <p:nvSpPr>
          <p:cNvPr id="188" name="CustomShape 10"/>
          <p:cNvSpPr/>
          <p:nvPr/>
        </p:nvSpPr>
        <p:spPr>
          <a:xfrm>
            <a:off x="404640" y="87840"/>
            <a:ext cx="8592840" cy="442440"/>
          </a:xfrm>
          <a:prstGeom prst="rect">
            <a:avLst/>
          </a:prstGeom>
        </p:spPr>
        <p:txBody>
          <a:bodyPr/>
          <a:p>
            <a:pPr>
              <a:lnSpc>
                <a:spcPct val="115000"/>
              </a:lnSpc>
            </a:pPr>
            <a:r>
              <a:rPr b="1" lang="it-IT" sz="2000">
                <a:solidFill>
                  <a:srgbClr val="ffffff"/>
                </a:solidFill>
                <a:latin typeface="Century Gothic"/>
                <a:ea typeface="MS PGothic"/>
              </a:rPr>
              <a:t>Ecosistema innovativo e reti di imprese</a:t>
            </a:r>
            <a:endParaRPr/>
          </a:p>
        </p:txBody>
      </p:sp>
      <p:pic>
        <p:nvPicPr>
          <p:cNvPr descr="" id="189" name="Picture 7"/>
          <p:cNvPicPr/>
          <p:nvPr/>
        </p:nvPicPr>
        <p:blipFill>
          <a:blip r:embed="rId1"/>
          <a:stretch>
            <a:fillRect/>
          </a:stretch>
        </p:blipFill>
        <p:spPr>
          <a:xfrm>
            <a:off x="8123400" y="4614480"/>
            <a:ext cx="752040" cy="453600"/>
          </a:xfrm>
          <a:prstGeom prst="rect">
            <a:avLst/>
          </a:prstGeom>
        </p:spPr>
      </p:pic>
      <p:sp>
        <p:nvSpPr>
          <p:cNvPr id="190" name="CustomShape 11"/>
          <p:cNvSpPr/>
          <p:nvPr/>
        </p:nvSpPr>
        <p:spPr>
          <a:xfrm>
            <a:off x="5154840" y="2059920"/>
            <a:ext cx="1696680" cy="10519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900">
                <a:solidFill>
                  <a:srgbClr val="000000"/>
                </a:solidFill>
                <a:latin typeface="Century Gothic"/>
                <a:ea typeface="Dotum"/>
              </a:rPr>
              <a:t>Technology Expertise: </a:t>
            </a:r>
            <a:endParaRPr/>
          </a:p>
          <a:p>
            <a:pPr>
              <a:lnSpc>
                <a:spcPct val="100000"/>
              </a:lnSpc>
            </a:pP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• </a:t>
            </a: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Interaction Design</a:t>
            </a:r>
            <a:endParaRPr/>
          </a:p>
          <a:p>
            <a:pPr>
              <a:lnSpc>
                <a:spcPct val="100000"/>
              </a:lnSpc>
            </a:pP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• </a:t>
            </a: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Concept Design</a:t>
            </a:r>
            <a:endParaRPr/>
          </a:p>
          <a:p>
            <a:pPr>
              <a:lnSpc>
                <a:spcPct val="100000"/>
              </a:lnSpc>
            </a:pP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• </a:t>
            </a: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Android &amp; iOS solutions</a:t>
            </a:r>
            <a:endParaRPr/>
          </a:p>
          <a:p>
            <a:pPr>
              <a:lnSpc>
                <a:spcPct val="100000"/>
              </a:lnSpc>
            </a:pP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• </a:t>
            </a: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Internet of Things</a:t>
            </a:r>
            <a:endParaRPr/>
          </a:p>
          <a:p>
            <a:pPr>
              <a:lnSpc>
                <a:spcPct val="100000"/>
              </a:lnSpc>
            </a:pP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• </a:t>
            </a: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Servizi Web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91" name="Immagine 163"/>
          <p:cNvPicPr/>
          <p:nvPr/>
        </p:nvPicPr>
        <p:blipFill>
          <a:blip r:embed="rId2"/>
          <a:stretch>
            <a:fillRect/>
          </a:stretch>
        </p:blipFill>
        <p:spPr>
          <a:xfrm>
            <a:off x="6658920" y="2066040"/>
            <a:ext cx="403200" cy="512280"/>
          </a:xfrm>
          <a:prstGeom prst="rect">
            <a:avLst/>
          </a:prstGeom>
        </p:spPr>
      </p:pic>
      <p:pic>
        <p:nvPicPr>
          <p:cNvPr descr="" id="192" name="Immagine 164"/>
          <p:cNvPicPr/>
          <p:nvPr/>
        </p:nvPicPr>
        <p:blipFill>
          <a:blip r:embed="rId3"/>
          <a:stretch>
            <a:fillRect/>
          </a:stretch>
        </p:blipFill>
        <p:spPr>
          <a:xfrm>
            <a:off x="8151120" y="2084400"/>
            <a:ext cx="373320" cy="512280"/>
          </a:xfrm>
          <a:prstGeom prst="rect">
            <a:avLst/>
          </a:prstGeom>
        </p:spPr>
      </p:pic>
      <p:pic>
        <p:nvPicPr>
          <p:cNvPr descr="" id="193" name="Immagine 165"/>
          <p:cNvPicPr/>
          <p:nvPr/>
        </p:nvPicPr>
        <p:blipFill>
          <a:blip r:embed="rId4"/>
          <a:stretch>
            <a:fillRect/>
          </a:stretch>
        </p:blipFill>
        <p:spPr>
          <a:xfrm>
            <a:off x="7749000" y="2597040"/>
            <a:ext cx="316080" cy="512280"/>
          </a:xfrm>
          <a:prstGeom prst="rect">
            <a:avLst/>
          </a:prstGeom>
        </p:spPr>
      </p:pic>
      <p:pic>
        <p:nvPicPr>
          <p:cNvPr descr="" id="194" name="Immagine 166"/>
          <p:cNvPicPr/>
          <p:nvPr/>
        </p:nvPicPr>
        <p:blipFill>
          <a:blip r:embed="rId5"/>
          <a:stretch>
            <a:fillRect/>
          </a:stretch>
        </p:blipFill>
        <p:spPr>
          <a:xfrm>
            <a:off x="6789600" y="2597040"/>
            <a:ext cx="413640" cy="512280"/>
          </a:xfrm>
          <a:prstGeom prst="rect">
            <a:avLst/>
          </a:prstGeom>
        </p:spPr>
      </p:pic>
      <p:pic>
        <p:nvPicPr>
          <p:cNvPr descr="" id="195" name="Immagine 167"/>
          <p:cNvPicPr/>
          <p:nvPr/>
        </p:nvPicPr>
        <p:blipFill>
          <a:blip r:embed="rId6"/>
          <a:stretch>
            <a:fillRect/>
          </a:stretch>
        </p:blipFill>
        <p:spPr>
          <a:xfrm>
            <a:off x="7383240" y="2084400"/>
            <a:ext cx="387360" cy="512280"/>
          </a:xfrm>
          <a:prstGeom prst="rect">
            <a:avLst/>
          </a:prstGeom>
        </p:spPr>
      </p:pic>
      <p:pic>
        <p:nvPicPr>
          <p:cNvPr descr="" id="196" name="Picture 4"/>
          <p:cNvPicPr/>
          <p:nvPr/>
        </p:nvPicPr>
        <p:blipFill>
          <a:blip r:embed="rId7"/>
          <a:stretch>
            <a:fillRect/>
          </a:stretch>
        </p:blipFill>
        <p:spPr>
          <a:xfrm>
            <a:off x="1362960" y="1197000"/>
            <a:ext cx="3177000" cy="821880"/>
          </a:xfrm>
          <a:prstGeom prst="rect">
            <a:avLst/>
          </a:prstGeom>
        </p:spPr>
      </p:pic>
      <p:pic>
        <p:nvPicPr>
          <p:cNvPr descr="" id="197" name="Picture 1"/>
          <p:cNvPicPr/>
          <p:nvPr/>
        </p:nvPicPr>
        <p:blipFill>
          <a:blip r:embed="rId8"/>
          <a:stretch>
            <a:fillRect/>
          </a:stretch>
        </p:blipFill>
        <p:spPr>
          <a:xfrm>
            <a:off x="2599560" y="1976400"/>
            <a:ext cx="1940400" cy="1221840"/>
          </a:xfrm>
          <a:prstGeom prst="rect">
            <a:avLst/>
          </a:prstGeom>
        </p:spPr>
      </p:pic>
      <p:sp>
        <p:nvSpPr>
          <p:cNvPr id="198" name="CustomShape 12"/>
          <p:cNvSpPr/>
          <p:nvPr/>
        </p:nvSpPr>
        <p:spPr>
          <a:xfrm>
            <a:off x="523440" y="2036160"/>
            <a:ext cx="1955880" cy="959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900">
                <a:solidFill>
                  <a:srgbClr val="ffffff"/>
                </a:solidFill>
                <a:latin typeface="Century Gothic"/>
                <a:ea typeface="Dotum"/>
              </a:rPr>
              <a:t>Technology Expertise: </a:t>
            </a:r>
            <a:endParaRPr/>
          </a:p>
          <a:p>
            <a:pPr>
              <a:lnSpc>
                <a:spcPct val="100000"/>
              </a:lnSpc>
            </a:pP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• </a:t>
            </a: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Accesso wireless a banda larga</a:t>
            </a:r>
            <a:endParaRPr/>
          </a:p>
          <a:p>
            <a:pPr>
              <a:lnSpc>
                <a:spcPct val="100000"/>
              </a:lnSpc>
            </a:pP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• </a:t>
            </a: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Tecnologia 4G per Cellulari </a:t>
            </a:r>
            <a:endParaRPr/>
          </a:p>
          <a:p>
            <a:pPr>
              <a:lnSpc>
                <a:spcPct val="100000"/>
              </a:lnSpc>
            </a:pP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• </a:t>
            </a: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Wireless Sensor Networks </a:t>
            </a:r>
            <a:endParaRPr/>
          </a:p>
          <a:p>
            <a:pPr>
              <a:lnSpc>
                <a:spcPct val="100000"/>
              </a:lnSpc>
            </a:pP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• </a:t>
            </a: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Tecnologia Ultra Wide Band</a:t>
            </a:r>
            <a:endParaRPr/>
          </a:p>
          <a:p>
            <a:pPr>
              <a:lnSpc>
                <a:spcPct val="100000"/>
              </a:lnSpc>
            </a:pP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• </a:t>
            </a:r>
            <a:r>
              <a:rPr lang="it-IT" sz="800">
                <a:solidFill>
                  <a:srgbClr val="ffffff"/>
                </a:solidFill>
                <a:latin typeface="Century Gothic"/>
                <a:ea typeface="Dotum"/>
              </a:rPr>
              <a:t>Forni a microonde a radiofrequenza e tecnologia per onde millimetriche</a:t>
            </a:r>
            <a:endParaRPr/>
          </a:p>
        </p:txBody>
      </p:sp>
      <p:pic>
        <p:nvPicPr>
          <p:cNvPr descr="" id="199" name="Immagine 174"/>
          <p:cNvPicPr/>
          <p:nvPr/>
        </p:nvPicPr>
        <p:blipFill>
          <a:blip r:embed="rId9"/>
          <a:stretch>
            <a:fillRect/>
          </a:stretch>
        </p:blipFill>
        <p:spPr>
          <a:xfrm>
            <a:off x="1703520" y="3725640"/>
            <a:ext cx="663840" cy="679680"/>
          </a:xfrm>
          <a:prstGeom prst="rect">
            <a:avLst/>
          </a:prstGeom>
        </p:spPr>
      </p:pic>
      <p:pic>
        <p:nvPicPr>
          <p:cNvPr descr="" id="200" name="Immagine 175"/>
          <p:cNvPicPr/>
          <p:nvPr/>
        </p:nvPicPr>
        <p:blipFill>
          <a:blip r:embed="rId10"/>
          <a:stretch>
            <a:fillRect/>
          </a:stretch>
        </p:blipFill>
        <p:spPr>
          <a:xfrm>
            <a:off x="2581920" y="4050000"/>
            <a:ext cx="857520" cy="372960"/>
          </a:xfrm>
          <a:prstGeom prst="rect">
            <a:avLst/>
          </a:prstGeom>
        </p:spPr>
      </p:pic>
      <p:pic>
        <p:nvPicPr>
          <p:cNvPr descr="" id="201" name="Immagine 176"/>
          <p:cNvPicPr/>
          <p:nvPr/>
        </p:nvPicPr>
        <p:blipFill>
          <a:blip r:embed="rId11"/>
          <a:stretch>
            <a:fillRect/>
          </a:stretch>
        </p:blipFill>
        <p:spPr>
          <a:xfrm>
            <a:off x="992880" y="3943080"/>
            <a:ext cx="535680" cy="528480"/>
          </a:xfrm>
          <a:prstGeom prst="rect">
            <a:avLst/>
          </a:prstGeom>
        </p:spPr>
      </p:pic>
      <p:pic>
        <p:nvPicPr>
          <p:cNvPr descr="" id="202" name="Immagine 177"/>
          <p:cNvPicPr/>
          <p:nvPr/>
        </p:nvPicPr>
        <p:blipFill>
          <a:blip r:embed="rId12"/>
          <a:stretch>
            <a:fillRect/>
          </a:stretch>
        </p:blipFill>
        <p:spPr>
          <a:xfrm>
            <a:off x="2955240" y="3705120"/>
            <a:ext cx="1045800" cy="430560"/>
          </a:xfrm>
          <a:prstGeom prst="rect">
            <a:avLst/>
          </a:prstGeom>
        </p:spPr>
      </p:pic>
      <p:pic>
        <p:nvPicPr>
          <p:cNvPr descr="" id="203" name="Immagine 178"/>
          <p:cNvPicPr/>
          <p:nvPr/>
        </p:nvPicPr>
        <p:blipFill>
          <a:blip r:embed="rId13"/>
          <a:stretch>
            <a:fillRect/>
          </a:stretch>
        </p:blipFill>
        <p:spPr>
          <a:xfrm>
            <a:off x="2631600" y="4536720"/>
            <a:ext cx="646920" cy="410400"/>
          </a:xfrm>
          <a:prstGeom prst="rect">
            <a:avLst/>
          </a:prstGeom>
        </p:spPr>
      </p:pic>
      <p:pic>
        <p:nvPicPr>
          <p:cNvPr descr="" id="204" name="Immagine 179"/>
          <p:cNvPicPr/>
          <p:nvPr/>
        </p:nvPicPr>
        <p:blipFill>
          <a:blip r:embed="rId14"/>
          <a:stretch>
            <a:fillRect/>
          </a:stretch>
        </p:blipFill>
        <p:spPr>
          <a:xfrm>
            <a:off x="271440" y="4481640"/>
            <a:ext cx="462600" cy="452880"/>
          </a:xfrm>
          <a:prstGeom prst="rect">
            <a:avLst/>
          </a:prstGeom>
        </p:spPr>
      </p:pic>
      <p:pic>
        <p:nvPicPr>
          <p:cNvPr descr="" id="205" name="Immagine 180"/>
          <p:cNvPicPr/>
          <p:nvPr/>
        </p:nvPicPr>
        <p:blipFill>
          <a:blip r:embed="rId15"/>
          <a:stretch>
            <a:fillRect/>
          </a:stretch>
        </p:blipFill>
        <p:spPr>
          <a:xfrm>
            <a:off x="992880" y="4614840"/>
            <a:ext cx="1386720" cy="370440"/>
          </a:xfrm>
          <a:prstGeom prst="rect">
            <a:avLst/>
          </a:prstGeom>
        </p:spPr>
      </p:pic>
      <p:pic>
        <p:nvPicPr>
          <p:cNvPr descr="" id="206" name="Immagine 181"/>
          <p:cNvPicPr/>
          <p:nvPr/>
        </p:nvPicPr>
        <p:blipFill>
          <a:blip r:embed="rId16"/>
          <a:stretch>
            <a:fillRect/>
          </a:stretch>
        </p:blipFill>
        <p:spPr>
          <a:xfrm>
            <a:off x="269640" y="3725640"/>
            <a:ext cx="531000" cy="481680"/>
          </a:xfrm>
          <a:prstGeom prst="rect">
            <a:avLst/>
          </a:prstGeom>
        </p:spPr>
      </p:pic>
      <p:pic>
        <p:nvPicPr>
          <p:cNvPr descr="" id="207" name="Picture 2"/>
          <p:cNvPicPr/>
          <p:nvPr/>
        </p:nvPicPr>
        <p:blipFill>
          <a:blip r:embed="rId17"/>
          <a:stretch>
            <a:fillRect/>
          </a:stretch>
        </p:blipFill>
        <p:spPr>
          <a:xfrm>
            <a:off x="3602520" y="4407840"/>
            <a:ext cx="500040" cy="568440"/>
          </a:xfrm>
          <a:prstGeom prst="rect">
            <a:avLst/>
          </a:prstGeom>
        </p:spPr>
      </p:pic>
      <p:sp>
        <p:nvSpPr>
          <p:cNvPr id="208" name="CustomShape 13"/>
          <p:cNvSpPr/>
          <p:nvPr/>
        </p:nvSpPr>
        <p:spPr>
          <a:xfrm>
            <a:off x="6511320" y="3290760"/>
            <a:ext cx="4718520" cy="453960"/>
          </a:xfrm>
          <a:prstGeom prst="rect">
            <a:avLst/>
          </a:prstGeom>
        </p:spPr>
      </p:sp>
      <p:sp>
        <p:nvSpPr>
          <p:cNvPr id="209" name="CustomShape 14"/>
          <p:cNvSpPr/>
          <p:nvPr/>
        </p:nvSpPr>
        <p:spPr>
          <a:xfrm>
            <a:off x="6316560" y="3160080"/>
            <a:ext cx="4397040" cy="581400"/>
          </a:xfrm>
          <a:prstGeom prst="rect">
            <a:avLst/>
          </a:prstGeom>
        </p:spPr>
        <p:txBody>
          <a:bodyPr/>
          <a:p>
            <a:pPr>
              <a:lnSpc>
                <a:spcPct val="115000"/>
              </a:lnSpc>
            </a:pPr>
            <a:r>
              <a:rPr lang="it-IT" sz="1400">
                <a:solidFill>
                  <a:srgbClr val="ffffff"/>
                </a:solidFill>
                <a:latin typeface="Century Gothic"/>
                <a:ea typeface="Dotum"/>
              </a:rPr>
              <a:t>Un</a:t>
            </a: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 IMPEGNO </a:t>
            </a:r>
            <a:r>
              <a:rPr lang="it-IT" sz="1400">
                <a:solidFill>
                  <a:srgbClr val="ffffff"/>
                </a:solidFill>
                <a:latin typeface="Century Gothic"/>
                <a:ea typeface="Dotum"/>
              </a:rPr>
              <a:t>per far crescere </a:t>
            </a:r>
            <a:r>
              <a:rPr lang="it-IT" sz="1400">
                <a:solidFill>
                  <a:srgbClr val="ffffff"/>
                </a:solidFill>
                <a:latin typeface="Century Gothic"/>
                <a:ea typeface="Dotum"/>
              </a:rPr>
              <a:t>
</a:t>
            </a: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i professionisti di domani</a:t>
            </a:r>
            <a:endParaRPr/>
          </a:p>
        </p:txBody>
      </p:sp>
      <p:sp>
        <p:nvSpPr>
          <p:cNvPr id="210" name="CustomShape 15"/>
          <p:cNvSpPr/>
          <p:nvPr/>
        </p:nvSpPr>
        <p:spPr>
          <a:xfrm>
            <a:off x="5211000" y="3348720"/>
            <a:ext cx="1035720" cy="376560"/>
          </a:xfrm>
          <a:prstGeom prst="rect">
            <a:avLst/>
          </a:prstGeom>
          <a:solidFill>
            <a:srgbClr val="ffffff"/>
          </a:solidFill>
          <a:ln w="6480">
            <a:solidFill>
              <a:srgbClr val="d9d9d9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211" name="Picture 4"/>
          <p:cNvPicPr/>
          <p:nvPr/>
        </p:nvPicPr>
        <p:blipFill>
          <a:blip r:embed="rId18"/>
          <a:stretch>
            <a:fillRect/>
          </a:stretch>
        </p:blipFill>
        <p:spPr>
          <a:xfrm>
            <a:off x="5291280" y="3383280"/>
            <a:ext cx="534600" cy="321120"/>
          </a:xfrm>
          <a:prstGeom prst="rect">
            <a:avLst/>
          </a:prstGeom>
        </p:spPr>
      </p:pic>
      <p:sp>
        <p:nvSpPr>
          <p:cNvPr id="212" name="CustomShape 16"/>
          <p:cNvSpPr/>
          <p:nvPr/>
        </p:nvSpPr>
        <p:spPr>
          <a:xfrm>
            <a:off x="5828400" y="3439440"/>
            <a:ext cx="369720" cy="205920"/>
          </a:xfrm>
          <a:prstGeom prst="rect">
            <a:avLst/>
          </a:prstGeom>
        </p:spPr>
        <p:txBody>
          <a:bodyPr bIns="34200" lIns="68400" rIns="68400" tIns="34200" wrap="none"/>
          <a:p>
            <a:pPr algn="ctr">
              <a:lnSpc>
                <a:spcPct val="100000"/>
              </a:lnSpc>
            </a:pPr>
            <a:r>
              <a:rPr b="1" lang="it-IT" sz="900">
                <a:solidFill>
                  <a:srgbClr val="000000"/>
                </a:solidFill>
                <a:latin typeface="Century Gothic"/>
                <a:ea typeface="Dotum"/>
              </a:rPr>
              <a:t>LAB</a:t>
            </a:r>
            <a:endParaRPr/>
          </a:p>
        </p:txBody>
      </p:sp>
      <p:pic>
        <p:nvPicPr>
          <p:cNvPr descr="" id="213" name="Picture 2"/>
          <p:cNvPicPr/>
          <p:nvPr/>
        </p:nvPicPr>
        <p:blipFill>
          <a:blip r:embed="rId19"/>
          <a:stretch>
            <a:fillRect/>
          </a:stretch>
        </p:blipFill>
        <p:spPr>
          <a:xfrm>
            <a:off x="5294880" y="1413720"/>
            <a:ext cx="1494360" cy="506160"/>
          </a:xfrm>
          <a:prstGeom prst="rect">
            <a:avLst/>
          </a:prstGeom>
        </p:spPr>
      </p:pic>
      <p:pic>
        <p:nvPicPr>
          <p:cNvPr descr="" id="214" name="Immagine 160"/>
          <p:cNvPicPr/>
          <p:nvPr/>
        </p:nvPicPr>
        <p:blipFill>
          <a:blip r:embed="rId20"/>
          <a:stretch>
            <a:fillRect/>
          </a:stretch>
        </p:blipFill>
        <p:spPr>
          <a:xfrm>
            <a:off x="7085520" y="1234080"/>
            <a:ext cx="1497600" cy="865080"/>
          </a:xfrm>
          <a:prstGeom prst="rect">
            <a:avLst/>
          </a:prstGeom>
        </p:spPr>
      </p:pic>
      <p:sp>
        <p:nvSpPr>
          <p:cNvPr id="215" name="CustomShape 17"/>
          <p:cNvSpPr/>
          <p:nvPr/>
        </p:nvSpPr>
        <p:spPr>
          <a:xfrm>
            <a:off x="6338880" y="3876840"/>
            <a:ext cx="2531520" cy="11419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Questa è la </a:t>
            </a:r>
            <a:r>
              <a:rPr b="1" lang="it-IT" sz="900">
                <a:solidFill>
                  <a:srgbClr val="000000"/>
                </a:solidFill>
                <a:latin typeface="Century Gothic"/>
                <a:ea typeface="Dotum"/>
              </a:rPr>
              <a:t>nuova sfida che SECO ha scelto di intraprendere aprendosi al mondo dell’educational</a:t>
            </a:r>
            <a:r>
              <a:rPr lang="it-IT" sz="900">
                <a:solidFill>
                  <a:srgbClr val="000000"/>
                </a:solidFill>
                <a:latin typeface="Century Gothic"/>
                <a:ea typeface="Dotum"/>
              </a:rPr>
              <a:t>, </a:t>
            </a:r>
            <a:r>
              <a:rPr lang="it-IT" sz="800">
                <a:solidFill>
                  <a:srgbClr val="000000"/>
                </a:solidFill>
                <a:latin typeface="Century Gothic"/>
                <a:ea typeface="Dotum"/>
              </a:rPr>
              <a:t>consentendo la </a:t>
            </a:r>
            <a:r>
              <a:rPr b="1" lang="it-IT" sz="800">
                <a:solidFill>
                  <a:srgbClr val="000000"/>
                </a:solidFill>
                <a:latin typeface="Century Gothic"/>
                <a:ea typeface="Dotum"/>
              </a:rPr>
              <a:t>nascita di figure professionali valide e preparate</a:t>
            </a:r>
            <a:r>
              <a:rPr lang="it-IT" sz="800">
                <a:solidFill>
                  <a:srgbClr val="000000"/>
                </a:solidFill>
                <a:latin typeface="Century Gothic"/>
                <a:ea typeface="Dotum"/>
              </a:rPr>
              <a:t>, capaci di </a:t>
            </a:r>
            <a:r>
              <a:rPr b="1" lang="it-IT" sz="800">
                <a:solidFill>
                  <a:srgbClr val="000000"/>
                </a:solidFill>
                <a:latin typeface="Century Gothic"/>
                <a:ea typeface="Dotum"/>
              </a:rPr>
              <a:t>veicolare il progresso tecnologico </a:t>
            </a:r>
            <a:r>
              <a:rPr lang="it-IT" sz="800">
                <a:solidFill>
                  <a:srgbClr val="000000"/>
                </a:solidFill>
                <a:latin typeface="Century Gothic"/>
                <a:ea typeface="Dotum"/>
              </a:rPr>
              <a:t>e il futuro.</a:t>
            </a:r>
            <a:endParaRPr/>
          </a:p>
          <a:p>
            <a:pPr>
              <a:lnSpc>
                <a:spcPct val="100000"/>
              </a:lnSpc>
            </a:pPr>
            <a:r>
              <a:rPr b="1" lang="it-IT" sz="900">
                <a:solidFill>
                  <a:srgbClr val="000000"/>
                </a:solidFill>
                <a:latin typeface="Century Gothic"/>
                <a:ea typeface="Dotum"/>
              </a:rPr>
              <a:t>
</a:t>
            </a:r>
            <a:endParaRPr/>
          </a:p>
        </p:txBody>
      </p:sp>
      <p:pic>
        <p:nvPicPr>
          <p:cNvPr descr="" id="216" name="Picture 2"/>
          <p:cNvPicPr/>
          <p:nvPr/>
        </p:nvPicPr>
        <p:blipFill>
          <a:blip r:embed="rId21"/>
          <a:stretch>
            <a:fillRect/>
          </a:stretch>
        </p:blipFill>
        <p:spPr>
          <a:xfrm>
            <a:off x="4587840" y="3647520"/>
            <a:ext cx="2070720" cy="1293840"/>
          </a:xfrm>
          <a:prstGeom prst="rect">
            <a:avLst/>
          </a:prstGeom>
        </p:spPr>
      </p:pic>
      <p:sp>
        <p:nvSpPr>
          <p:cNvPr id="217" name="CustomShape 18"/>
          <p:cNvSpPr/>
          <p:nvPr/>
        </p:nvSpPr>
        <p:spPr>
          <a:xfrm>
            <a:off x="5118120" y="4844520"/>
            <a:ext cx="2453400" cy="25920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it-IT" sz="1100">
                <a:solidFill>
                  <a:srgbClr val="000000"/>
                </a:solidFill>
                <a:latin typeface="Century Gothic"/>
                <a:ea typeface="Dotum"/>
              </a:rPr>
              <a:t>Costruiamo OGGI il nostro futuro!</a:t>
            </a:r>
            <a:endParaRPr/>
          </a:p>
        </p:txBody>
      </p:sp>
      <p:sp>
        <p:nvSpPr>
          <p:cNvPr id="218" name="CustomShape 19"/>
          <p:cNvSpPr/>
          <p:nvPr/>
        </p:nvSpPr>
        <p:spPr>
          <a:xfrm>
            <a:off x="3953160" y="2463480"/>
            <a:ext cx="1289160" cy="12888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path path="circle"/>
          </a:gradFill>
        </p:spPr>
      </p:sp>
      <p:sp>
        <p:nvSpPr>
          <p:cNvPr id="219" name="CustomShape 20"/>
          <p:cNvSpPr/>
          <p:nvPr/>
        </p:nvSpPr>
        <p:spPr>
          <a:xfrm>
            <a:off x="4315680" y="3298320"/>
            <a:ext cx="563760" cy="251280"/>
          </a:xfrm>
          <a:prstGeom prst="rect">
            <a:avLst/>
          </a:prstGeom>
        </p:spPr>
        <p:txBody>
          <a:bodyPr bIns="34200" lIns="68760" rIns="68760" tIns="34200" wrap="none"/>
          <a:p>
            <a:pPr algn="ctr">
              <a:lnSpc>
                <a:spcPct val="100000"/>
              </a:lnSpc>
            </a:pPr>
            <a:r>
              <a:rPr lang="it-IT" sz="1200">
                <a:solidFill>
                  <a:srgbClr val="404040"/>
                </a:solidFill>
                <a:latin typeface="Century Gothic"/>
                <a:ea typeface="Dotum"/>
              </a:rPr>
              <a:t>Group</a:t>
            </a:r>
            <a:endParaRPr/>
          </a:p>
        </p:txBody>
      </p:sp>
      <p:pic>
        <p:nvPicPr>
          <p:cNvPr descr="" id="220" name="Picture 4"/>
          <p:cNvPicPr/>
          <p:nvPr/>
        </p:nvPicPr>
        <p:blipFill>
          <a:blip r:embed="rId22"/>
          <a:stretch>
            <a:fillRect/>
          </a:stretch>
        </p:blipFill>
        <p:spPr>
          <a:xfrm>
            <a:off x="4109040" y="2748600"/>
            <a:ext cx="958680" cy="575640"/>
          </a:xfrm>
          <a:prstGeom prst="rect">
            <a:avLst/>
          </a:prstGeom>
        </p:spPr>
      </p:pic>
      <p:sp>
        <p:nvSpPr>
          <p:cNvPr id="221" name="CustomShape 21"/>
          <p:cNvSpPr/>
          <p:nvPr/>
        </p:nvSpPr>
        <p:spPr>
          <a:xfrm>
            <a:off x="419040" y="584280"/>
            <a:ext cx="6091920" cy="518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1400">
                <a:solidFill>
                  <a:srgbClr val="000000"/>
                </a:solidFill>
                <a:latin typeface="Century Gothic"/>
                <a:ea typeface="Dotum"/>
              </a:rPr>
              <a:t>Reti di Imprese </a:t>
            </a:r>
            <a:r>
              <a:rPr lang="it-IT" sz="1400">
                <a:solidFill>
                  <a:srgbClr val="000000"/>
                </a:solidFill>
                <a:latin typeface="Century Gothic"/>
                <a:ea typeface="Dotum"/>
              </a:rPr>
              <a:t>(PMI e start-up) per un </a:t>
            </a:r>
            <a:r>
              <a:rPr b="1" lang="it-IT" sz="1400">
                <a:solidFill>
                  <a:srgbClr val="000000"/>
                </a:solidFill>
                <a:latin typeface="Century Gothic"/>
                <a:ea typeface="Dotum"/>
              </a:rPr>
              <a:t>ecosistema</a:t>
            </a:r>
            <a:r>
              <a:rPr lang="it-IT" sz="1400">
                <a:solidFill>
                  <a:srgbClr val="000000"/>
                </a:solidFill>
                <a:latin typeface="Century Gothic"/>
                <a:ea typeface="Dotum"/>
              </a:rPr>
              <a:t> </a:t>
            </a:r>
            <a:r>
              <a:rPr lang="it-IT" sz="1400">
                <a:solidFill>
                  <a:srgbClr val="000000"/>
                </a:solidFill>
                <a:latin typeface="Century Gothic"/>
                <a:ea typeface="Dotum"/>
              </a:rPr>
              <a:t>
</a:t>
            </a:r>
            <a:r>
              <a:rPr lang="it-IT" sz="1400">
                <a:solidFill>
                  <a:srgbClr val="000000"/>
                </a:solidFill>
                <a:latin typeface="Century Gothic"/>
                <a:ea typeface="Dotum"/>
              </a:rPr>
              <a:t>con forte </a:t>
            </a:r>
            <a:r>
              <a:rPr b="1" lang="it-IT" sz="1400">
                <a:solidFill>
                  <a:srgbClr val="000000"/>
                </a:solidFill>
                <a:latin typeface="Century Gothic"/>
                <a:ea typeface="Dotum"/>
              </a:rPr>
              <a:t>specializzazione interdisciplinare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1">
                      <p:stCondLst>
                        <p:cond delay="indefinite"/>
                      </p:stCondLst>
                      <p:childTnLst>
                        <p:par>
                          <p:cTn fill="hold" id="62">
                            <p:stCondLst>
                              <p:cond delay="0"/>
                            </p:stCondLst>
                            <p:childTnLst>
                              <p:par>
                                <p:cTn fill="hold" id="6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834280" y="844200"/>
            <a:ext cx="1165320" cy="987840"/>
          </a:xfrm>
          <a:prstGeom prst="rect">
            <a:avLst/>
          </a:prstGeom>
        </p:spPr>
      </p:pic>
      <p:sp>
        <p:nvSpPr>
          <p:cNvPr id="223" name="Line 1"/>
          <p:cNvSpPr/>
          <p:nvPr/>
        </p:nvSpPr>
        <p:spPr>
          <a:xfrm>
            <a:off x="4293000" y="661320"/>
            <a:ext cx="0" cy="4306320"/>
          </a:xfrm>
          <a:prstGeom prst="line">
            <a:avLst/>
          </a:prstGeom>
          <a:ln w="9360">
            <a:solidFill>
              <a:srgbClr val="808080"/>
            </a:solidFill>
            <a:round/>
          </a:ln>
        </p:spPr>
      </p:sp>
      <p:pic>
        <p:nvPicPr>
          <p:cNvPr descr="" id="22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759920" y="751320"/>
            <a:ext cx="3888720" cy="2187360"/>
          </a:xfrm>
          <a:prstGeom prst="rect">
            <a:avLst/>
          </a:prstGeom>
        </p:spPr>
      </p:pic>
      <p:pic>
        <p:nvPicPr>
          <p:cNvPr descr="" id="22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-210600" y="2924640"/>
            <a:ext cx="1899720" cy="1615680"/>
          </a:xfrm>
          <a:prstGeom prst="rect">
            <a:avLst/>
          </a:prstGeom>
        </p:spPr>
      </p:pic>
      <p:pic>
        <p:nvPicPr>
          <p:cNvPr descr="" id="226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1503000" y="3758040"/>
            <a:ext cx="2640600" cy="1342800"/>
          </a:xfrm>
          <a:prstGeom prst="rect">
            <a:avLst/>
          </a:prstGeom>
        </p:spPr>
      </p:pic>
      <p:pic>
        <p:nvPicPr>
          <p:cNvPr descr="" id="227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6486840" y="3187800"/>
            <a:ext cx="2656800" cy="195084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descr="" id="228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4497120" y="3165840"/>
            <a:ext cx="1989360" cy="1970640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229" name="CustomShape 2"/>
          <p:cNvSpPr/>
          <p:nvPr/>
        </p:nvSpPr>
        <p:spPr>
          <a:xfrm>
            <a:off x="4428000" y="568800"/>
            <a:ext cx="4774320" cy="462240"/>
          </a:xfrm>
          <a:prstGeom prst="rect">
            <a:avLst/>
          </a:prstGeom>
          <a:solidFill>
            <a:srgbClr val="ff0000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230" name="Grafik 2"/>
          <p:cNvPicPr/>
          <p:nvPr/>
        </p:nvPicPr>
        <p:blipFill>
          <a:blip r:embed="rId7"/>
          <a:stretch>
            <a:fillRect/>
          </a:stretch>
        </p:blipFill>
        <p:spPr>
          <a:xfrm>
            <a:off x="32040" y="704520"/>
            <a:ext cx="2687760" cy="2019600"/>
          </a:xfrm>
          <a:prstGeom prst="rect">
            <a:avLst/>
          </a:prstGeom>
        </p:spPr>
      </p:pic>
      <p:sp>
        <p:nvSpPr>
          <p:cNvPr id="231" name="CustomShape 3"/>
          <p:cNvSpPr/>
          <p:nvPr/>
        </p:nvSpPr>
        <p:spPr>
          <a:xfrm>
            <a:off x="-38160" y="1647000"/>
            <a:ext cx="869760" cy="822960"/>
          </a:xfrm>
          <a:prstGeom prst="rect">
            <a:avLst/>
          </a:prstGeom>
          <a:solidFill>
            <a:srgbClr val="c00000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32" name="CustomShape 4"/>
          <p:cNvSpPr/>
          <p:nvPr/>
        </p:nvSpPr>
        <p:spPr>
          <a:xfrm>
            <a:off x="-38160" y="1615680"/>
            <a:ext cx="945720" cy="715680"/>
          </a:xfrm>
          <a:prstGeom prst="rect">
            <a:avLst/>
          </a:prstGeom>
        </p:spPr>
        <p:txBody>
          <a:bodyPr bIns="34200" lIns="68400" rIns="68400" tIns="34200"/>
          <a:p>
            <a:pPr>
              <a:lnSpc>
                <a:spcPct val="100000"/>
              </a:lnSpc>
            </a:pPr>
            <a:r>
              <a:rPr b="1" lang="it-IT" sz="1200">
                <a:solidFill>
                  <a:srgbClr val="ffffff"/>
                </a:solidFill>
                <a:latin typeface="Century Gothic"/>
                <a:ea typeface="Dotum"/>
              </a:rPr>
              <a:t>Flim flow</a:t>
            </a:r>
            <a:endParaRPr/>
          </a:p>
          <a:p>
            <a:pPr>
              <a:lnSpc>
                <a:spcPct val="100000"/>
              </a:lnSpc>
            </a:pPr>
            <a:r>
              <a:rPr lang="it-IT" sz="700">
                <a:solidFill>
                  <a:srgbClr val="ffffff"/>
                </a:solidFill>
                <a:latin typeface="Century Gothic"/>
                <a:ea typeface="Dotum"/>
              </a:rPr>
              <a:t>Bando Biophotonics Plus Call 2012 decreto n°5160 del 05/11/2012</a:t>
            </a:r>
            <a:endParaRPr/>
          </a:p>
        </p:txBody>
      </p:sp>
      <p:sp>
        <p:nvSpPr>
          <p:cNvPr id="233" name="CustomShape 5"/>
          <p:cNvSpPr/>
          <p:nvPr/>
        </p:nvSpPr>
        <p:spPr>
          <a:xfrm>
            <a:off x="7071120" y="4393440"/>
            <a:ext cx="1652040" cy="533160"/>
          </a:xfrm>
          <a:prstGeom prst="rect">
            <a:avLst/>
          </a:prstGeom>
        </p:spPr>
        <p:txBody>
          <a:bodyPr bIns="34200" lIns="68400" rIns="68400" tIns="342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4" name="CustomShape 6"/>
          <p:cNvSpPr/>
          <p:nvPr/>
        </p:nvSpPr>
        <p:spPr>
          <a:xfrm rot="16200000">
            <a:off x="4271040" y="-4612320"/>
            <a:ext cx="541440" cy="9767520"/>
          </a:xfrm>
          <a:prstGeom prst="roundRect">
            <a:avLst>
              <a:gd fmla="val 16667" name="adj"/>
            </a:avLst>
          </a:prstGeom>
          <a:solidFill>
            <a:srgbClr val="000000"/>
          </a:solidFill>
        </p:spPr>
      </p:sp>
      <p:sp>
        <p:nvSpPr>
          <p:cNvPr id="235" name="CustomShape 7"/>
          <p:cNvSpPr/>
          <p:nvPr/>
        </p:nvSpPr>
        <p:spPr>
          <a:xfrm>
            <a:off x="101160" y="125280"/>
            <a:ext cx="8948160" cy="36612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</a:pPr>
            <a:r>
              <a:rPr b="1" lang="it-IT" sz="2000">
                <a:solidFill>
                  <a:srgbClr val="ffffff"/>
                </a:solidFill>
                <a:latin typeface="Century Gothic"/>
                <a:ea typeface="Dotum"/>
              </a:rPr>
              <a:t>Progetti e prodotti realizzati grazie a bandi della regione Toscana</a:t>
            </a:r>
            <a:endParaRPr/>
          </a:p>
        </p:txBody>
      </p:sp>
      <p:sp>
        <p:nvSpPr>
          <p:cNvPr id="236" name="CustomShape 8"/>
          <p:cNvSpPr/>
          <p:nvPr/>
        </p:nvSpPr>
        <p:spPr>
          <a:xfrm>
            <a:off x="2076840" y="3893760"/>
            <a:ext cx="1652040" cy="376560"/>
          </a:xfrm>
          <a:prstGeom prst="rect">
            <a:avLst/>
          </a:prstGeom>
          <a:solidFill>
            <a:srgbClr val="c00000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37" name="CustomShape 9"/>
          <p:cNvSpPr/>
          <p:nvPr/>
        </p:nvSpPr>
        <p:spPr>
          <a:xfrm>
            <a:off x="2213280" y="3927960"/>
            <a:ext cx="1830240" cy="281880"/>
          </a:xfrm>
          <a:prstGeom prst="rect">
            <a:avLst/>
          </a:prstGeom>
        </p:spPr>
        <p:txBody>
          <a:bodyPr bIns="34200" lIns="68400" rIns="68400" tIns="34200"/>
          <a:p>
            <a:pPr>
              <a:lnSpc>
                <a:spcPct val="100000"/>
              </a:lnSpc>
            </a:pP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Progetto India</a:t>
            </a:r>
            <a:endParaRPr/>
          </a:p>
        </p:txBody>
      </p:sp>
      <p:sp>
        <p:nvSpPr>
          <p:cNvPr id="238" name="CustomShape 10"/>
          <p:cNvSpPr/>
          <p:nvPr/>
        </p:nvSpPr>
        <p:spPr>
          <a:xfrm>
            <a:off x="4435200" y="2789640"/>
            <a:ext cx="4708440" cy="451080"/>
          </a:xfrm>
          <a:prstGeom prst="rect">
            <a:avLst/>
          </a:prstGeom>
          <a:solidFill>
            <a:srgbClr val="ff0000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39" name="CustomShape 11"/>
          <p:cNvSpPr/>
          <p:nvPr/>
        </p:nvSpPr>
        <p:spPr>
          <a:xfrm>
            <a:off x="2800440" y="1799640"/>
            <a:ext cx="1047960" cy="673200"/>
          </a:xfrm>
          <a:prstGeom prst="rect">
            <a:avLst/>
          </a:prstGeom>
          <a:solidFill>
            <a:srgbClr val="c00000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40" name="CustomShape 12"/>
          <p:cNvSpPr/>
          <p:nvPr/>
        </p:nvSpPr>
        <p:spPr>
          <a:xfrm>
            <a:off x="2800440" y="1779120"/>
            <a:ext cx="1186920" cy="677520"/>
          </a:xfrm>
          <a:prstGeom prst="rect">
            <a:avLst/>
          </a:prstGeom>
        </p:spPr>
        <p:txBody>
          <a:bodyPr bIns="34200" lIns="68400" rIns="68400" tIns="34200"/>
          <a:p>
            <a:pPr>
              <a:lnSpc>
                <a:spcPct val="100000"/>
              </a:lnSpc>
            </a:pPr>
            <a:r>
              <a:rPr b="1" lang="it-IT" sz="1200">
                <a:solidFill>
                  <a:srgbClr val="ffffff"/>
                </a:solidFill>
                <a:latin typeface="Century Gothic"/>
                <a:ea typeface="Dotum"/>
              </a:rPr>
              <a:t>RIS</a:t>
            </a:r>
            <a:r>
              <a:rPr b="1" lang="it-IT" sz="1200">
                <a:solidFill>
                  <a:srgbClr val="ffffff"/>
                </a:solidFill>
                <a:latin typeface="Century Gothic"/>
                <a:ea typeface="Dotum"/>
              </a:rPr>
              <a:t>
</a:t>
            </a:r>
            <a:r>
              <a:rPr lang="it-IT" sz="700">
                <a:solidFill>
                  <a:srgbClr val="ffffff"/>
                </a:solidFill>
                <a:latin typeface="Century Gothic"/>
                <a:ea typeface="Dotum"/>
              </a:rPr>
              <a:t>POR CREO FESR 2007/2013-attività 1.5a e 1.6 Bando Unico R&amp;S 2012</a:t>
            </a:r>
            <a:endParaRPr/>
          </a:p>
        </p:txBody>
      </p:sp>
      <p:sp>
        <p:nvSpPr>
          <p:cNvPr id="241" name="CustomShape 13"/>
          <p:cNvSpPr/>
          <p:nvPr/>
        </p:nvSpPr>
        <p:spPr>
          <a:xfrm>
            <a:off x="159120" y="4198320"/>
            <a:ext cx="1420920" cy="550800"/>
          </a:xfrm>
          <a:prstGeom prst="rect">
            <a:avLst/>
          </a:prstGeom>
          <a:solidFill>
            <a:srgbClr val="c00000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42" name="CustomShape 14"/>
          <p:cNvSpPr/>
          <p:nvPr/>
        </p:nvSpPr>
        <p:spPr>
          <a:xfrm>
            <a:off x="159480" y="4198320"/>
            <a:ext cx="1420920" cy="860400"/>
          </a:xfrm>
          <a:prstGeom prst="rect">
            <a:avLst/>
          </a:prstGeom>
        </p:spPr>
        <p:txBody>
          <a:bodyPr bIns="34200" lIns="68400" rIns="68400" tIns="34200"/>
          <a:p>
            <a:pPr>
              <a:lnSpc>
                <a:spcPct val="100000"/>
              </a:lnSpc>
            </a:pPr>
            <a:r>
              <a:rPr b="1" lang="it-IT" sz="1200">
                <a:solidFill>
                  <a:srgbClr val="ffffff"/>
                </a:solidFill>
                <a:latin typeface="Century Gothic"/>
                <a:ea typeface="Dotum"/>
              </a:rPr>
              <a:t>Ecomeb</a:t>
            </a:r>
            <a:r>
              <a:rPr b="1" lang="it-IT" sz="1200">
                <a:solidFill>
                  <a:srgbClr val="ffffff"/>
                </a:solidFill>
                <a:latin typeface="Century Gothic"/>
                <a:ea typeface="Dotum"/>
              </a:rPr>
              <a:t>
</a:t>
            </a:r>
            <a:r>
              <a:rPr lang="it-IT" sz="700">
                <a:solidFill>
                  <a:srgbClr val="ffffff"/>
                </a:solidFill>
                <a:latin typeface="Century Gothic"/>
                <a:ea typeface="Dotum"/>
              </a:rPr>
              <a:t>D.D. 3064 del 16/06/2010 PAR FAS 2007/2013 P.I.R. 1.1.B Azione 1.1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243" name="Picture 2"/>
          <p:cNvPicPr/>
          <p:nvPr/>
        </p:nvPicPr>
        <p:blipFill>
          <a:blip r:embed="rId8"/>
          <a:stretch>
            <a:fillRect/>
          </a:stretch>
        </p:blipFill>
        <p:spPr>
          <a:xfrm>
            <a:off x="8447760" y="-72000"/>
            <a:ext cx="596160" cy="685800"/>
          </a:xfrm>
          <a:prstGeom prst="rect">
            <a:avLst/>
          </a:prstGeom>
        </p:spPr>
      </p:pic>
      <p:pic>
        <p:nvPicPr>
          <p:cNvPr descr="" id="244" name="Picture 2"/>
          <p:cNvPicPr/>
          <p:nvPr/>
        </p:nvPicPr>
        <p:blipFill>
          <a:blip r:embed="rId9"/>
          <a:stretch>
            <a:fillRect/>
          </a:stretch>
        </p:blipFill>
        <p:spPr>
          <a:xfrm>
            <a:off x="1883520" y="2553120"/>
            <a:ext cx="1963800" cy="1100880"/>
          </a:xfrm>
          <a:prstGeom prst="rect">
            <a:avLst/>
          </a:prstGeom>
        </p:spPr>
      </p:pic>
      <p:sp>
        <p:nvSpPr>
          <p:cNvPr id="245" name="CustomShape 15"/>
          <p:cNvSpPr/>
          <p:nvPr/>
        </p:nvSpPr>
        <p:spPr>
          <a:xfrm>
            <a:off x="2622960" y="3283560"/>
            <a:ext cx="1541520" cy="530280"/>
          </a:xfrm>
          <a:prstGeom prst="rect">
            <a:avLst/>
          </a:prstGeom>
          <a:solidFill>
            <a:srgbClr val="c00000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46" name="CustomShape 16"/>
          <p:cNvSpPr/>
          <p:nvPr/>
        </p:nvSpPr>
        <p:spPr>
          <a:xfrm>
            <a:off x="2602440" y="3270240"/>
            <a:ext cx="2031120" cy="477000"/>
          </a:xfrm>
          <a:prstGeom prst="rect">
            <a:avLst/>
          </a:prstGeom>
        </p:spPr>
        <p:txBody>
          <a:bodyPr bIns="34200" lIns="68400" rIns="68400" tIns="34200"/>
          <a:p>
            <a:pPr>
              <a:lnSpc>
                <a:spcPct val="100000"/>
              </a:lnSpc>
            </a:pPr>
            <a:r>
              <a:rPr b="1" lang="it-IT" sz="1200">
                <a:solidFill>
                  <a:srgbClr val="ffffff"/>
                </a:solidFill>
                <a:latin typeface="Century Gothic"/>
                <a:ea typeface="Dotum"/>
              </a:rPr>
              <a:t>Green Light Network</a:t>
            </a:r>
            <a:endParaRPr/>
          </a:p>
          <a:p>
            <a:pPr>
              <a:lnSpc>
                <a:spcPct val="100000"/>
              </a:lnSpc>
            </a:pPr>
            <a:r>
              <a:rPr lang="it-IT" sz="700">
                <a:solidFill>
                  <a:srgbClr val="ffffff"/>
                </a:solidFill>
                <a:latin typeface="Century Gothic"/>
                <a:ea typeface="Dotum"/>
              </a:rPr>
              <a:t>D.D 6744 del 31/12/2008/ </a:t>
            </a:r>
            <a:r>
              <a:rPr lang="it-IT" sz="700">
                <a:solidFill>
                  <a:srgbClr val="ffffff"/>
                </a:solidFill>
                <a:latin typeface="Century Gothic"/>
                <a:ea typeface="Dotum"/>
              </a:rPr>
              <a:t>
</a:t>
            </a:r>
            <a:r>
              <a:rPr lang="it-IT" sz="700">
                <a:solidFill>
                  <a:srgbClr val="ffffff"/>
                </a:solidFill>
                <a:latin typeface="Century Gothic"/>
                <a:ea typeface="Dotum"/>
              </a:rPr>
              <a:t>Bando Unico R &amp; S 2008</a:t>
            </a:r>
            <a:endParaRPr/>
          </a:p>
        </p:txBody>
      </p:sp>
      <p:sp>
        <p:nvSpPr>
          <p:cNvPr id="247" name="CustomShape 17"/>
          <p:cNvSpPr/>
          <p:nvPr/>
        </p:nvSpPr>
        <p:spPr>
          <a:xfrm>
            <a:off x="4629240" y="2764800"/>
            <a:ext cx="4408200" cy="708120"/>
          </a:xfrm>
          <a:prstGeom prst="rect">
            <a:avLst/>
          </a:prstGeom>
        </p:spPr>
        <p:txBody>
          <a:bodyPr bIns="34200" lIns="68400" rIns="68400" tIns="34200" wrap="none"/>
          <a:p>
            <a:pPr algn="just">
              <a:lnSpc>
                <a:spcPct val="100000"/>
              </a:lnSpc>
            </a:pPr>
            <a:r>
              <a:rPr b="1"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INTECO</a:t>
            </a:r>
            <a:r>
              <a:rPr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: classificato al </a:t>
            </a:r>
            <a:r>
              <a:rPr b="1"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secondo posto nel Bando 3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«PROGETTI DI RICERCA E SVILUPPO DELLE PMI»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 </a:t>
            </a:r>
            <a:endParaRPr/>
          </a:p>
        </p:txBody>
      </p:sp>
      <p:sp>
        <p:nvSpPr>
          <p:cNvPr id="248" name="CustomShape 18"/>
          <p:cNvSpPr/>
          <p:nvPr/>
        </p:nvSpPr>
        <p:spPr>
          <a:xfrm>
            <a:off x="4210560" y="539640"/>
            <a:ext cx="4646160" cy="7290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FILME: </a:t>
            </a:r>
            <a:r>
              <a:rPr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classificato al </a:t>
            </a:r>
            <a:r>
              <a:rPr b="1"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primo posto nel Bando 2 </a:t>
            </a:r>
            <a:r>
              <a:rPr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«PROGETTI DI RICERCA E SVILUPPO DELLE PMI»</a:t>
            </a:r>
            <a:endParaRPr/>
          </a:p>
        </p:txBody>
      </p:sp>
    </p:spTree>
  </p:cSld>
  <p:timing>
    <p:tnLst>
      <p:par>
        <p:cTn dur="indefinite" id="79" nodeType="tmRoot" restart="never">
          <p:childTnLst>
            <p:seq>
              <p:cTn dur="indefinite" id="80" nodeType="mainSeq">
                <p:childTnLst>
                  <p:par>
                    <p:cTn fill="hold" id="81">
                      <p:stCondLst>
                        <p:cond delay="indefinite"/>
                      </p:stCondLst>
                      <p:childTnLst>
                        <p:par>
                          <p:cTn fill="hold" id="82">
                            <p:stCondLst>
                              <p:cond delay="0"/>
                            </p:stCondLst>
                            <p:childTnLst>
                              <p:par>
                                <p:cTn fill="hold" id="8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9" name="Picture 11"/>
          <p:cNvPicPr/>
          <p:nvPr/>
        </p:nvPicPr>
        <p:blipFill>
          <a:blip r:embed="rId1"/>
          <a:stretch>
            <a:fillRect/>
          </a:stretch>
        </p:blipFill>
        <p:spPr>
          <a:xfrm rot="10800000">
            <a:off x="-536760" y="-101880"/>
            <a:ext cx="10102320" cy="6089400"/>
          </a:xfrm>
          <a:prstGeom prst="rect">
            <a:avLst/>
          </a:prstGeom>
        </p:spPr>
      </p:pic>
      <p:sp>
        <p:nvSpPr>
          <p:cNvPr id="250" name="CustomShape 1"/>
          <p:cNvSpPr/>
          <p:nvPr/>
        </p:nvSpPr>
        <p:spPr>
          <a:xfrm rot="16200000">
            <a:off x="4271040" y="-4612320"/>
            <a:ext cx="541440" cy="9767520"/>
          </a:xfrm>
          <a:prstGeom prst="roundRect">
            <a:avLst>
              <a:gd fmla="val 16667" name="adj"/>
            </a:avLst>
          </a:prstGeom>
          <a:solidFill>
            <a:srgbClr val="000000"/>
          </a:solidFill>
        </p:spPr>
      </p:sp>
      <p:sp>
        <p:nvSpPr>
          <p:cNvPr id="251" name="CustomShape 2"/>
          <p:cNvSpPr/>
          <p:nvPr/>
        </p:nvSpPr>
        <p:spPr>
          <a:xfrm>
            <a:off x="403200" y="125280"/>
            <a:ext cx="8096040" cy="42084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Century Gothic"/>
                <a:ea typeface="Dotum"/>
              </a:rPr>
              <a:t>FILME: la sfida al nuovo mercato della Smart Home </a:t>
            </a:r>
            <a:endParaRPr/>
          </a:p>
        </p:txBody>
      </p:sp>
      <p:pic>
        <p:nvPicPr>
          <p:cNvPr descr="" id="252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8123760" y="4519800"/>
            <a:ext cx="750960" cy="453600"/>
          </a:xfrm>
          <a:prstGeom prst="rect">
            <a:avLst/>
          </a:prstGeom>
        </p:spPr>
      </p:pic>
      <p:sp>
        <p:nvSpPr>
          <p:cNvPr id="253" name="CustomShape 3"/>
          <p:cNvSpPr/>
          <p:nvPr/>
        </p:nvSpPr>
        <p:spPr>
          <a:xfrm>
            <a:off x="403200" y="923760"/>
            <a:ext cx="7410240" cy="13690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Il progetto </a:t>
            </a:r>
            <a:r>
              <a:rPr b="1"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FILME</a:t>
            </a:r>
            <a:r>
              <a:rPr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 mira alla creazione di </a:t>
            </a:r>
            <a:r>
              <a:rPr b="1"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un oggetto di design digitale ibrido tra lampada e home device a basso consumo</a:t>
            </a:r>
            <a:r>
              <a:rPr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, capace di illuminare gli ambienti con contenuti multimediali provenienti da Internet.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1400">
                <a:solidFill>
                  <a:srgbClr val="ffffff"/>
                </a:solidFill>
                <a:latin typeface="Century Gothic"/>
                <a:ea typeface="ＭＳ Ｐゴシック"/>
              </a:rPr>
              <a:t>La rivoluzione copernicana: dalla luce come strumento alla luce come elemento di arredo, infotainment e home-assistant.</a:t>
            </a:r>
            <a:endParaRPr/>
          </a:p>
        </p:txBody>
      </p:sp>
      <p:sp>
        <p:nvSpPr>
          <p:cNvPr id="254" name="CustomShape 4"/>
          <p:cNvSpPr/>
          <p:nvPr/>
        </p:nvSpPr>
        <p:spPr>
          <a:xfrm>
            <a:off x="1514160" y="2706480"/>
            <a:ext cx="972720" cy="979920"/>
          </a:xfrm>
          <a:prstGeom prst="ellipse">
            <a:avLst/>
          </a:prstGeom>
          <a:solidFill>
            <a:srgbClr val="ffffff"/>
          </a:solidFill>
        </p:spPr>
      </p:sp>
      <p:pic>
        <p:nvPicPr>
          <p:cNvPr descr="" id="255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551960" y="2701080"/>
            <a:ext cx="934560" cy="934560"/>
          </a:xfrm>
          <a:prstGeom prst="rect">
            <a:avLst/>
          </a:prstGeom>
        </p:spPr>
      </p:pic>
      <p:sp>
        <p:nvSpPr>
          <p:cNvPr id="256" name="CustomShape 5"/>
          <p:cNvSpPr/>
          <p:nvPr/>
        </p:nvSpPr>
        <p:spPr>
          <a:xfrm>
            <a:off x="2844360" y="3741480"/>
            <a:ext cx="972720" cy="979920"/>
          </a:xfrm>
          <a:prstGeom prst="ellipse">
            <a:avLst/>
          </a:prstGeom>
          <a:solidFill>
            <a:srgbClr val="ffffff"/>
          </a:solidFill>
        </p:spPr>
      </p:sp>
      <p:pic>
        <p:nvPicPr>
          <p:cNvPr descr="" id="257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2863440" y="3735360"/>
            <a:ext cx="934560" cy="934560"/>
          </a:xfrm>
          <a:prstGeom prst="rect">
            <a:avLst/>
          </a:prstGeom>
        </p:spPr>
      </p:pic>
      <p:sp>
        <p:nvSpPr>
          <p:cNvPr id="258" name="CustomShape 6"/>
          <p:cNvSpPr/>
          <p:nvPr/>
        </p:nvSpPr>
        <p:spPr>
          <a:xfrm>
            <a:off x="4267080" y="2758320"/>
            <a:ext cx="972720" cy="979920"/>
          </a:xfrm>
          <a:prstGeom prst="ellipse">
            <a:avLst/>
          </a:prstGeom>
          <a:solidFill>
            <a:srgbClr val="ffffff"/>
          </a:solidFill>
        </p:spPr>
      </p:sp>
      <p:pic>
        <p:nvPicPr>
          <p:cNvPr descr="" id="259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4291560" y="2729160"/>
            <a:ext cx="934560" cy="934560"/>
          </a:xfrm>
          <a:prstGeom prst="rect">
            <a:avLst/>
          </a:prstGeom>
        </p:spPr>
      </p:pic>
      <p:sp>
        <p:nvSpPr>
          <p:cNvPr id="260" name="CustomShape 7"/>
          <p:cNvSpPr/>
          <p:nvPr/>
        </p:nvSpPr>
        <p:spPr>
          <a:xfrm>
            <a:off x="6104520" y="3448800"/>
            <a:ext cx="972720" cy="979920"/>
          </a:xfrm>
          <a:prstGeom prst="ellipse">
            <a:avLst/>
          </a:prstGeom>
          <a:solidFill>
            <a:srgbClr val="ffffff"/>
          </a:solidFill>
        </p:spPr>
      </p:sp>
      <p:pic>
        <p:nvPicPr>
          <p:cNvPr descr="" id="261" name="Picture 5"/>
          <p:cNvPicPr/>
          <p:nvPr/>
        </p:nvPicPr>
        <p:blipFill>
          <a:blip r:embed="rId6"/>
          <a:stretch>
            <a:fillRect/>
          </a:stretch>
        </p:blipFill>
        <p:spPr>
          <a:xfrm>
            <a:off x="6120360" y="3485880"/>
            <a:ext cx="934560" cy="934560"/>
          </a:xfrm>
          <a:prstGeom prst="rect">
            <a:avLst/>
          </a:prstGeom>
        </p:spPr>
      </p:pic>
      <p:sp>
        <p:nvSpPr>
          <p:cNvPr id="262" name="CustomShape 8"/>
          <p:cNvSpPr/>
          <p:nvPr/>
        </p:nvSpPr>
        <p:spPr>
          <a:xfrm>
            <a:off x="1348920" y="3532320"/>
            <a:ext cx="1310760" cy="406440"/>
          </a:xfrm>
          <a:prstGeom prst="rect">
            <a:avLst/>
          </a:prstGeom>
          <a:solidFill>
            <a:srgbClr val="4f81bd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63" name="CustomShape 9"/>
          <p:cNvSpPr/>
          <p:nvPr/>
        </p:nvSpPr>
        <p:spPr>
          <a:xfrm>
            <a:off x="1348920" y="3587040"/>
            <a:ext cx="1290240" cy="2728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it-IT" sz="1200">
                <a:solidFill>
                  <a:srgbClr val="ffffff"/>
                </a:solidFill>
                <a:latin typeface="Century Gothic"/>
                <a:ea typeface="ＭＳ Ｐゴシック"/>
              </a:rPr>
              <a:t>IoT</a:t>
            </a:r>
            <a:endParaRPr/>
          </a:p>
        </p:txBody>
      </p:sp>
      <p:sp>
        <p:nvSpPr>
          <p:cNvPr id="264" name="CustomShape 10"/>
          <p:cNvSpPr/>
          <p:nvPr/>
        </p:nvSpPr>
        <p:spPr>
          <a:xfrm>
            <a:off x="2692080" y="4494960"/>
            <a:ext cx="1310760" cy="378720"/>
          </a:xfrm>
          <a:prstGeom prst="rect">
            <a:avLst/>
          </a:prstGeom>
          <a:solidFill>
            <a:srgbClr val="4f81bd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65" name="CustomShape 11"/>
          <p:cNvSpPr/>
          <p:nvPr/>
        </p:nvSpPr>
        <p:spPr>
          <a:xfrm>
            <a:off x="2685600" y="4443120"/>
            <a:ext cx="1290240" cy="4554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it-IT" sz="1200">
                <a:solidFill>
                  <a:srgbClr val="ffffff"/>
                </a:solidFill>
                <a:latin typeface="Century Gothic"/>
                <a:ea typeface="ＭＳ Ｐゴシック"/>
              </a:rPr>
              <a:t>Security/Video Surveillance</a:t>
            </a:r>
            <a:endParaRPr/>
          </a:p>
        </p:txBody>
      </p:sp>
      <p:sp>
        <p:nvSpPr>
          <p:cNvPr id="266" name="CustomShape 12"/>
          <p:cNvSpPr/>
          <p:nvPr/>
        </p:nvSpPr>
        <p:spPr>
          <a:xfrm>
            <a:off x="4114800" y="3614760"/>
            <a:ext cx="1310760" cy="378720"/>
          </a:xfrm>
          <a:prstGeom prst="rect">
            <a:avLst/>
          </a:prstGeom>
          <a:solidFill>
            <a:srgbClr val="4f81bd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67" name="CustomShape 13"/>
          <p:cNvSpPr/>
          <p:nvPr/>
        </p:nvSpPr>
        <p:spPr>
          <a:xfrm>
            <a:off x="4108320" y="3562920"/>
            <a:ext cx="1290240" cy="4554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it-IT" sz="1200">
                <a:solidFill>
                  <a:srgbClr val="ffffff"/>
                </a:solidFill>
                <a:latin typeface="Century Gothic"/>
                <a:ea typeface="ＭＳ Ｐゴシック"/>
              </a:rPr>
              <a:t>Home automation</a:t>
            </a:r>
            <a:endParaRPr/>
          </a:p>
        </p:txBody>
      </p:sp>
      <p:sp>
        <p:nvSpPr>
          <p:cNvPr id="268" name="CustomShape 14"/>
          <p:cNvSpPr/>
          <p:nvPr/>
        </p:nvSpPr>
        <p:spPr>
          <a:xfrm>
            <a:off x="5951880" y="4345920"/>
            <a:ext cx="1310760" cy="378720"/>
          </a:xfrm>
          <a:prstGeom prst="rect">
            <a:avLst/>
          </a:prstGeom>
          <a:solidFill>
            <a:srgbClr val="4f81bd"/>
          </a:solidFill>
        </p:spPr>
        <p:txBody>
          <a:bodyPr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69" name="CustomShape 15"/>
          <p:cNvSpPr/>
          <p:nvPr/>
        </p:nvSpPr>
        <p:spPr>
          <a:xfrm>
            <a:off x="5972760" y="4381200"/>
            <a:ext cx="1290240" cy="2728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it-IT" sz="1200">
                <a:solidFill>
                  <a:srgbClr val="ffffff"/>
                </a:solidFill>
                <a:latin typeface="Century Gothic"/>
                <a:ea typeface="ＭＳ Ｐゴシック"/>
              </a:rPr>
              <a:t>Infotainment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0" name="Picture 11"/>
          <p:cNvPicPr/>
          <p:nvPr/>
        </p:nvPicPr>
        <p:blipFill>
          <a:blip r:embed="rId1"/>
          <a:stretch>
            <a:fillRect/>
          </a:stretch>
        </p:blipFill>
        <p:spPr>
          <a:xfrm rot="10800000">
            <a:off x="-536760" y="-101880"/>
            <a:ext cx="10102320" cy="6089400"/>
          </a:xfrm>
          <a:prstGeom prst="rect">
            <a:avLst/>
          </a:prstGeom>
        </p:spPr>
      </p:pic>
      <p:sp>
        <p:nvSpPr>
          <p:cNvPr id="271" name="CustomShape 1"/>
          <p:cNvSpPr/>
          <p:nvPr/>
        </p:nvSpPr>
        <p:spPr>
          <a:xfrm>
            <a:off x="-342000" y="-259200"/>
            <a:ext cx="10006920" cy="61279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72" name="CustomShape 2"/>
          <p:cNvSpPr/>
          <p:nvPr/>
        </p:nvSpPr>
        <p:spPr>
          <a:xfrm rot="16200000">
            <a:off x="4271040" y="-4612320"/>
            <a:ext cx="541440" cy="9767520"/>
          </a:xfrm>
          <a:prstGeom prst="roundRect">
            <a:avLst>
              <a:gd fmla="val 16667" name="adj"/>
            </a:avLst>
          </a:prstGeom>
          <a:solidFill>
            <a:srgbClr val="000000"/>
          </a:solidFill>
        </p:spPr>
      </p:sp>
      <p:sp>
        <p:nvSpPr>
          <p:cNvPr id="273" name="CustomShape 3"/>
          <p:cNvSpPr/>
          <p:nvPr/>
        </p:nvSpPr>
        <p:spPr>
          <a:xfrm>
            <a:off x="403200" y="125280"/>
            <a:ext cx="9261360" cy="42084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Century Gothic"/>
                <a:ea typeface="Dotum"/>
              </a:rPr>
              <a:t>FILME: l’unione di esperienze e competenze trasversali</a:t>
            </a:r>
            <a:endParaRPr/>
          </a:p>
        </p:txBody>
      </p:sp>
      <p:pic>
        <p:nvPicPr>
          <p:cNvPr descr="" id="274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8123400" y="4519800"/>
            <a:ext cx="752040" cy="453600"/>
          </a:xfrm>
          <a:prstGeom prst="rect">
            <a:avLst/>
          </a:prstGeom>
        </p:spPr>
      </p:pic>
      <p:pic>
        <p:nvPicPr>
          <p:cNvPr descr="" id="275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079800" y="728640"/>
            <a:ext cx="5901840" cy="3628080"/>
          </a:xfrm>
          <a:prstGeom prst="rect">
            <a:avLst/>
          </a:prstGeom>
        </p:spPr>
      </p:pic>
      <p:sp>
        <p:nvSpPr>
          <p:cNvPr id="276" name="CustomShape 4"/>
          <p:cNvSpPr/>
          <p:nvPr/>
        </p:nvSpPr>
        <p:spPr>
          <a:xfrm>
            <a:off x="366120" y="892080"/>
            <a:ext cx="2713320" cy="37134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it-IT" sz="1400">
                <a:solidFill>
                  <a:srgbClr val="000000"/>
                </a:solidFill>
                <a:latin typeface="Century Gothic"/>
                <a:ea typeface="ＭＳ Ｐゴシック"/>
              </a:rPr>
              <a:t>Grande sfida di creare un prodotto innovativo per la </a:t>
            </a:r>
            <a:r>
              <a:rPr b="1" lang="it-IT" sz="1400">
                <a:solidFill>
                  <a:srgbClr val="000000"/>
                </a:solidFill>
                <a:latin typeface="Century Gothic"/>
                <a:ea typeface="ＭＳ Ｐゴシック"/>
              </a:rPr>
              <a:t>casa intelligente</a:t>
            </a:r>
            <a:r>
              <a:rPr lang="it-IT" sz="1400">
                <a:solidFill>
                  <a:srgbClr val="000000"/>
                </a:solidFill>
                <a:latin typeface="Century Gothic"/>
                <a:ea typeface="ＭＳ Ｐゴシック"/>
              </a:rPr>
              <a:t>, che sarà venduto in tutto il mondo.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1400">
                <a:solidFill>
                  <a:srgbClr val="000000"/>
                </a:solidFill>
                <a:latin typeface="Century Gothic"/>
                <a:ea typeface="ＭＳ Ｐゴシック"/>
              </a:rPr>
              <a:t>Gruppo eterogeneo composto da piccole e medie imprese toscane: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it-IT" sz="1400">
                <a:solidFill>
                  <a:srgbClr val="000000"/>
                </a:solidFill>
                <a:latin typeface="Century Gothic"/>
                <a:ea typeface="ＭＳ Ｐゴシック"/>
              </a:rPr>
              <a:t>SECO capofila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it-IT" sz="1400">
                <a:solidFill>
                  <a:srgbClr val="000000"/>
                </a:solidFill>
                <a:latin typeface="Century Gothic"/>
                <a:ea typeface="ＭＳ Ｐゴシック"/>
              </a:rPr>
              <a:t>NextWorks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it-IT" sz="1400">
                <a:solidFill>
                  <a:srgbClr val="000000"/>
                </a:solidFill>
                <a:latin typeface="Century Gothic"/>
                <a:ea typeface="ＭＳ Ｐゴシック"/>
              </a:rPr>
              <a:t>Trioplast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it-IT" sz="1400">
                <a:solidFill>
                  <a:srgbClr val="000000"/>
                </a:solidFill>
                <a:latin typeface="Century Gothic"/>
                <a:ea typeface="ＭＳ Ｐゴシック"/>
              </a:rPr>
              <a:t>CUBIT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it-IT" sz="1400">
                <a:solidFill>
                  <a:srgbClr val="000000"/>
                </a:solidFill>
                <a:latin typeface="Century Gothic"/>
                <a:ea typeface="ＭＳ Ｐゴシック"/>
              </a:rPr>
              <a:t>Università degli Studi di Siena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7" name="Shape 33"/>
          <p:cNvPicPr/>
          <p:nvPr/>
        </p:nvPicPr>
        <p:blipFill>
          <a:blip r:embed="rId1"/>
          <a:stretch>
            <a:fillRect/>
          </a:stretch>
        </p:blipFill>
        <p:spPr>
          <a:xfrm>
            <a:off x="-15840" y="-704160"/>
            <a:ext cx="9159480" cy="5832000"/>
          </a:xfrm>
          <a:prstGeom prst="rect">
            <a:avLst/>
          </a:prstGeom>
        </p:spPr>
      </p:pic>
      <p:sp>
        <p:nvSpPr>
          <p:cNvPr id="278" name="CustomShape 1"/>
          <p:cNvSpPr/>
          <p:nvPr/>
        </p:nvSpPr>
        <p:spPr>
          <a:xfrm>
            <a:off x="-15840" y="-259200"/>
            <a:ext cx="9232920" cy="504468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79" name="CustomShape 2"/>
          <p:cNvSpPr/>
          <p:nvPr/>
        </p:nvSpPr>
        <p:spPr>
          <a:xfrm>
            <a:off x="-51840" y="4710240"/>
            <a:ext cx="9232920" cy="440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80" name="CustomShape 3"/>
          <p:cNvSpPr/>
          <p:nvPr/>
        </p:nvSpPr>
        <p:spPr>
          <a:xfrm>
            <a:off x="117360" y="4775040"/>
            <a:ext cx="2321280" cy="2592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1100">
                <a:solidFill>
                  <a:srgbClr val="000000"/>
                </a:solidFill>
                <a:latin typeface="Century Gothic"/>
                <a:ea typeface="Dotum"/>
              </a:rPr>
              <a:t>www.udoo.org</a:t>
            </a:r>
            <a:endParaRPr/>
          </a:p>
        </p:txBody>
      </p:sp>
      <p:sp>
        <p:nvSpPr>
          <p:cNvPr id="281" name="CustomShape 4"/>
          <p:cNvSpPr/>
          <p:nvPr/>
        </p:nvSpPr>
        <p:spPr>
          <a:xfrm rot="10800000">
            <a:off x="360" y="561960"/>
            <a:ext cx="5796720" cy="979560"/>
          </a:xfrm>
          <a:prstGeom prst="rect">
            <a:avLst/>
          </a:prstGeom>
          <a:solidFill>
            <a:srgbClr val="000000"/>
          </a:solidFill>
        </p:spPr>
        <p:txBody>
          <a:bodyPr anchor="ctr"/>
          <a:p>
            <a:pPr>
              <a:lnSpc>
                <a:spcPct val="115000"/>
              </a:lnSpc>
            </a:pPr>
            <a:r>
              <a:rPr lang="it-IT" sz="2400">
                <a:solidFill>
                  <a:srgbClr val="000000"/>
                </a:solidFill>
                <a:latin typeface="Century Gothic"/>
                <a:ea typeface="Dotum"/>
              </a:rPr>
              <a:t>the shortest way to your OEM device</a:t>
            </a:r>
            <a:endParaRPr/>
          </a:p>
        </p:txBody>
      </p:sp>
      <p:sp>
        <p:nvSpPr>
          <p:cNvPr id="282" name="CustomShape 5"/>
          <p:cNvSpPr/>
          <p:nvPr/>
        </p:nvSpPr>
        <p:spPr>
          <a:xfrm>
            <a:off x="423360" y="528840"/>
            <a:ext cx="5437080" cy="10353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it-IT" sz="1200">
                <a:solidFill>
                  <a:srgbClr val="ffffff"/>
                </a:solidFill>
                <a:latin typeface="Century Gothic"/>
                <a:ea typeface="Dotum"/>
              </a:rPr>
              <a:t>La nuova sfida che SECO ha scelto di intraprendere: </a:t>
            </a:r>
            <a:r>
              <a:rPr lang="it-IT" sz="1200">
                <a:solidFill>
                  <a:srgbClr val="ffffff"/>
                </a:solidFill>
                <a:latin typeface="Century Gothic"/>
                <a:ea typeface="Dotum"/>
              </a:rPr>
              <a:t>
</a:t>
            </a:r>
            <a:r>
              <a:rPr lang="it-IT" sz="1200">
                <a:solidFill>
                  <a:srgbClr val="ffffff"/>
                </a:solidFill>
                <a:latin typeface="Century Gothic"/>
                <a:ea typeface="Dotum"/>
              </a:rPr>
              <a:t>aprirsi a </a:t>
            </a:r>
            <a:r>
              <a:rPr lang="it-IT" sz="1600">
                <a:solidFill>
                  <a:srgbClr val="ffffff"/>
                </a:solidFill>
                <a:latin typeface="Century Gothic"/>
                <a:ea typeface="Dotum"/>
              </a:rPr>
              <a:t>a </a:t>
            </a:r>
            <a:r>
              <a:rPr b="1" lang="it-IT" sz="1600">
                <a:solidFill>
                  <a:srgbClr val="ffffff"/>
                </a:solidFill>
                <a:latin typeface="Century Gothic"/>
                <a:ea typeface="Dotum"/>
              </a:rPr>
              <a:t>nuovi target di mercato B2C</a:t>
            </a:r>
            <a:r>
              <a:rPr lang="it-IT" sz="1600">
                <a:solidFill>
                  <a:srgbClr val="ffffff"/>
                </a:solidFill>
                <a:latin typeface="Century Gothic"/>
                <a:ea typeface="Dotum"/>
              </a:rPr>
              <a:t>, </a:t>
            </a:r>
            <a:r>
              <a:rPr lang="it-IT" sz="1100">
                <a:solidFill>
                  <a:srgbClr val="ffffff"/>
                </a:solidFill>
                <a:latin typeface="Century Gothic"/>
                <a:ea typeface="Dotum"/>
              </a:rPr>
              <a:t>che spaziano </a:t>
            </a:r>
            <a:endParaRPr/>
          </a:p>
          <a:p>
            <a:pPr>
              <a:lnSpc>
                <a:spcPct val="100000"/>
              </a:lnSpc>
            </a:pPr>
            <a:r>
              <a:rPr lang="it-IT" sz="1100">
                <a:solidFill>
                  <a:srgbClr val="ffffff"/>
                </a:solidFill>
                <a:latin typeface="Century Gothic"/>
                <a:ea typeface="Dotum"/>
              </a:rPr>
              <a:t>dall</a:t>
            </a:r>
            <a:r>
              <a:rPr lang="it-IT" sz="1600">
                <a:solidFill>
                  <a:srgbClr val="ffffff"/>
                </a:solidFill>
                <a:latin typeface="Century Gothic"/>
                <a:ea typeface="Dotum"/>
              </a:rPr>
              <a:t>’</a:t>
            </a:r>
            <a:r>
              <a:rPr b="1" lang="it-IT" sz="1600">
                <a:solidFill>
                  <a:srgbClr val="ffffff"/>
                </a:solidFill>
                <a:latin typeface="Century Gothic"/>
                <a:ea typeface="Dotum"/>
              </a:rPr>
              <a:t>educational</a:t>
            </a:r>
            <a:r>
              <a:rPr lang="it-IT" sz="1600">
                <a:solidFill>
                  <a:srgbClr val="ffffff"/>
                </a:solidFill>
                <a:latin typeface="Century Gothic"/>
                <a:ea typeface="Dotum"/>
              </a:rPr>
              <a:t>, al </a:t>
            </a:r>
            <a:r>
              <a:rPr b="1" lang="it-IT" sz="1600">
                <a:solidFill>
                  <a:srgbClr val="ffffff"/>
                </a:solidFill>
                <a:latin typeface="Century Gothic"/>
                <a:ea typeface="Dotum"/>
              </a:rPr>
              <a:t>fai-da-te</a:t>
            </a:r>
            <a:r>
              <a:rPr lang="it-IT" sz="1600">
                <a:solidFill>
                  <a:srgbClr val="ffffff"/>
                </a:solidFill>
                <a:latin typeface="Century Gothic"/>
                <a:ea typeface="Dotum"/>
              </a:rPr>
              <a:t>, ai </a:t>
            </a:r>
            <a:r>
              <a:rPr b="1" lang="it-IT" sz="1600">
                <a:solidFill>
                  <a:srgbClr val="ffffff"/>
                </a:solidFill>
                <a:latin typeface="Century Gothic"/>
                <a:ea typeface="Dotum"/>
              </a:rPr>
              <a:t>maker, </a:t>
            </a:r>
            <a:r>
              <a:rPr lang="it-IT" sz="1200">
                <a:solidFill>
                  <a:srgbClr val="ffffff"/>
                </a:solidFill>
                <a:latin typeface="Century Gothic"/>
                <a:ea typeface="Dotum"/>
              </a:rPr>
              <a:t>realizzando prodotti acquistabili anche tramite </a:t>
            </a:r>
            <a:r>
              <a:rPr b="1" lang="it-IT">
                <a:solidFill>
                  <a:srgbClr val="ffffff"/>
                </a:solidFill>
                <a:latin typeface="Century Gothic"/>
                <a:ea typeface="Dotum"/>
              </a:rPr>
              <a:t>shop online</a:t>
            </a:r>
            <a:endParaRPr/>
          </a:p>
        </p:txBody>
      </p:sp>
      <p:sp>
        <p:nvSpPr>
          <p:cNvPr id="283" name="CustomShape 6"/>
          <p:cNvSpPr/>
          <p:nvPr/>
        </p:nvSpPr>
        <p:spPr>
          <a:xfrm rot="16200000">
            <a:off x="4271040" y="-4612320"/>
            <a:ext cx="541440" cy="9767520"/>
          </a:xfrm>
          <a:prstGeom prst="roundRect">
            <a:avLst>
              <a:gd fmla="val 16667" name="adj"/>
            </a:avLst>
          </a:prstGeom>
          <a:solidFill>
            <a:srgbClr val="000000"/>
          </a:solidFill>
        </p:spPr>
      </p:sp>
      <p:sp>
        <p:nvSpPr>
          <p:cNvPr id="284" name="CustomShape 7"/>
          <p:cNvSpPr/>
          <p:nvPr/>
        </p:nvSpPr>
        <p:spPr>
          <a:xfrm>
            <a:off x="420120" y="109440"/>
            <a:ext cx="6751440" cy="3967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2000">
                <a:solidFill>
                  <a:srgbClr val="ffffff"/>
                </a:solidFill>
                <a:latin typeface="Century Gothic"/>
                <a:ea typeface="Dotum"/>
              </a:rPr>
              <a:t>INTECO</a:t>
            </a:r>
            <a:endParaRPr/>
          </a:p>
        </p:txBody>
      </p:sp>
      <p:sp>
        <p:nvSpPr>
          <p:cNvPr id="285" name="CustomShape 8"/>
          <p:cNvSpPr/>
          <p:nvPr/>
        </p:nvSpPr>
        <p:spPr>
          <a:xfrm rot="10800000">
            <a:off x="360" y="1612800"/>
            <a:ext cx="5796720" cy="832320"/>
          </a:xfrm>
          <a:prstGeom prst="rect">
            <a:avLst/>
          </a:prstGeom>
          <a:solidFill>
            <a:srgbClr val="000000"/>
          </a:solidFill>
        </p:spPr>
        <p:txBody>
          <a:bodyPr anchor="ctr"/>
          <a:p>
            <a:pPr>
              <a:lnSpc>
                <a:spcPct val="115000"/>
              </a:lnSpc>
            </a:pPr>
            <a:r>
              <a:rPr lang="it-IT" sz="2400">
                <a:solidFill>
                  <a:srgbClr val="000000"/>
                </a:solidFill>
                <a:latin typeface="Century Gothic"/>
                <a:ea typeface="Dotum"/>
              </a:rPr>
              <a:t>the shortest way to your OEM device</a:t>
            </a:r>
            <a:endParaRPr/>
          </a:p>
        </p:txBody>
      </p:sp>
      <p:sp>
        <p:nvSpPr>
          <p:cNvPr id="286" name="CustomShape 9"/>
          <p:cNvSpPr/>
          <p:nvPr/>
        </p:nvSpPr>
        <p:spPr>
          <a:xfrm>
            <a:off x="437400" y="1689840"/>
            <a:ext cx="5359320" cy="5785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it-IT" sz="1200">
                <a:solidFill>
                  <a:srgbClr val="ffffff"/>
                </a:solidFill>
                <a:latin typeface="Century Gothic"/>
                <a:ea typeface="Dotum"/>
              </a:rPr>
              <a:t>Il </a:t>
            </a:r>
            <a:r>
              <a:rPr b="1" lang="it-IT" sz="1200">
                <a:solidFill>
                  <a:srgbClr val="ffffff"/>
                </a:solidFill>
                <a:latin typeface="Century Gothic"/>
                <a:ea typeface="Dotum"/>
              </a:rPr>
              <a:t>progetto</a:t>
            </a:r>
            <a:r>
              <a:rPr lang="it-IT" sz="1200">
                <a:solidFill>
                  <a:srgbClr val="ffffff"/>
                </a:solidFill>
                <a:latin typeface="Century Gothic"/>
                <a:ea typeface="Dotum"/>
              </a:rPr>
              <a:t> </a:t>
            </a:r>
            <a:r>
              <a:rPr b="1" lang="it-IT" sz="1600">
                <a:solidFill>
                  <a:srgbClr val="ffffff"/>
                </a:solidFill>
                <a:latin typeface="Century Gothic"/>
                <a:ea typeface="Dotum"/>
              </a:rPr>
              <a:t>INTECO</a:t>
            </a:r>
            <a:r>
              <a:rPr lang="it-IT" sz="1600">
                <a:solidFill>
                  <a:srgbClr val="ffffff"/>
                </a:solidFill>
                <a:latin typeface="Century Gothic"/>
                <a:ea typeface="Dotum"/>
              </a:rPr>
              <a:t> </a:t>
            </a:r>
            <a:r>
              <a:rPr lang="it-IT" sz="1200">
                <a:solidFill>
                  <a:srgbClr val="ffffff"/>
                </a:solidFill>
                <a:latin typeface="Century Gothic"/>
                <a:ea typeface="Dotum"/>
              </a:rPr>
              <a:t>è mirato a ridisegnare lo shop online dei prodotti UDOO, per la creazione di </a:t>
            </a:r>
            <a:r>
              <a:rPr b="1" lang="it-IT" sz="1200">
                <a:solidFill>
                  <a:srgbClr val="ffffff"/>
                </a:solidFill>
                <a:latin typeface="Century Gothic"/>
                <a:ea typeface="Dotum"/>
              </a:rPr>
              <a:t>un </a:t>
            </a:r>
            <a:r>
              <a:rPr b="1" lang="it-IT" sz="1600">
                <a:solidFill>
                  <a:srgbClr val="ffffff"/>
                </a:solidFill>
                <a:latin typeface="Century Gothic"/>
                <a:ea typeface="Dotum"/>
              </a:rPr>
              <a:t>e-commerce innovativo</a:t>
            </a:r>
            <a:endParaRPr/>
          </a:p>
        </p:txBody>
      </p:sp>
      <p:sp>
        <p:nvSpPr>
          <p:cNvPr id="287" name="CustomShape 10"/>
          <p:cNvSpPr/>
          <p:nvPr/>
        </p:nvSpPr>
        <p:spPr>
          <a:xfrm>
            <a:off x="-58320" y="2529360"/>
            <a:ext cx="2673000" cy="1978920"/>
          </a:xfrm>
          <a:prstGeom prst="rect">
            <a:avLst/>
          </a:prstGeom>
          <a:solidFill>
            <a:srgbClr val="ff3399"/>
          </a:solidFill>
        </p:spPr>
      </p:sp>
      <p:pic>
        <p:nvPicPr>
          <p:cNvPr descr="" id="28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2520" y="3556800"/>
            <a:ext cx="2102040" cy="1558440"/>
          </a:xfrm>
          <a:prstGeom prst="rect">
            <a:avLst/>
          </a:prstGeom>
        </p:spPr>
      </p:pic>
      <p:pic>
        <p:nvPicPr>
          <p:cNvPr descr="" id="28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80800" y="3127320"/>
            <a:ext cx="649080" cy="533520"/>
          </a:xfrm>
          <a:prstGeom prst="rect">
            <a:avLst/>
          </a:prstGeom>
        </p:spPr>
      </p:pic>
      <p:pic>
        <p:nvPicPr>
          <p:cNvPr descr="" id="290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82600" y="3070440"/>
            <a:ext cx="645120" cy="605880"/>
          </a:xfrm>
          <a:prstGeom prst="rect">
            <a:avLst/>
          </a:prstGeom>
        </p:spPr>
      </p:pic>
      <p:sp>
        <p:nvSpPr>
          <p:cNvPr id="291" name="CustomShape 11"/>
          <p:cNvSpPr/>
          <p:nvPr/>
        </p:nvSpPr>
        <p:spPr>
          <a:xfrm>
            <a:off x="2647080" y="2739240"/>
            <a:ext cx="2745360" cy="2084760"/>
          </a:xfrm>
          <a:prstGeom prst="rect">
            <a:avLst/>
          </a:prstGeom>
          <a:solidFill>
            <a:srgbClr val="ff3399"/>
          </a:solidFill>
        </p:spPr>
      </p:sp>
      <p:sp>
        <p:nvSpPr>
          <p:cNvPr id="292" name="CustomShape 12"/>
          <p:cNvSpPr/>
          <p:nvPr/>
        </p:nvSpPr>
        <p:spPr>
          <a:xfrm>
            <a:off x="780120" y="2355480"/>
            <a:ext cx="964440" cy="57924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6480">
            <a:solidFill>
              <a:srgbClr val="d9d9d9"/>
            </a:solidFill>
            <a:round/>
          </a:ln>
        </p:spPr>
      </p:sp>
      <p:pic>
        <p:nvPicPr>
          <p:cNvPr descr="" id="293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860040" y="2440080"/>
            <a:ext cx="798120" cy="368280"/>
          </a:xfrm>
          <a:prstGeom prst="rect">
            <a:avLst/>
          </a:prstGeom>
        </p:spPr>
      </p:pic>
      <p:sp>
        <p:nvSpPr>
          <p:cNvPr id="294" name="CustomShape 13"/>
          <p:cNvSpPr/>
          <p:nvPr/>
        </p:nvSpPr>
        <p:spPr>
          <a:xfrm>
            <a:off x="3554640" y="2532600"/>
            <a:ext cx="964440" cy="57924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6480">
            <a:solidFill>
              <a:srgbClr val="d9d9d9"/>
            </a:solidFill>
            <a:round/>
          </a:ln>
        </p:spPr>
      </p:sp>
      <p:pic>
        <p:nvPicPr>
          <p:cNvPr descr="" id="295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3634560" y="2573640"/>
            <a:ext cx="767520" cy="514080"/>
          </a:xfrm>
          <a:prstGeom prst="rect">
            <a:avLst/>
          </a:prstGeom>
        </p:spPr>
      </p:pic>
      <p:pic>
        <p:nvPicPr>
          <p:cNvPr descr="" id="296" name="Picture 7"/>
          <p:cNvPicPr/>
          <p:nvPr/>
        </p:nvPicPr>
        <p:blipFill>
          <a:blip r:embed="rId7"/>
          <a:stretch>
            <a:fillRect/>
          </a:stretch>
        </p:blipFill>
        <p:spPr>
          <a:xfrm>
            <a:off x="3097440" y="3959640"/>
            <a:ext cx="1640880" cy="1045080"/>
          </a:xfrm>
          <a:prstGeom prst="rect">
            <a:avLst/>
          </a:prstGeom>
        </p:spPr>
      </p:pic>
      <p:sp>
        <p:nvSpPr>
          <p:cNvPr id="297" name="CustomShape 14"/>
          <p:cNvSpPr/>
          <p:nvPr/>
        </p:nvSpPr>
        <p:spPr>
          <a:xfrm>
            <a:off x="1118880" y="3138120"/>
            <a:ext cx="1414800" cy="579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Finanziato per </a:t>
            </a:r>
            <a:r>
              <a:rPr b="1" lang="it-IT">
                <a:solidFill>
                  <a:srgbClr val="ffffff"/>
                </a:solidFill>
                <a:latin typeface="Century Gothic"/>
                <a:ea typeface="Dotum"/>
              </a:rPr>
              <a:t>640.000$</a:t>
            </a:r>
            <a:endParaRPr/>
          </a:p>
        </p:txBody>
      </p:sp>
      <p:sp>
        <p:nvSpPr>
          <p:cNvPr id="298" name="CustomShape 15"/>
          <p:cNvSpPr/>
          <p:nvPr/>
        </p:nvSpPr>
        <p:spPr>
          <a:xfrm>
            <a:off x="3508920" y="3278160"/>
            <a:ext cx="1414800" cy="579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Finanziato per </a:t>
            </a:r>
            <a:r>
              <a:rPr b="1" lang="it-IT">
                <a:solidFill>
                  <a:srgbClr val="ffffff"/>
                </a:solidFill>
                <a:latin typeface="Century Gothic"/>
                <a:ea typeface="Dotum"/>
              </a:rPr>
              <a:t>270.000$</a:t>
            </a:r>
            <a:endParaRPr/>
          </a:p>
        </p:txBody>
      </p:sp>
      <p:pic>
        <p:nvPicPr>
          <p:cNvPr descr="" id="299" name="Picture 3"/>
          <p:cNvPicPr/>
          <p:nvPr/>
        </p:nvPicPr>
        <p:blipFill>
          <a:blip r:embed="rId8"/>
          <a:stretch>
            <a:fillRect/>
          </a:stretch>
        </p:blipFill>
        <p:spPr>
          <a:xfrm>
            <a:off x="2772720" y="3237120"/>
            <a:ext cx="649080" cy="533520"/>
          </a:xfrm>
          <a:prstGeom prst="rect">
            <a:avLst/>
          </a:prstGeom>
        </p:spPr>
      </p:pic>
      <p:pic>
        <p:nvPicPr>
          <p:cNvPr descr="" id="300" name="Picture 4"/>
          <p:cNvPicPr/>
          <p:nvPr/>
        </p:nvPicPr>
        <p:blipFill>
          <a:blip r:embed="rId9"/>
          <a:stretch>
            <a:fillRect/>
          </a:stretch>
        </p:blipFill>
        <p:spPr>
          <a:xfrm>
            <a:off x="2774520" y="3180600"/>
            <a:ext cx="645120" cy="605880"/>
          </a:xfrm>
          <a:prstGeom prst="rect">
            <a:avLst/>
          </a:prstGeom>
        </p:spPr>
      </p:pic>
      <p:pic>
        <p:nvPicPr>
          <p:cNvPr descr="" id="301" name="Picture 2"/>
          <p:cNvPicPr/>
          <p:nvPr/>
        </p:nvPicPr>
        <p:blipFill>
          <a:blip r:embed="rId10"/>
          <a:stretch>
            <a:fillRect/>
          </a:stretch>
        </p:blipFill>
        <p:spPr>
          <a:xfrm>
            <a:off x="6797520" y="3159360"/>
            <a:ext cx="2364480" cy="173628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descr="" id="302" name="Picture 3"/>
          <p:cNvPicPr/>
          <p:nvPr/>
        </p:nvPicPr>
        <p:blipFill>
          <a:blip r:embed="rId11"/>
          <a:stretch>
            <a:fillRect/>
          </a:stretch>
        </p:blipFill>
        <p:spPr>
          <a:xfrm>
            <a:off x="5026320" y="3139920"/>
            <a:ext cx="1770480" cy="175392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descr="" id="303" name="Picture 7"/>
          <p:cNvPicPr/>
          <p:nvPr/>
        </p:nvPicPr>
        <p:blipFill>
          <a:blip r:embed="rId12"/>
          <a:stretch>
            <a:fillRect/>
          </a:stretch>
        </p:blipFill>
        <p:spPr>
          <a:xfrm>
            <a:off x="8123400" y="4519800"/>
            <a:ext cx="752040" cy="453600"/>
          </a:xfrm>
          <a:prstGeom prst="rect">
            <a:avLst/>
          </a:prstGeom>
        </p:spPr>
      </p:pic>
      <p:sp>
        <p:nvSpPr>
          <p:cNvPr id="304" name="CustomShape 16"/>
          <p:cNvSpPr/>
          <p:nvPr/>
        </p:nvSpPr>
        <p:spPr>
          <a:xfrm>
            <a:off x="6039720" y="344160"/>
            <a:ext cx="2835720" cy="2736000"/>
          </a:xfrm>
          <a:prstGeom prst="rect">
            <a:avLst/>
          </a:prstGeom>
          <a:solidFill>
            <a:srgbClr val="ff3399"/>
          </a:solidFill>
        </p:spPr>
      </p:sp>
      <p:sp>
        <p:nvSpPr>
          <p:cNvPr id="305" name="CustomShape 17"/>
          <p:cNvSpPr/>
          <p:nvPr/>
        </p:nvSpPr>
        <p:spPr>
          <a:xfrm>
            <a:off x="6214680" y="1500840"/>
            <a:ext cx="3628440" cy="7621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Goal di </a:t>
            </a:r>
            <a:r>
              <a:rPr b="1" lang="it-IT">
                <a:solidFill>
                  <a:srgbClr val="ffffff"/>
                </a:solidFill>
                <a:latin typeface="Century Gothic"/>
                <a:ea typeface="Dotum"/>
              </a:rPr>
              <a:t>100.000$</a:t>
            </a: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 in 7 ore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it-IT">
                <a:solidFill>
                  <a:srgbClr val="ffffff"/>
                </a:solidFill>
                <a:latin typeface="Century Gothic"/>
                <a:ea typeface="Dotum"/>
              </a:rPr>
              <a:t>500.000$</a:t>
            </a:r>
            <a:r>
              <a:rPr b="1" lang="it-IT" sz="1400">
                <a:solidFill>
                  <a:srgbClr val="ffffff"/>
                </a:solidFill>
                <a:latin typeface="Century Gothic"/>
                <a:ea typeface="Dotum"/>
              </a:rPr>
              <a:t> in 3 settimane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06" name="CustomShape 18"/>
          <p:cNvSpPr/>
          <p:nvPr/>
        </p:nvSpPr>
        <p:spPr>
          <a:xfrm>
            <a:off x="6132600" y="724320"/>
            <a:ext cx="2700000" cy="741960"/>
          </a:xfrm>
          <a:prstGeom prst="rect">
            <a:avLst/>
          </a:prstGeom>
          <a:solidFill>
            <a:srgbClr val="2bde73"/>
          </a:solidFill>
        </p:spPr>
      </p:sp>
      <p:sp>
        <p:nvSpPr>
          <p:cNvPr id="307" name="CustomShape 19"/>
          <p:cNvSpPr/>
          <p:nvPr/>
        </p:nvSpPr>
        <p:spPr>
          <a:xfrm>
            <a:off x="5994720" y="747720"/>
            <a:ext cx="2999160" cy="2728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it-IT" sz="1200">
                <a:solidFill>
                  <a:srgbClr val="ffffff"/>
                </a:solidFill>
                <a:latin typeface="Century Gothic"/>
                <a:ea typeface="ＭＳ Ｐゴシック"/>
              </a:rPr>
              <a:t>Segui la campagna su</a:t>
            </a:r>
            <a:endParaRPr/>
          </a:p>
        </p:txBody>
      </p:sp>
      <p:pic>
        <p:nvPicPr>
          <p:cNvPr descr="" id="308" name="Picture 2"/>
          <p:cNvPicPr/>
          <p:nvPr/>
        </p:nvPicPr>
        <p:blipFill>
          <a:blip r:embed="rId13"/>
          <a:stretch>
            <a:fillRect/>
          </a:stretch>
        </p:blipFill>
        <p:spPr>
          <a:xfrm>
            <a:off x="6570360" y="1033200"/>
            <a:ext cx="1824120" cy="338760"/>
          </a:xfrm>
          <a:prstGeom prst="rect">
            <a:avLst/>
          </a:prstGeom>
        </p:spPr>
      </p:pic>
      <p:pic>
        <p:nvPicPr>
          <p:cNvPr descr="" id="309" name="Picture 5"/>
          <p:cNvPicPr/>
          <p:nvPr/>
        </p:nvPicPr>
        <p:blipFill>
          <a:blip r:embed="rId14"/>
          <a:stretch>
            <a:fillRect/>
          </a:stretch>
        </p:blipFill>
        <p:spPr>
          <a:xfrm>
            <a:off x="6486480" y="1947960"/>
            <a:ext cx="2014920" cy="1393560"/>
          </a:xfrm>
          <a:prstGeom prst="rect">
            <a:avLst/>
          </a:prstGeom>
        </p:spPr>
      </p:pic>
      <p:sp>
        <p:nvSpPr>
          <p:cNvPr id="310" name="CustomShape 20"/>
          <p:cNvSpPr/>
          <p:nvPr/>
        </p:nvSpPr>
        <p:spPr>
          <a:xfrm>
            <a:off x="6799680" y="-13680"/>
            <a:ext cx="1302120" cy="78192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6480">
            <a:solidFill>
              <a:srgbClr val="d9d9d9"/>
            </a:solidFill>
            <a:round/>
          </a:ln>
        </p:spPr>
      </p:sp>
      <p:pic>
        <p:nvPicPr>
          <p:cNvPr descr="" id="311" name="Picture 2"/>
          <p:cNvPicPr/>
          <p:nvPr/>
        </p:nvPicPr>
        <p:blipFill>
          <a:blip r:embed="rId15"/>
          <a:stretch>
            <a:fillRect/>
          </a:stretch>
        </p:blipFill>
        <p:spPr>
          <a:xfrm>
            <a:off x="6894360" y="6480"/>
            <a:ext cx="1070640" cy="72792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1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240" y="-671400"/>
            <a:ext cx="9146880" cy="6464880"/>
          </a:xfrm>
          <a:prstGeom prst="rect">
            <a:avLst/>
          </a:prstGeom>
        </p:spPr>
      </p:pic>
      <p:sp>
        <p:nvSpPr>
          <p:cNvPr id="313" name="CustomShape 1"/>
          <p:cNvSpPr/>
          <p:nvPr/>
        </p:nvSpPr>
        <p:spPr>
          <a:xfrm rot="16200000">
            <a:off x="1048680" y="974520"/>
            <a:ext cx="1071360" cy="4573080"/>
          </a:xfrm>
          <a:prstGeom prst="roundRect">
            <a:avLst>
              <a:gd fmla="val 16667" name="adj"/>
            </a:avLst>
          </a:prstGeom>
          <a:solidFill>
            <a:srgbClr val="ffffff"/>
          </a:solidFill>
        </p:spPr>
      </p:sp>
      <p:sp>
        <p:nvSpPr>
          <p:cNvPr id="314" name="CustomShape 2"/>
          <p:cNvSpPr/>
          <p:nvPr/>
        </p:nvSpPr>
        <p:spPr>
          <a:xfrm>
            <a:off x="1994400" y="2825640"/>
            <a:ext cx="9143640" cy="8524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it-IT" sz="800">
                <a:solidFill>
                  <a:srgbClr val="000000"/>
                </a:solidFill>
                <a:latin typeface="Century Gothic"/>
                <a:ea typeface="Dotum"/>
              </a:rPr>
              <a:t>SECO s.r.l. </a:t>
            </a:r>
            <a:endParaRPr/>
          </a:p>
          <a:p>
            <a:pPr>
              <a:lnSpc>
                <a:spcPct val="100000"/>
              </a:lnSpc>
            </a:pPr>
            <a:r>
              <a:rPr lang="it-IT" sz="800">
                <a:solidFill>
                  <a:srgbClr val="000000"/>
                </a:solidFill>
                <a:latin typeface="Century Gothic"/>
                <a:ea typeface="Dotum"/>
              </a:rPr>
              <a:t>Via Calamandrei, 91 </a:t>
            </a:r>
            <a:endParaRPr/>
          </a:p>
          <a:p>
            <a:pPr>
              <a:lnSpc>
                <a:spcPct val="100000"/>
              </a:lnSpc>
            </a:pPr>
            <a:r>
              <a:rPr lang="it-IT" sz="800">
                <a:solidFill>
                  <a:srgbClr val="000000"/>
                </a:solidFill>
                <a:latin typeface="Century Gothic"/>
                <a:ea typeface="Dotum"/>
              </a:rPr>
              <a:t>52100 Arezzo - ITALY</a:t>
            </a:r>
            <a:endParaRPr/>
          </a:p>
          <a:p>
            <a:pPr>
              <a:lnSpc>
                <a:spcPct val="100000"/>
              </a:lnSpc>
            </a:pPr>
            <a:r>
              <a:rPr lang="it-IT" sz="800">
                <a:solidFill>
                  <a:srgbClr val="000000"/>
                </a:solidFill>
                <a:latin typeface="Century Gothic"/>
                <a:ea typeface="Dotum"/>
              </a:rPr>
              <a:t>Ph. +39 0575 26 979 </a:t>
            </a:r>
            <a:endParaRPr/>
          </a:p>
          <a:p>
            <a:pPr>
              <a:lnSpc>
                <a:spcPct val="100000"/>
              </a:lnSpc>
            </a:pPr>
            <a:r>
              <a:rPr lang="it-IT" sz="800">
                <a:solidFill>
                  <a:srgbClr val="000000"/>
                </a:solidFill>
                <a:latin typeface="Century Gothic"/>
                <a:ea typeface="Dotum"/>
              </a:rPr>
              <a:t>Fax +39 0575 350 210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it-IT" sz="800">
                <a:solidFill>
                  <a:srgbClr val="000000"/>
                </a:solidFill>
                <a:latin typeface="Century Gothic"/>
                <a:ea typeface="Dotum"/>
              </a:rPr>
              <a:t>www.seco.com</a:t>
            </a:r>
            <a:endParaRPr/>
          </a:p>
        </p:txBody>
      </p:sp>
      <p:pic>
        <p:nvPicPr>
          <p:cNvPr descr="" id="31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5840" y="2883600"/>
            <a:ext cx="1251720" cy="754200"/>
          </a:xfrm>
          <a:prstGeom prst="rect">
            <a:avLst/>
          </a:prstGeom>
        </p:spPr>
      </p:pic>
      <p:sp>
        <p:nvSpPr>
          <p:cNvPr id="316" name="CustomShape 3"/>
          <p:cNvSpPr/>
          <p:nvPr/>
        </p:nvSpPr>
        <p:spPr>
          <a:xfrm rot="16200000">
            <a:off x="-861120" y="-3601080"/>
            <a:ext cx="935640" cy="1152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</p:spPr>
      </p:sp>
      <p:sp>
        <p:nvSpPr>
          <p:cNvPr id="317" name="CustomShape 4"/>
          <p:cNvSpPr/>
          <p:nvPr/>
        </p:nvSpPr>
        <p:spPr>
          <a:xfrm>
            <a:off x="280800" y="1903680"/>
            <a:ext cx="7795800" cy="579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it-IT" sz="3200">
                <a:solidFill>
                  <a:srgbClr val="000000"/>
                </a:solidFill>
                <a:latin typeface="Century Gothic"/>
                <a:ea typeface="Dotum"/>
              </a:rPr>
              <a:t>Grazie per l’attenzione</a:t>
            </a:r>
            <a:endParaRPr/>
          </a:p>
        </p:txBody>
      </p:sp>
      <p:sp>
        <p:nvSpPr>
          <p:cNvPr id="318" name="CustomShape 5"/>
          <p:cNvSpPr/>
          <p:nvPr/>
        </p:nvSpPr>
        <p:spPr>
          <a:xfrm>
            <a:off x="28440" y="4933440"/>
            <a:ext cx="2219040" cy="1983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it-IT" sz="700">
                <a:solidFill>
                  <a:srgbClr val="000000"/>
                </a:solidFill>
                <a:latin typeface="Century Gothic"/>
                <a:ea typeface="ＭＳ Ｐゴシック"/>
              </a:rPr>
              <a:t>Rev. Date: 05.05.2016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