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9.xml.rels" ContentType="application/vnd.openxmlformats-package.relationships+xml"/>
  <Override PartName="/ppt/notesSlides/_rels/notesSlide6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  <Override PartName="/ppt/media/image35.jpeg" ContentType="image/jpeg"/>
  <Override PartName="/ppt/media/image8.png" ContentType="image/png"/>
  <Override PartName="/ppt/media/image10.png" ContentType="image/png"/>
  <Override PartName="/ppt/media/image12.png" ContentType="image/png"/>
  <Override PartName="/ppt/media/image37.jpeg" ContentType="image/jpeg"/>
  <Override PartName="/ppt/media/image21.png" ContentType="image/png"/>
  <Override PartName="/ppt/media/image14.png" ContentType="image/png"/>
  <Override PartName="/ppt/media/image23.png" ContentType="image/png"/>
  <Override PartName="/ppt/media/image32.png" ContentType="image/png"/>
  <Override PartName="/ppt/media/image16.png" ContentType="image/png"/>
  <Override PartName="/ppt/media/image25.png" ContentType="image/png"/>
  <Override PartName="/ppt/media/image41.jpeg" ContentType="image/jpeg"/>
  <Override PartName="/ppt/media/image30.jpeg" ContentType="image/jpeg"/>
  <Override PartName="/ppt/media/image36.png" ContentType="image/png"/>
  <Override PartName="/ppt/media/image26.jpeg" ContentType="image/jpeg"/>
  <Override PartName="/ppt/media/image38.png" ContentType="image/png"/>
  <Override PartName="/ppt/media/image4.jpeg" ContentType="image/jpeg"/>
  <Override PartName="/ppt/media/image39.jpeg" ContentType="image/jpeg"/>
  <Override PartName="/ppt/media/image17.jpeg" ContentType="image/jpeg"/>
  <Override PartName="/ppt/media/image28.jpeg" ContentType="image/jpeg"/>
  <Override PartName="/ppt/media/image6.jpeg" ContentType="image/jpeg"/>
  <Override PartName="/ppt/media/image34.jpeg" ContentType="image/jpeg"/>
  <Override PartName="/ppt/media/image7.png" ContentType="image/png"/>
  <Override PartName="/ppt/media/image9.png" ContentType="image/png"/>
  <Override PartName="/ppt/media/image11.png" ContentType="image/png"/>
  <Override PartName="/ppt/media/image20.png" ContentType="image/png"/>
  <Override PartName="/ppt/media/image13.png" ContentType="image/png"/>
  <Override PartName="/ppt/media/image22.png" ContentType="image/png"/>
  <Override PartName="/ppt/media/image15.png" ContentType="image/png"/>
  <Override PartName="/ppt/media/image24.png" ContentType="image/png"/>
  <Override PartName="/ppt/media/image1.jpeg" ContentType="image/jpeg"/>
  <Override PartName="/ppt/media/image40.jpeg" ContentType="image/jpeg"/>
  <Override PartName="/ppt/media/image19.png" ContentType="image/png"/>
  <Override PartName="/ppt/media/image3.jpeg" ContentType="image/jpeg"/>
  <Override PartName="/ppt/media/image42.jpeg" ContentType="image/jpeg"/>
  <Override PartName="/ppt/media/image31.jpeg" ContentType="image/jpeg"/>
  <Override PartName="/ppt/media/image2.png" ContentType="image/png"/>
  <Override PartName="/ppt/media/image27.jpeg" ContentType="image/jpeg"/>
  <Override PartName="/ppt/media/image5.jpeg" ContentType="image/jpeg"/>
  <Override PartName="/ppt/media/image33.jpeg" ContentType="image/jpeg"/>
  <Override PartName="/ppt/media/image29.jpeg" ContentType="image/jpeg"/>
  <Override PartName="/ppt/media/image18.jpeg" ContentType="image/jpe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it-IT"/>
              <a:t>Fate clic per modificare il formato delle note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it-IT"/>
              <a:t>&lt;intestazione&gt;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it-IT"/>
              <a:t>&lt;data/ora&gt;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it-IT"/>
              <a:t>&lt;piè di pagina&gt;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236D6436-E0C4-4B11-BD0F-9F7A4F8DCA8B}" type="slidenum">
              <a:rPr lang="it-IT"/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C94573F8-54EE-403F-9B62-1ABFC6E2B743}" type="slidenum">
              <a:rPr lang="it-IT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3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9232F326-3C87-48E3-8532-3B529BD011F9}" type="slidenum">
              <a:rPr lang="it-IT" sz="1200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0463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9920" y="276120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046360" cy="29833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29829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276120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9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203480"/>
            <a:ext cx="392616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045640" cy="14223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1200">
                <a:solidFill>
                  <a:srgbClr val="8b8b8b"/>
                </a:solidFill>
                <a:latin typeface="Calibri"/>
              </a:rPr>
              <a:t>19/05/16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290F540-E8D0-4F73-A659-05B3E5C5B51D}" type="slidenum">
              <a:rPr lang="it-IT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it-IT"/>
              <a:t>Fate clic per modificare il formato del testo del titolo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046360" cy="298296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it-IT"/>
              <a:t>Secondo livello struttura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it-IT"/>
              <a:t>Terzo livello struttura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it-IT"/>
              <a:t>Quarto livello struttura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it-IT"/>
              <a:t>Quinto livello struttura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it-IT"/>
              <a:t>Sesto livello struttura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it-IT"/>
              <a:t>Settimo livello struttura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jpeg"/><Relationship Id="rId1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jpeg"/><Relationship Id="rId10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5" Type="http://schemas.openxmlformats.org/officeDocument/2006/relationships/image" Target="../media/image38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2" name="Immagin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73440" y="-14760"/>
            <a:ext cx="9299880" cy="5218200"/>
          </a:xfrm>
          <a:prstGeom prst="rect">
            <a:avLst/>
          </a:prstGeom>
        </p:spPr>
      </p:pic>
      <p:sp>
        <p:nvSpPr>
          <p:cNvPr id="43" name="CustomShape 1"/>
          <p:cNvSpPr/>
          <p:nvPr/>
        </p:nvSpPr>
        <p:spPr>
          <a:xfrm>
            <a:off x="2041920" y="322560"/>
            <a:ext cx="5069880" cy="14904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it-IT" sz="2800">
                <a:solidFill>
                  <a:srgbClr val="ffffff"/>
                </a:solidFill>
                <a:latin typeface="Verdana"/>
              </a:rPr>
              <a:t>LA TOSCANA CHE INNOVA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1600">
                <a:solidFill>
                  <a:srgbClr val="ffffff"/>
                </a:solidFill>
                <a:latin typeface="Verdana"/>
              </a:rPr>
              <a:t>Firenze, 10 Maggio 2016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1600">
                <a:solidFill>
                  <a:srgbClr val="ffffff"/>
                </a:solidFill>
                <a:latin typeface="Verdana"/>
              </a:rPr>
              <a:t>Carlo Martella</a:t>
            </a:r>
            <a:endParaRPr/>
          </a:p>
        </p:txBody>
      </p:sp>
      <p:pic>
        <p:nvPicPr>
          <p:cNvPr descr="" id="44" name="Immagin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553080" y="4407840"/>
            <a:ext cx="2241360" cy="53316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8" name="Immagine 4"/>
          <p:cNvPicPr/>
          <p:nvPr/>
        </p:nvPicPr>
        <p:blipFill>
          <a:blip r:embed="rId1"/>
          <a:stretch>
            <a:fillRect/>
          </a:stretch>
        </p:blipFill>
        <p:spPr>
          <a:xfrm>
            <a:off x="390600" y="296640"/>
            <a:ext cx="8424360" cy="578880"/>
          </a:xfrm>
          <a:prstGeom prst="rect">
            <a:avLst/>
          </a:prstGeom>
        </p:spPr>
      </p:pic>
      <p:sp>
        <p:nvSpPr>
          <p:cNvPr id="109" name="CustomShape 1"/>
          <p:cNvSpPr/>
          <p:nvPr/>
        </p:nvSpPr>
        <p:spPr>
          <a:xfrm>
            <a:off x="293040" y="205200"/>
            <a:ext cx="7031160" cy="516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 sz="2800">
                <a:solidFill>
                  <a:srgbClr val="4fb410"/>
                </a:solidFill>
                <a:latin typeface="Verdana"/>
              </a:rPr>
              <a:t>SCHEMA PROGETTO LUCART</a:t>
            </a:r>
            <a:endParaRPr/>
          </a:p>
        </p:txBody>
      </p:sp>
      <p:sp>
        <p:nvSpPr>
          <p:cNvPr id="110" name="CustomShape 2"/>
          <p:cNvSpPr/>
          <p:nvPr/>
        </p:nvSpPr>
        <p:spPr>
          <a:xfrm>
            <a:off x="390600" y="1258920"/>
            <a:ext cx="914040" cy="612360"/>
          </a:xfrm>
          <a:prstGeom prst="flowChartProcess">
            <a:avLst/>
          </a:prstGeom>
          <a:gradFill>
            <a:gsLst>
              <a:gs pos="0">
                <a:srgbClr val="a4c1ff"/>
              </a:gs>
              <a:gs pos="50000">
                <a:srgbClr val="808080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Calibri"/>
              </a:rPr>
              <a:t>Maceri</a:t>
            </a:r>
            <a:endParaRPr/>
          </a:p>
        </p:txBody>
      </p:sp>
      <p:sp>
        <p:nvSpPr>
          <p:cNvPr id="111" name="CustomShape 3"/>
          <p:cNvSpPr/>
          <p:nvPr/>
        </p:nvSpPr>
        <p:spPr>
          <a:xfrm>
            <a:off x="1451520" y="1323000"/>
            <a:ext cx="681840" cy="484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</p:sp>
      <p:sp>
        <p:nvSpPr>
          <p:cNvPr id="112" name="CustomShape 4"/>
          <p:cNvSpPr/>
          <p:nvPr/>
        </p:nvSpPr>
        <p:spPr>
          <a:xfrm>
            <a:off x="2274120" y="1258920"/>
            <a:ext cx="1052640" cy="612360"/>
          </a:xfrm>
          <a:prstGeom prst="flowChartProcess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Calibri"/>
              </a:rPr>
              <a:t>Cartiera</a:t>
            </a:r>
            <a:endParaRPr/>
          </a:p>
        </p:txBody>
      </p:sp>
      <p:sp>
        <p:nvSpPr>
          <p:cNvPr id="113" name="CustomShape 5"/>
          <p:cNvSpPr/>
          <p:nvPr/>
        </p:nvSpPr>
        <p:spPr>
          <a:xfrm>
            <a:off x="4274640" y="1269360"/>
            <a:ext cx="914040" cy="612360"/>
          </a:xfrm>
          <a:prstGeom prst="flowChartProcess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Calibri"/>
              </a:rPr>
              <a:t>Carta</a:t>
            </a:r>
            <a:endParaRPr/>
          </a:p>
        </p:txBody>
      </p:sp>
      <p:sp>
        <p:nvSpPr>
          <p:cNvPr id="114" name="CustomShape 6"/>
          <p:cNvSpPr/>
          <p:nvPr/>
        </p:nvSpPr>
        <p:spPr>
          <a:xfrm>
            <a:off x="2556720" y="1977480"/>
            <a:ext cx="484200" cy="439200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000000"/>
              </a:gs>
              <a:gs pos="100000">
                <a:srgbClr val="000000"/>
              </a:gs>
            </a:gsLst>
            <a:lin ang="16200000"/>
          </a:gradFill>
          <a:ln w="9360">
            <a:solidFill>
              <a:srgbClr val="999999"/>
            </a:solidFill>
            <a:round/>
          </a:ln>
        </p:spPr>
      </p:sp>
      <p:sp>
        <p:nvSpPr>
          <p:cNvPr id="115" name="CustomShape 7"/>
          <p:cNvSpPr/>
          <p:nvPr/>
        </p:nvSpPr>
        <p:spPr>
          <a:xfrm>
            <a:off x="2274120" y="2498040"/>
            <a:ext cx="1052640" cy="612360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100000">
                <a:srgbClr val="000000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Calibri"/>
              </a:rPr>
              <a:t>Fanghi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300">
                <a:solidFill>
                  <a:srgbClr val="ffffff"/>
                </a:solidFill>
                <a:latin typeface="Calibri"/>
              </a:rPr>
              <a:t>40000 tons/anno</a:t>
            </a:r>
            <a:endParaRPr/>
          </a:p>
        </p:txBody>
      </p:sp>
      <p:sp>
        <p:nvSpPr>
          <p:cNvPr id="116" name="CustomShape 8"/>
          <p:cNvSpPr/>
          <p:nvPr/>
        </p:nvSpPr>
        <p:spPr>
          <a:xfrm>
            <a:off x="2556720" y="3192120"/>
            <a:ext cx="484200" cy="439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08080"/>
          </a:solidFill>
          <a:ln w="9360">
            <a:solidFill>
              <a:srgbClr val="4a7ebb"/>
            </a:solidFill>
            <a:round/>
          </a:ln>
        </p:spPr>
      </p:sp>
      <p:sp>
        <p:nvSpPr>
          <p:cNvPr id="117" name="CustomShape 9"/>
          <p:cNvSpPr/>
          <p:nvPr/>
        </p:nvSpPr>
        <p:spPr>
          <a:xfrm>
            <a:off x="1302480" y="3720960"/>
            <a:ext cx="2993040" cy="612360"/>
          </a:xfrm>
          <a:prstGeom prst="flowChartProcess">
            <a:avLst/>
          </a:prstGeom>
          <a:solidFill>
            <a:srgbClr val="808080"/>
          </a:solidFill>
          <a:ln w="9360">
            <a:solidFill>
              <a:srgbClr val="4a7ebb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Calibri"/>
              </a:rPr>
              <a:t>Inceneritori –cementifici-ripristino ambientale</a:t>
            </a:r>
            <a:endParaRPr/>
          </a:p>
        </p:txBody>
      </p:sp>
      <p:sp>
        <p:nvSpPr>
          <p:cNvPr id="118" name="CustomShape 10"/>
          <p:cNvSpPr/>
          <p:nvPr/>
        </p:nvSpPr>
        <p:spPr>
          <a:xfrm>
            <a:off x="6136560" y="1267920"/>
            <a:ext cx="1262880" cy="612360"/>
          </a:xfrm>
          <a:prstGeom prst="flowChartProcess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Calibri"/>
              </a:rPr>
              <a:t>Mercato</a:t>
            </a:r>
            <a:endParaRPr/>
          </a:p>
        </p:txBody>
      </p:sp>
      <p:sp>
        <p:nvSpPr>
          <p:cNvPr id="119" name="CustomShape 11"/>
          <p:cNvSpPr/>
          <p:nvPr/>
        </p:nvSpPr>
        <p:spPr>
          <a:xfrm>
            <a:off x="3408480" y="2563560"/>
            <a:ext cx="563760" cy="484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808080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</p:sp>
      <p:sp>
        <p:nvSpPr>
          <p:cNvPr id="120" name="CustomShape 12"/>
          <p:cNvSpPr/>
          <p:nvPr/>
        </p:nvSpPr>
        <p:spPr>
          <a:xfrm>
            <a:off x="4054320" y="2498040"/>
            <a:ext cx="1314720" cy="622440"/>
          </a:xfrm>
          <a:prstGeom prst="flowChartProcess">
            <a:avLst/>
          </a:prstGeom>
          <a:gradFill>
            <a:gsLst>
              <a:gs pos="0">
                <a:srgbClr val="000000"/>
              </a:gs>
              <a:gs pos="100000">
                <a:srgbClr val="000000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ffffff"/>
                </a:solidFill>
                <a:latin typeface="Calibri"/>
              </a:rPr>
              <a:t>Essiccamento</a:t>
            </a:r>
            <a:endParaRPr/>
          </a:p>
        </p:txBody>
      </p:sp>
      <p:sp>
        <p:nvSpPr>
          <p:cNvPr id="121" name="CustomShape 13"/>
          <p:cNvSpPr/>
          <p:nvPr/>
        </p:nvSpPr>
        <p:spPr>
          <a:xfrm>
            <a:off x="5450760" y="2555280"/>
            <a:ext cx="563760" cy="484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808080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</p:sp>
      <p:sp>
        <p:nvSpPr>
          <p:cNvPr id="122" name="CustomShape 14"/>
          <p:cNvSpPr/>
          <p:nvPr/>
        </p:nvSpPr>
        <p:spPr>
          <a:xfrm>
            <a:off x="6096600" y="2508480"/>
            <a:ext cx="1241640" cy="612360"/>
          </a:xfrm>
          <a:prstGeom prst="flowChartProcess">
            <a:avLst/>
          </a:prstGeom>
          <a:gradFill>
            <a:gsLst>
              <a:gs pos="0">
                <a:srgbClr val="7f7f7f"/>
              </a:gs>
              <a:gs pos="100000">
                <a:srgbClr val="376092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ffffff"/>
                </a:solidFill>
                <a:latin typeface="Calibri"/>
              </a:rPr>
              <a:t>Trattamento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500">
                <a:solidFill>
                  <a:srgbClr val="ffffff"/>
                </a:solidFill>
                <a:latin typeface="Calibri"/>
              </a:rPr>
              <a:t>Additivazione</a:t>
            </a:r>
            <a:endParaRPr/>
          </a:p>
        </p:txBody>
      </p:sp>
      <p:sp>
        <p:nvSpPr>
          <p:cNvPr id="123" name="CustomShape 15"/>
          <p:cNvSpPr/>
          <p:nvPr/>
        </p:nvSpPr>
        <p:spPr>
          <a:xfrm>
            <a:off x="7415280" y="2572200"/>
            <a:ext cx="563760" cy="48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558ed5"/>
          </a:solidFill>
          <a:ln w="9360">
            <a:solidFill>
              <a:srgbClr val="4a7ebb"/>
            </a:solidFill>
            <a:round/>
          </a:ln>
        </p:spPr>
      </p:sp>
      <p:sp>
        <p:nvSpPr>
          <p:cNvPr id="124" name="CustomShape 16"/>
          <p:cNvSpPr/>
          <p:nvPr/>
        </p:nvSpPr>
        <p:spPr>
          <a:xfrm>
            <a:off x="8046720" y="2508480"/>
            <a:ext cx="969480" cy="612360"/>
          </a:xfrm>
          <a:prstGeom prst="flowChartProcess">
            <a:avLst/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it-IT">
                <a:solidFill>
                  <a:srgbClr val="ffffff"/>
                </a:solidFill>
                <a:latin typeface="Calibri"/>
              </a:rPr>
              <a:t>Mercato</a:t>
            </a:r>
            <a:endParaRPr/>
          </a:p>
        </p:txBody>
      </p:sp>
      <p:sp>
        <p:nvSpPr>
          <p:cNvPr id="125" name="CustomShape 17"/>
          <p:cNvSpPr/>
          <p:nvPr/>
        </p:nvSpPr>
        <p:spPr>
          <a:xfrm>
            <a:off x="3462120" y="1316880"/>
            <a:ext cx="681840" cy="484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</p:sp>
      <p:sp>
        <p:nvSpPr>
          <p:cNvPr id="126" name="CustomShape 18"/>
          <p:cNvSpPr/>
          <p:nvPr/>
        </p:nvSpPr>
        <p:spPr>
          <a:xfrm>
            <a:off x="5314320" y="1333440"/>
            <a:ext cx="681840" cy="484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 w="9360">
            <a:solidFill>
              <a:srgbClr val="4a7ebb"/>
            </a:solidFill>
            <a:round/>
          </a:ln>
        </p:spPr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37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1000" fill="freeze" id="6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freeze" id="7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freeze" id="8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freeze" id="9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xit" presetID="37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1000" fill="freeze" id="12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freeze" id="13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freeze" id="14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freeze" id="15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dur="500" fill="freeze" id="2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dur="500" fill="freeze" id="24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dur="500" fill="freeze" id="27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dur="500" fill="freeze" id="3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dur="500" fill="freeze" id="33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dur="500" fill="freeze" id="36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7" name="Immagine 4"/>
          <p:cNvPicPr/>
          <p:nvPr/>
        </p:nvPicPr>
        <p:blipFill>
          <a:blip r:embed="rId1"/>
          <a:stretch>
            <a:fillRect/>
          </a:stretch>
        </p:blipFill>
        <p:spPr>
          <a:xfrm>
            <a:off x="390600" y="296640"/>
            <a:ext cx="8424360" cy="578880"/>
          </a:xfrm>
          <a:prstGeom prst="rect">
            <a:avLst/>
          </a:prstGeom>
        </p:spPr>
      </p:pic>
      <p:sp>
        <p:nvSpPr>
          <p:cNvPr id="128" name="CustomShape 1"/>
          <p:cNvSpPr/>
          <p:nvPr/>
        </p:nvSpPr>
        <p:spPr>
          <a:xfrm>
            <a:off x="293040" y="205200"/>
            <a:ext cx="7031160" cy="516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 sz="2800">
                <a:solidFill>
                  <a:srgbClr val="4fb410"/>
                </a:solidFill>
                <a:latin typeface="Verdana"/>
              </a:rPr>
              <a:t>PROGETTO LU.CE.RE.</a:t>
            </a:r>
            <a:endParaRPr/>
          </a:p>
        </p:txBody>
      </p:sp>
      <p:sp>
        <p:nvSpPr>
          <p:cNvPr id="129" name="CustomShape 2"/>
          <p:cNvSpPr/>
          <p:nvPr/>
        </p:nvSpPr>
        <p:spPr>
          <a:xfrm>
            <a:off x="363240" y="957240"/>
            <a:ext cx="8479440" cy="3969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 sz="1400" u="sng">
                <a:solidFill>
                  <a:srgbClr val="404040"/>
                </a:solidFill>
                <a:latin typeface="Verdana"/>
                <a:ea typeface="Verdana"/>
              </a:rPr>
              <a:t>OBIETTIVO OPERATIVO 1</a:t>
            </a:r>
            <a:endParaRPr/>
          </a:p>
          <a:p>
            <a:pPr>
              <a:lnSpc>
                <a:spcPct val="100000"/>
              </a:lnSpc>
            </a:pPr>
            <a:r>
              <a:rPr i="1" lang="it-IT" sz="1050">
                <a:solidFill>
                  <a:srgbClr val="404040"/>
                </a:solidFill>
                <a:latin typeface="Verdana"/>
                <a:ea typeface="Verdana"/>
              </a:rPr>
              <a:t>RICERCA SUL PROCESSO DI TRATTAMENTO, DEFINIZIONE DEI REQUISITI DELLA CARICA, INGEGNERIA DI SISTEMA E SPECIFICHE DELL’IMPIANTO.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lang="it-IT" sz="1200">
                <a:solidFill>
                  <a:srgbClr val="404040"/>
                </a:solidFill>
                <a:latin typeface="Verdana"/>
                <a:ea typeface="Verdana"/>
              </a:rPr>
              <a:t>Attività 1.1</a:t>
            </a:r>
            <a:endParaRPr/>
          </a:p>
          <a:p>
            <a:pPr>
              <a:lnSpc>
                <a:spcPct val="100000"/>
              </a:lnSpc>
            </a:pPr>
            <a:r>
              <a:rPr lang="it-IT" sz="1200">
                <a:solidFill>
                  <a:srgbClr val="404040"/>
                </a:solidFill>
                <a:latin typeface="Verdana"/>
                <a:ea typeface="Verdana"/>
              </a:rPr>
              <a:t>Ricerca sul processo di trattamento, definizione dei requisiti della carica, ingegneria di sistema e specifiche dell’impianto.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lang="it-IT" sz="1200">
                <a:solidFill>
                  <a:srgbClr val="404040"/>
                </a:solidFill>
                <a:latin typeface="Verdana"/>
                <a:ea typeface="Verdana"/>
              </a:rPr>
              <a:t>Attività 1.2</a:t>
            </a:r>
            <a:endParaRPr/>
          </a:p>
          <a:p>
            <a:pPr>
              <a:lnSpc>
                <a:spcPct val="100000"/>
              </a:lnSpc>
            </a:pPr>
            <a:r>
              <a:rPr lang="it-IT" sz="1200">
                <a:solidFill>
                  <a:srgbClr val="404040"/>
                </a:solidFill>
                <a:latin typeface="Verdana"/>
                <a:ea typeface="Verdana"/>
              </a:rPr>
              <a:t>Progettazione dell’impianto e delle componenti. Design review.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lang="it-IT" sz="1200">
                <a:solidFill>
                  <a:srgbClr val="404040"/>
                </a:solidFill>
                <a:latin typeface="Verdana"/>
                <a:ea typeface="Verdana"/>
              </a:rPr>
              <a:t>Attività 1.3</a:t>
            </a:r>
            <a:endParaRPr/>
          </a:p>
          <a:p>
            <a:pPr>
              <a:lnSpc>
                <a:spcPct val="100000"/>
              </a:lnSpc>
            </a:pPr>
            <a:r>
              <a:rPr lang="it-IT" sz="1200">
                <a:solidFill>
                  <a:srgbClr val="404040"/>
                </a:solidFill>
                <a:latin typeface="Verdana"/>
                <a:ea typeface="Verdana"/>
              </a:rPr>
              <a:t>Realizzazione, installazione e test del prototipo.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lang="it-IT" sz="1200">
                <a:solidFill>
                  <a:srgbClr val="404040"/>
                </a:solidFill>
                <a:latin typeface="Verdana"/>
                <a:ea typeface="Verdana"/>
              </a:rPr>
              <a:t>Attività 1.4</a:t>
            </a:r>
            <a:endParaRPr/>
          </a:p>
          <a:p>
            <a:pPr>
              <a:lnSpc>
                <a:spcPct val="100000"/>
              </a:lnSpc>
            </a:pPr>
            <a:r>
              <a:rPr lang="it-IT" sz="1200">
                <a:solidFill>
                  <a:srgbClr val="404040"/>
                </a:solidFill>
                <a:latin typeface="Verdana"/>
                <a:ea typeface="Verdana"/>
              </a:rPr>
              <a:t>Sperimentazione e ottimizzazione del prototipo dell’impianto e delle tecnologie.</a:t>
            </a:r>
            <a:endParaRPr/>
          </a:p>
          <a:p>
            <a:pPr>
              <a:lnSpc>
                <a:spcPct val="100000"/>
              </a:lnSpc>
            </a:pPr>
            <a:r>
              <a:rPr lang="it-IT" sz="1200">
                <a:solidFill>
                  <a:srgbClr val="404040"/>
                </a:solidFill>
                <a:latin typeface="Verdana"/>
                <a:ea typeface="Verdana"/>
              </a:rPr>
              <a:t>Disseminazione.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lang="it-IT" sz="1200">
                <a:solidFill>
                  <a:srgbClr val="404040"/>
                </a:solidFill>
                <a:latin typeface="Verdana"/>
                <a:ea typeface="Verdana"/>
              </a:rPr>
              <a:t>Attività 1.5</a:t>
            </a:r>
            <a:endParaRPr/>
          </a:p>
          <a:p>
            <a:pPr>
              <a:lnSpc>
                <a:spcPct val="100000"/>
              </a:lnSpc>
            </a:pPr>
            <a:r>
              <a:rPr lang="it-IT" sz="1200">
                <a:solidFill>
                  <a:srgbClr val="404040"/>
                </a:solidFill>
                <a:latin typeface="Verdana"/>
                <a:ea typeface="Verdana"/>
              </a:rPr>
              <a:t>Piano di gestione ambientale.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0" name="Immagine 4"/>
          <p:cNvPicPr/>
          <p:nvPr/>
        </p:nvPicPr>
        <p:blipFill>
          <a:blip r:embed="rId1"/>
          <a:stretch>
            <a:fillRect/>
          </a:stretch>
        </p:blipFill>
        <p:spPr>
          <a:xfrm>
            <a:off x="390600" y="296640"/>
            <a:ext cx="8424360" cy="578880"/>
          </a:xfrm>
          <a:prstGeom prst="rect">
            <a:avLst/>
          </a:prstGeom>
        </p:spPr>
      </p:pic>
      <p:sp>
        <p:nvSpPr>
          <p:cNvPr id="131" name="CustomShape 1"/>
          <p:cNvSpPr/>
          <p:nvPr/>
        </p:nvSpPr>
        <p:spPr>
          <a:xfrm>
            <a:off x="293040" y="205200"/>
            <a:ext cx="7031160" cy="516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 sz="2800">
                <a:solidFill>
                  <a:srgbClr val="4fb410"/>
                </a:solidFill>
                <a:latin typeface="Verdana"/>
              </a:rPr>
              <a:t>PROGETTO LU.CE.RE.</a:t>
            </a:r>
            <a:endParaRPr/>
          </a:p>
        </p:txBody>
      </p:sp>
      <p:sp>
        <p:nvSpPr>
          <p:cNvPr id="132" name="CustomShape 2"/>
          <p:cNvSpPr/>
          <p:nvPr/>
        </p:nvSpPr>
        <p:spPr>
          <a:xfrm>
            <a:off x="363240" y="957240"/>
            <a:ext cx="8479440" cy="2349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 sz="1400" u="sng">
                <a:solidFill>
                  <a:srgbClr val="404040"/>
                </a:solidFill>
                <a:latin typeface="Verdana"/>
                <a:ea typeface="Verdana"/>
              </a:rPr>
              <a:t>OBIETTIVO OPERATIVO 2</a:t>
            </a:r>
            <a:endParaRPr/>
          </a:p>
          <a:p>
            <a:pPr>
              <a:lnSpc>
                <a:spcPct val="100000"/>
              </a:lnSpc>
            </a:pPr>
            <a:r>
              <a:rPr i="1" lang="it-IT" sz="1050">
                <a:solidFill>
                  <a:srgbClr val="404040"/>
                </a:solidFill>
                <a:latin typeface="Verdana"/>
                <a:ea typeface="Verdana"/>
              </a:rPr>
              <a:t>RICERCA E SPERIMENTAZIONE SUI PRODOTTI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lang="it-IT" sz="1200">
                <a:solidFill>
                  <a:srgbClr val="404040"/>
                </a:solidFill>
                <a:latin typeface="Verdana"/>
                <a:ea typeface="Verdana"/>
              </a:rPr>
              <a:t>Attività 2.1</a:t>
            </a:r>
            <a:endParaRPr/>
          </a:p>
          <a:p>
            <a:pPr>
              <a:lnSpc>
                <a:spcPct val="100000"/>
              </a:lnSpc>
            </a:pPr>
            <a:r>
              <a:rPr lang="it-IT" sz="1200">
                <a:solidFill>
                  <a:srgbClr val="404040"/>
                </a:solidFill>
                <a:latin typeface="Verdana"/>
                <a:ea typeface="Verdana"/>
              </a:rPr>
              <a:t>Ricerca e sperimentazione sugli impieghi, sulle formulazioni della carica e sui prodotti.</a:t>
            </a:r>
            <a:endParaRPr/>
          </a:p>
          <a:p>
            <a:pPr>
              <a:lnSpc>
                <a:spcPct val="100000"/>
              </a:lnSpc>
            </a:pPr>
            <a:r>
              <a:rPr lang="it-IT" sz="1200">
                <a:solidFill>
                  <a:srgbClr val="404040"/>
                </a:solidFill>
                <a:latin typeface="Verdana"/>
                <a:ea typeface="Verdana"/>
              </a:rPr>
              <a:t>Design review.</a:t>
            </a:r>
            <a:endParaRPr/>
          </a:p>
          <a:p>
            <a:pPr>
              <a:lnSpc>
                <a:spcPct val="100000"/>
              </a:lnSpc>
            </a:pPr>
            <a:r>
              <a:rPr lang="it-IT" sz="1200">
                <a:solidFill>
                  <a:srgbClr val="404040"/>
                </a:solidFill>
                <a:latin typeface="Verdana"/>
                <a:ea typeface="Verdana"/>
              </a:rPr>
              <a:t>Disseminazione.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lang="it-IT" sz="1200">
                <a:solidFill>
                  <a:srgbClr val="404040"/>
                </a:solidFill>
                <a:latin typeface="Verdana"/>
                <a:ea typeface="Verdana"/>
              </a:rPr>
              <a:t>Attività 2.2</a:t>
            </a:r>
            <a:endParaRPr/>
          </a:p>
          <a:p>
            <a:pPr>
              <a:lnSpc>
                <a:spcPct val="100000"/>
              </a:lnSpc>
            </a:pPr>
            <a:r>
              <a:rPr lang="it-IT" sz="1200">
                <a:solidFill>
                  <a:srgbClr val="404040"/>
                </a:solidFill>
                <a:latin typeface="Verdana"/>
                <a:ea typeface="Verdana"/>
              </a:rPr>
              <a:t>Sperimentazione sui manufatti realizzati con compound polimerici.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3" name="Immagine 4"/>
          <p:cNvPicPr/>
          <p:nvPr/>
        </p:nvPicPr>
        <p:blipFill>
          <a:blip r:embed="rId1"/>
          <a:stretch>
            <a:fillRect/>
          </a:stretch>
        </p:blipFill>
        <p:spPr>
          <a:xfrm>
            <a:off x="390600" y="296640"/>
            <a:ext cx="8424360" cy="578880"/>
          </a:xfrm>
          <a:prstGeom prst="rect">
            <a:avLst/>
          </a:prstGeom>
        </p:spPr>
      </p:pic>
      <p:sp>
        <p:nvSpPr>
          <p:cNvPr id="134" name="CustomShape 1"/>
          <p:cNvSpPr/>
          <p:nvPr/>
        </p:nvSpPr>
        <p:spPr>
          <a:xfrm>
            <a:off x="293040" y="205200"/>
            <a:ext cx="7031160" cy="516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 sz="2800">
                <a:solidFill>
                  <a:srgbClr val="4fb410"/>
                </a:solidFill>
                <a:latin typeface="Verdana"/>
              </a:rPr>
              <a:t>OBIETTIVI LU.CE.RE. </a:t>
            </a:r>
            <a:endParaRPr/>
          </a:p>
        </p:txBody>
      </p:sp>
      <p:sp>
        <p:nvSpPr>
          <p:cNvPr id="135" name="CustomShape 2"/>
          <p:cNvSpPr/>
          <p:nvPr/>
        </p:nvSpPr>
        <p:spPr>
          <a:xfrm>
            <a:off x="332280" y="1357560"/>
            <a:ext cx="8479440" cy="2221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Esplorare soluzioni industriali mai sperimentate;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Permettere la gestione di uno scarto “critico”;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Creare un nuovo prodotto innovativo che consenta competitività nei suoi utilizzi;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Trasformare un problema in opportunità creando valore e lavoro.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5" name="Immagine 1"/>
          <p:cNvPicPr/>
          <p:nvPr/>
        </p:nvPicPr>
        <p:blipFill>
          <a:blip r:embed="rId1"/>
          <a:stretch>
            <a:fillRect/>
          </a:stretch>
        </p:blipFill>
        <p:spPr>
          <a:xfrm>
            <a:off x="390600" y="296640"/>
            <a:ext cx="8424360" cy="578880"/>
          </a:xfrm>
          <a:prstGeom prst="rect">
            <a:avLst/>
          </a:prstGeom>
        </p:spPr>
      </p:pic>
      <p:sp>
        <p:nvSpPr>
          <p:cNvPr id="46" name="CustomShape 1"/>
          <p:cNvSpPr/>
          <p:nvPr/>
        </p:nvSpPr>
        <p:spPr>
          <a:xfrm>
            <a:off x="293040" y="205200"/>
            <a:ext cx="3291840" cy="516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 sz="2800">
                <a:solidFill>
                  <a:srgbClr val="4fb410"/>
                </a:solidFill>
                <a:latin typeface="Verdana"/>
              </a:rPr>
              <a:t>LA STORIA</a:t>
            </a:r>
            <a:endParaRPr/>
          </a:p>
        </p:txBody>
      </p:sp>
      <p:pic>
        <p:nvPicPr>
          <p:cNvPr descr="" id="4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37840" y="2878200"/>
            <a:ext cx="3263400" cy="1990440"/>
          </a:xfrm>
          <a:prstGeom prst="rect">
            <a:avLst/>
          </a:prstGeom>
        </p:spPr>
      </p:pic>
      <p:pic>
        <p:nvPicPr>
          <p:cNvPr descr="" id="48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68280" y="2878200"/>
            <a:ext cx="2688840" cy="2016360"/>
          </a:xfrm>
          <a:prstGeom prst="rect">
            <a:avLst/>
          </a:prstGeom>
        </p:spPr>
      </p:pic>
      <p:sp>
        <p:nvSpPr>
          <p:cNvPr id="49" name="CustomShape 2"/>
          <p:cNvSpPr/>
          <p:nvPr/>
        </p:nvSpPr>
        <p:spPr>
          <a:xfrm>
            <a:off x="332280" y="1338480"/>
            <a:ext cx="8479440" cy="20084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it-IT" sz="1400">
                <a:solidFill>
                  <a:srgbClr val="404040"/>
                </a:solidFill>
                <a:latin typeface="Verdana"/>
              </a:rPr>
              <a:t>Una storia di valori, di passioni e di successi.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</a:rPr>
              <a:t>La storia della Famiglia Pasquini nell’industria cartaria, ha inizio a Villa Basilica – Lucca –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</a:rPr>
              <a:t> </a:t>
            </a:r>
            <a:r>
              <a:rPr lang="it-IT" sz="1400">
                <a:solidFill>
                  <a:srgbClr val="404040"/>
                </a:solidFill>
                <a:latin typeface="Verdana"/>
              </a:rPr>
              <a:t>nel 1953 con la fondazione della «Cartiera Lucchese dei F.lli Pasquini»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</a:rPr>
              <a:t>dove i fratelli Alessandro, Eliseo, Fernando, Raffaello e Tarcisio segnano l’inizio di una lunga tradizione familiare che tutt’oggi si trasmette di generazione in generazione con grande passione.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</a:rPr>
              <a:t> 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0" name="Immagine 4"/>
          <p:cNvPicPr/>
          <p:nvPr/>
        </p:nvPicPr>
        <p:blipFill>
          <a:blip r:embed="rId1"/>
          <a:stretch>
            <a:fillRect/>
          </a:stretch>
        </p:blipFill>
        <p:spPr>
          <a:xfrm>
            <a:off x="390600" y="296640"/>
            <a:ext cx="8424360" cy="578880"/>
          </a:xfrm>
          <a:prstGeom prst="rect">
            <a:avLst/>
          </a:prstGeom>
        </p:spPr>
      </p:pic>
      <p:sp>
        <p:nvSpPr>
          <p:cNvPr id="51" name="CustomShape 1"/>
          <p:cNvSpPr/>
          <p:nvPr/>
        </p:nvSpPr>
        <p:spPr>
          <a:xfrm>
            <a:off x="321840" y="205200"/>
            <a:ext cx="6105240" cy="516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 sz="2800">
                <a:solidFill>
                  <a:srgbClr val="4fb410"/>
                </a:solidFill>
                <a:latin typeface="Verdana"/>
              </a:rPr>
              <a:t>I NUMERI 2015</a:t>
            </a:r>
            <a:endParaRPr/>
          </a:p>
        </p:txBody>
      </p:sp>
      <p:pic>
        <p:nvPicPr>
          <p:cNvPr descr="" id="52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95640" y="1347480"/>
            <a:ext cx="537120" cy="537840"/>
          </a:xfrm>
          <a:prstGeom prst="rect">
            <a:avLst/>
          </a:prstGeom>
        </p:spPr>
      </p:pic>
      <p:pic>
        <p:nvPicPr>
          <p:cNvPr descr="" id="53" name="Immagin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95640" y="2355840"/>
            <a:ext cx="539640" cy="539640"/>
          </a:xfrm>
          <a:prstGeom prst="rect">
            <a:avLst/>
          </a:prstGeom>
        </p:spPr>
      </p:pic>
      <p:pic>
        <p:nvPicPr>
          <p:cNvPr descr="" id="54" name="Immagin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414720" y="3384360"/>
            <a:ext cx="539640" cy="539640"/>
          </a:xfrm>
          <a:prstGeom prst="rect">
            <a:avLst/>
          </a:prstGeom>
        </p:spPr>
      </p:pic>
      <p:sp>
        <p:nvSpPr>
          <p:cNvPr id="55" name="CustomShape 2"/>
          <p:cNvSpPr/>
          <p:nvPr/>
        </p:nvSpPr>
        <p:spPr>
          <a:xfrm>
            <a:off x="957240" y="1348200"/>
            <a:ext cx="2295360" cy="759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it-IT" sz="1600">
                <a:solidFill>
                  <a:srgbClr val="404040"/>
                </a:solidFill>
                <a:latin typeface="Verdana"/>
              </a:rPr>
              <a:t>291.000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</a:rPr>
              <a:t>Tonnellate/Anno di produzione carta </a:t>
            </a:r>
            <a:endParaRPr/>
          </a:p>
        </p:txBody>
      </p:sp>
      <p:sp>
        <p:nvSpPr>
          <p:cNvPr id="56" name="CustomShape 3"/>
          <p:cNvSpPr/>
          <p:nvPr/>
        </p:nvSpPr>
        <p:spPr>
          <a:xfrm>
            <a:off x="957240" y="2259000"/>
            <a:ext cx="1445400" cy="759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it-IT" sz="1600">
                <a:solidFill>
                  <a:srgbClr val="404040"/>
                </a:solidFill>
                <a:latin typeface="Verdana"/>
              </a:rPr>
              <a:t>6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</a:rPr>
              <a:t>Stabilimenti produttivi</a:t>
            </a:r>
            <a:endParaRPr/>
          </a:p>
        </p:txBody>
      </p:sp>
      <p:sp>
        <p:nvSpPr>
          <p:cNvPr id="57" name="CustomShape 4"/>
          <p:cNvSpPr/>
          <p:nvPr/>
        </p:nvSpPr>
        <p:spPr>
          <a:xfrm>
            <a:off x="967320" y="3343680"/>
            <a:ext cx="2188080" cy="54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it-IT" sz="1600">
                <a:solidFill>
                  <a:srgbClr val="404040"/>
                </a:solidFill>
                <a:latin typeface="Verdana"/>
              </a:rPr>
              <a:t>3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</a:rPr>
              <a:t>Business Unit</a:t>
            </a:r>
            <a:endParaRPr/>
          </a:p>
        </p:txBody>
      </p:sp>
      <p:pic>
        <p:nvPicPr>
          <p:cNvPr descr="" id="58" name="Immagine 21"/>
          <p:cNvPicPr/>
          <p:nvPr/>
        </p:nvPicPr>
        <p:blipFill>
          <a:blip r:embed="rId5"/>
          <a:stretch>
            <a:fillRect/>
          </a:stretch>
        </p:blipFill>
        <p:spPr>
          <a:xfrm>
            <a:off x="3331440" y="1347480"/>
            <a:ext cx="539640" cy="539640"/>
          </a:xfrm>
          <a:prstGeom prst="rect">
            <a:avLst/>
          </a:prstGeom>
        </p:spPr>
      </p:pic>
      <p:pic>
        <p:nvPicPr>
          <p:cNvPr descr="" id="59" name="Immagine 22"/>
          <p:cNvPicPr/>
          <p:nvPr/>
        </p:nvPicPr>
        <p:blipFill>
          <a:blip r:embed="rId6"/>
          <a:stretch>
            <a:fillRect/>
          </a:stretch>
        </p:blipFill>
        <p:spPr>
          <a:xfrm>
            <a:off x="3327120" y="2356200"/>
            <a:ext cx="539640" cy="539640"/>
          </a:xfrm>
          <a:prstGeom prst="rect">
            <a:avLst/>
          </a:prstGeom>
        </p:spPr>
      </p:pic>
      <p:pic>
        <p:nvPicPr>
          <p:cNvPr descr="" id="60" name="Immagine 23"/>
          <p:cNvPicPr/>
          <p:nvPr/>
        </p:nvPicPr>
        <p:blipFill>
          <a:blip r:embed="rId7"/>
          <a:stretch>
            <a:fillRect/>
          </a:stretch>
        </p:blipFill>
        <p:spPr>
          <a:xfrm>
            <a:off x="6270120" y="3374640"/>
            <a:ext cx="539640" cy="539640"/>
          </a:xfrm>
          <a:prstGeom prst="rect">
            <a:avLst/>
          </a:prstGeom>
        </p:spPr>
      </p:pic>
      <p:pic>
        <p:nvPicPr>
          <p:cNvPr descr="" id="61" name="Immagine 25"/>
          <p:cNvPicPr/>
          <p:nvPr/>
        </p:nvPicPr>
        <p:blipFill>
          <a:blip r:embed="rId8"/>
          <a:stretch>
            <a:fillRect/>
          </a:stretch>
        </p:blipFill>
        <p:spPr>
          <a:xfrm>
            <a:off x="6290280" y="1347480"/>
            <a:ext cx="539640" cy="539640"/>
          </a:xfrm>
          <a:prstGeom prst="rect">
            <a:avLst/>
          </a:prstGeom>
        </p:spPr>
      </p:pic>
      <p:pic>
        <p:nvPicPr>
          <p:cNvPr descr="" id="62" name="Immagine 26"/>
          <p:cNvPicPr/>
          <p:nvPr/>
        </p:nvPicPr>
        <p:blipFill>
          <a:blip r:embed="rId9"/>
          <a:stretch>
            <a:fillRect/>
          </a:stretch>
        </p:blipFill>
        <p:spPr>
          <a:xfrm>
            <a:off x="6270840" y="2355840"/>
            <a:ext cx="537840" cy="537840"/>
          </a:xfrm>
          <a:prstGeom prst="rect">
            <a:avLst/>
          </a:prstGeom>
        </p:spPr>
      </p:pic>
      <p:pic>
        <p:nvPicPr>
          <p:cNvPr descr="" id="63" name="Immagine 32"/>
          <p:cNvPicPr/>
          <p:nvPr/>
        </p:nvPicPr>
        <p:blipFill>
          <a:blip r:embed="rId10"/>
          <a:stretch>
            <a:fillRect/>
          </a:stretch>
        </p:blipFill>
        <p:spPr>
          <a:xfrm>
            <a:off x="3340440" y="3384360"/>
            <a:ext cx="539640" cy="539640"/>
          </a:xfrm>
          <a:prstGeom prst="rect">
            <a:avLst/>
          </a:prstGeom>
        </p:spPr>
      </p:pic>
      <p:sp>
        <p:nvSpPr>
          <p:cNvPr id="64" name="CustomShape 5"/>
          <p:cNvSpPr/>
          <p:nvPr/>
        </p:nvSpPr>
        <p:spPr>
          <a:xfrm>
            <a:off x="3907800" y="1367640"/>
            <a:ext cx="2432160" cy="759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it-IT" sz="1600">
                <a:solidFill>
                  <a:srgbClr val="404040"/>
                </a:solidFill>
                <a:latin typeface="Verdana"/>
              </a:rPr>
              <a:t>415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</a:rPr>
              <a:t>Milioni di Euro di fatturato</a:t>
            </a:r>
            <a:endParaRPr/>
          </a:p>
        </p:txBody>
      </p:sp>
      <p:sp>
        <p:nvSpPr>
          <p:cNvPr id="65" name="CustomShape 6"/>
          <p:cNvSpPr/>
          <p:nvPr/>
        </p:nvSpPr>
        <p:spPr>
          <a:xfrm>
            <a:off x="3898800" y="2341080"/>
            <a:ext cx="2812320" cy="54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it-IT" sz="1600">
                <a:solidFill>
                  <a:srgbClr val="404040"/>
                </a:solidFill>
                <a:latin typeface="Verdana"/>
              </a:rPr>
              <a:t>10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</a:rPr>
              <a:t>Macchine continue</a:t>
            </a:r>
            <a:endParaRPr/>
          </a:p>
        </p:txBody>
      </p:sp>
      <p:sp>
        <p:nvSpPr>
          <p:cNvPr id="66" name="CustomShape 7"/>
          <p:cNvSpPr/>
          <p:nvPr/>
        </p:nvSpPr>
        <p:spPr>
          <a:xfrm>
            <a:off x="3909240" y="3272760"/>
            <a:ext cx="2039760" cy="729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</a:rPr>
              <a:t>Ripartizione % ricavi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</a:rPr>
              <a:t>per Business Unit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7" name="CustomShape 8"/>
          <p:cNvSpPr/>
          <p:nvPr/>
        </p:nvSpPr>
        <p:spPr>
          <a:xfrm>
            <a:off x="6844680" y="1348200"/>
            <a:ext cx="1837800" cy="5468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it-IT" sz="1600">
                <a:solidFill>
                  <a:srgbClr val="404040"/>
                </a:solidFill>
                <a:latin typeface="Verdana"/>
              </a:rPr>
              <a:t>1.200 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</a:rPr>
              <a:t>Persone impiegate</a:t>
            </a:r>
            <a:endParaRPr/>
          </a:p>
        </p:txBody>
      </p:sp>
      <p:sp>
        <p:nvSpPr>
          <p:cNvPr id="68" name="CustomShape 9"/>
          <p:cNvSpPr/>
          <p:nvPr/>
        </p:nvSpPr>
        <p:spPr>
          <a:xfrm>
            <a:off x="6859800" y="2369880"/>
            <a:ext cx="1918440" cy="5468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it-IT" sz="1600">
                <a:solidFill>
                  <a:srgbClr val="404040"/>
                </a:solidFill>
                <a:latin typeface="Verdana"/>
              </a:rPr>
              <a:t>52 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</a:rPr>
              <a:t>Linee di Converting</a:t>
            </a:r>
            <a:endParaRPr/>
          </a:p>
        </p:txBody>
      </p:sp>
      <p:sp>
        <p:nvSpPr>
          <p:cNvPr id="69" name="CustomShape 10"/>
          <p:cNvSpPr/>
          <p:nvPr/>
        </p:nvSpPr>
        <p:spPr>
          <a:xfrm>
            <a:off x="6858000" y="3284280"/>
            <a:ext cx="2275920" cy="729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</a:rPr>
              <a:t>Ripartizione per tipologia di materia prima utilizzata  </a:t>
            </a:r>
            <a:endParaRPr/>
          </a:p>
        </p:txBody>
      </p:sp>
      <p:pic>
        <p:nvPicPr>
          <p:cNvPr descr="" id="70" name="Immagine 58"/>
          <p:cNvPicPr/>
          <p:nvPr/>
        </p:nvPicPr>
        <p:blipFill>
          <a:blip r:embed="rId11"/>
          <a:stretch>
            <a:fillRect/>
          </a:stretch>
        </p:blipFill>
        <p:spPr>
          <a:xfrm>
            <a:off x="3996360" y="4035960"/>
            <a:ext cx="1298160" cy="649080"/>
          </a:xfrm>
          <a:prstGeom prst="rect">
            <a:avLst/>
          </a:prstGeom>
        </p:spPr>
      </p:pic>
      <p:pic>
        <p:nvPicPr>
          <p:cNvPr descr="" id="71" name="Immagine 1"/>
          <p:cNvPicPr/>
          <p:nvPr/>
        </p:nvPicPr>
        <p:blipFill>
          <a:blip r:embed="rId12"/>
          <a:stretch>
            <a:fillRect/>
          </a:stretch>
        </p:blipFill>
        <p:spPr>
          <a:xfrm>
            <a:off x="6904800" y="4124160"/>
            <a:ext cx="1511280" cy="42948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2" name="Immagine 4"/>
          <p:cNvPicPr/>
          <p:nvPr/>
        </p:nvPicPr>
        <p:blipFill>
          <a:blip r:embed="rId1"/>
          <a:stretch>
            <a:fillRect/>
          </a:stretch>
        </p:blipFill>
        <p:spPr>
          <a:xfrm>
            <a:off x="390600" y="296640"/>
            <a:ext cx="8424360" cy="578880"/>
          </a:xfrm>
          <a:prstGeom prst="rect">
            <a:avLst/>
          </a:prstGeom>
        </p:spPr>
      </p:pic>
      <p:sp>
        <p:nvSpPr>
          <p:cNvPr id="73" name="CustomShape 1"/>
          <p:cNvSpPr/>
          <p:nvPr/>
        </p:nvSpPr>
        <p:spPr>
          <a:xfrm>
            <a:off x="293040" y="205200"/>
            <a:ext cx="3291840" cy="516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 sz="2800">
                <a:solidFill>
                  <a:srgbClr val="4fb410"/>
                </a:solidFill>
                <a:latin typeface="Verdana"/>
              </a:rPr>
              <a:t>I NOSTRI BRAND</a:t>
            </a:r>
            <a:endParaRPr/>
          </a:p>
        </p:txBody>
      </p:sp>
      <p:pic>
        <p:nvPicPr>
          <p:cNvPr descr="" id="74" name="Immagin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724160" y="1572120"/>
            <a:ext cx="709920" cy="807480"/>
          </a:xfrm>
          <a:prstGeom prst="rect">
            <a:avLst/>
          </a:prstGeom>
        </p:spPr>
      </p:pic>
      <p:pic>
        <p:nvPicPr>
          <p:cNvPr descr="" id="75" name="Immagin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084680" y="1572120"/>
            <a:ext cx="1386360" cy="325800"/>
          </a:xfrm>
          <a:prstGeom prst="rect">
            <a:avLst/>
          </a:prstGeom>
        </p:spPr>
      </p:pic>
      <p:pic>
        <p:nvPicPr>
          <p:cNvPr descr="" id="76" name="Immagin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210840" y="1572120"/>
            <a:ext cx="905040" cy="822600"/>
          </a:xfrm>
          <a:prstGeom prst="rect">
            <a:avLst/>
          </a:prstGeom>
        </p:spPr>
      </p:pic>
      <p:pic>
        <p:nvPicPr>
          <p:cNvPr descr="" id="77" name="Immagine 9"/>
          <p:cNvPicPr/>
          <p:nvPr/>
        </p:nvPicPr>
        <p:blipFill>
          <a:blip r:embed="rId5"/>
          <a:stretch>
            <a:fillRect/>
          </a:stretch>
        </p:blipFill>
        <p:spPr>
          <a:xfrm>
            <a:off x="1084680" y="2800800"/>
            <a:ext cx="1200600" cy="1294920"/>
          </a:xfrm>
          <a:prstGeom prst="rect">
            <a:avLst/>
          </a:prstGeom>
        </p:spPr>
      </p:pic>
      <p:pic>
        <p:nvPicPr>
          <p:cNvPr descr="" id="78" name="Immagin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3210840" y="2980080"/>
            <a:ext cx="1161000" cy="682560"/>
          </a:xfrm>
          <a:prstGeom prst="rect">
            <a:avLst/>
          </a:prstGeom>
        </p:spPr>
      </p:pic>
      <p:pic>
        <p:nvPicPr>
          <p:cNvPr descr="" id="79" name="Immagin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5256360" y="2896200"/>
            <a:ext cx="1130400" cy="889560"/>
          </a:xfrm>
          <a:prstGeom prst="rect">
            <a:avLst/>
          </a:prstGeom>
        </p:spPr>
      </p:pic>
      <p:pic>
        <p:nvPicPr>
          <p:cNvPr descr="" id="80" name="Immagine 12"/>
          <p:cNvPicPr/>
          <p:nvPr/>
        </p:nvPicPr>
        <p:blipFill>
          <a:blip r:embed="rId8"/>
          <a:stretch>
            <a:fillRect/>
          </a:stretch>
        </p:blipFill>
        <p:spPr>
          <a:xfrm>
            <a:off x="7241040" y="2571840"/>
            <a:ext cx="1343880" cy="1294920"/>
          </a:xfrm>
          <a:prstGeom prst="rect">
            <a:avLst/>
          </a:prstGeom>
        </p:spPr>
      </p:pic>
      <p:pic>
        <p:nvPicPr>
          <p:cNvPr descr="" id="81" name="Immagine 2"/>
          <p:cNvPicPr/>
          <p:nvPr/>
        </p:nvPicPr>
        <p:blipFill>
          <a:blip r:embed="rId9"/>
          <a:stretch>
            <a:fillRect/>
          </a:stretch>
        </p:blipFill>
        <p:spPr>
          <a:xfrm>
            <a:off x="5256360" y="1572120"/>
            <a:ext cx="1005120" cy="59004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2" name="Immagine 4"/>
          <p:cNvPicPr/>
          <p:nvPr/>
        </p:nvPicPr>
        <p:blipFill>
          <a:blip r:embed="rId1"/>
          <a:stretch>
            <a:fillRect/>
          </a:stretch>
        </p:blipFill>
        <p:spPr>
          <a:xfrm>
            <a:off x="390600" y="296640"/>
            <a:ext cx="8424360" cy="578880"/>
          </a:xfrm>
          <a:prstGeom prst="rect">
            <a:avLst/>
          </a:prstGeom>
        </p:spPr>
      </p:pic>
      <p:pic>
        <p:nvPicPr>
          <p:cNvPr descr="" id="83" name="Immagin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08960" y="2269440"/>
            <a:ext cx="8423640" cy="2541600"/>
          </a:xfrm>
          <a:prstGeom prst="rect">
            <a:avLst/>
          </a:prstGeom>
        </p:spPr>
      </p:pic>
      <p:sp>
        <p:nvSpPr>
          <p:cNvPr id="84" name="CustomShape 1"/>
          <p:cNvSpPr/>
          <p:nvPr/>
        </p:nvSpPr>
        <p:spPr>
          <a:xfrm>
            <a:off x="293040" y="205200"/>
            <a:ext cx="6105240" cy="4561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 sz="2400">
                <a:solidFill>
                  <a:srgbClr val="4fb410"/>
                </a:solidFill>
                <a:latin typeface="Verdana"/>
              </a:rPr>
              <a:t>CRESCITA RESPONSABILE</a:t>
            </a:r>
            <a:endParaRPr/>
          </a:p>
        </p:txBody>
      </p:sp>
      <p:sp>
        <p:nvSpPr>
          <p:cNvPr id="85" name="CustomShape 2"/>
          <p:cNvSpPr/>
          <p:nvPr/>
        </p:nvSpPr>
        <p:spPr>
          <a:xfrm>
            <a:off x="371160" y="1113840"/>
            <a:ext cx="8411040" cy="7297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</a:rPr>
              <a:t>Il nostro obiettivo è quello di adottare </a:t>
            </a:r>
            <a:r>
              <a:rPr b="1" lang="it-IT" sz="1400">
                <a:solidFill>
                  <a:srgbClr val="404040"/>
                </a:solidFill>
                <a:latin typeface="Verdana"/>
              </a:rPr>
              <a:t>modelli di sviluppo </a:t>
            </a:r>
            <a:r>
              <a:rPr lang="it-IT" sz="1400">
                <a:solidFill>
                  <a:srgbClr val="404040"/>
                </a:solidFill>
                <a:latin typeface="Verdana"/>
              </a:rPr>
              <a:t>che </a:t>
            </a:r>
            <a:r>
              <a:rPr b="1" lang="it-IT" sz="1400">
                <a:solidFill>
                  <a:srgbClr val="404040"/>
                </a:solidFill>
                <a:latin typeface="Verdana"/>
              </a:rPr>
              <a:t>rispettino </a:t>
            </a:r>
            <a:r>
              <a:rPr lang="it-IT" sz="1400">
                <a:solidFill>
                  <a:srgbClr val="404040"/>
                </a:solidFill>
                <a:latin typeface="Verdana"/>
              </a:rPr>
              <a:t>e salvaguardino </a:t>
            </a:r>
            <a:r>
              <a:rPr b="1" lang="it-IT" sz="1400">
                <a:solidFill>
                  <a:srgbClr val="404040"/>
                </a:solidFill>
                <a:latin typeface="Verdana"/>
              </a:rPr>
              <a:t>i diritti umani</a:t>
            </a:r>
            <a:r>
              <a:rPr lang="it-IT" sz="1400">
                <a:solidFill>
                  <a:srgbClr val="404040"/>
                </a:solidFill>
                <a:latin typeface="Verdana"/>
              </a:rPr>
              <a:t>, le capacità rigenerative della </a:t>
            </a:r>
            <a:r>
              <a:rPr b="1" lang="it-IT" sz="1400">
                <a:solidFill>
                  <a:srgbClr val="404040"/>
                </a:solidFill>
                <a:latin typeface="Verdana"/>
              </a:rPr>
              <a:t>Terra </a:t>
            </a:r>
            <a:r>
              <a:rPr lang="it-IT" sz="1400">
                <a:solidFill>
                  <a:srgbClr val="404040"/>
                </a:solidFill>
                <a:latin typeface="Verdana"/>
              </a:rPr>
              <a:t>e il benessere delle </a:t>
            </a:r>
            <a:r>
              <a:rPr b="1" lang="it-IT" sz="1400">
                <a:solidFill>
                  <a:srgbClr val="404040"/>
                </a:solidFill>
                <a:latin typeface="Verdana"/>
              </a:rPr>
              <a:t>comunità</a:t>
            </a:r>
            <a:r>
              <a:rPr lang="it-IT" sz="1400">
                <a:solidFill>
                  <a:srgbClr val="404040"/>
                </a:solidFill>
                <a:latin typeface="Verdana"/>
              </a:rPr>
              <a:t>, in una prospettiva di </a:t>
            </a:r>
            <a:r>
              <a:rPr b="1" lang="it-IT" sz="1400">
                <a:solidFill>
                  <a:srgbClr val="404040"/>
                </a:solidFill>
                <a:latin typeface="Verdana"/>
              </a:rPr>
              <a:t>medio-lungo periodo</a:t>
            </a:r>
            <a:r>
              <a:rPr lang="it-IT" sz="1400">
                <a:solidFill>
                  <a:srgbClr val="404040"/>
                </a:solidFill>
                <a:latin typeface="Verdana"/>
              </a:rPr>
              <a:t>.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6" name="Immagine 4"/>
          <p:cNvPicPr/>
          <p:nvPr/>
        </p:nvPicPr>
        <p:blipFill>
          <a:blip r:embed="rId1"/>
          <a:stretch>
            <a:fillRect/>
          </a:stretch>
        </p:blipFill>
        <p:spPr>
          <a:xfrm>
            <a:off x="390600" y="296640"/>
            <a:ext cx="8424360" cy="578880"/>
          </a:xfrm>
          <a:prstGeom prst="rect">
            <a:avLst/>
          </a:prstGeom>
        </p:spPr>
      </p:pic>
      <p:sp>
        <p:nvSpPr>
          <p:cNvPr id="87" name="CustomShape 1"/>
          <p:cNvSpPr/>
          <p:nvPr/>
        </p:nvSpPr>
        <p:spPr>
          <a:xfrm>
            <a:off x="293040" y="205200"/>
            <a:ext cx="7551360" cy="516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 sz="2800">
                <a:solidFill>
                  <a:srgbClr val="4fb410"/>
                </a:solidFill>
                <a:latin typeface="Verdana"/>
              </a:rPr>
              <a:t>IL PROGETTO NATURAL</a:t>
            </a:r>
            <a:endParaRPr/>
          </a:p>
        </p:txBody>
      </p:sp>
      <p:pic>
        <p:nvPicPr>
          <p:cNvPr descr="" id="88" name="Picture 1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02480"/>
            <a:ext cx="9143640" cy="3840480"/>
          </a:xfrm>
          <a:prstGeom prst="rect">
            <a:avLst/>
          </a:prstGeom>
        </p:spPr>
      </p:pic>
      <p:sp>
        <p:nvSpPr>
          <p:cNvPr id="89" name="CustomShape 2"/>
          <p:cNvSpPr/>
          <p:nvPr/>
        </p:nvSpPr>
        <p:spPr>
          <a:xfrm>
            <a:off x="1161360" y="716040"/>
            <a:ext cx="7680240" cy="33238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b="1" lang="it-IT" sz="1400">
                <a:solidFill>
                  <a:srgbClr val="404040"/>
                </a:solidFill>
                <a:latin typeface="Verdana"/>
                <a:ea typeface="Verdana"/>
              </a:rPr>
              <a:t>Obiettivo del progetto Natural è recuperare il 100% </a:t>
            </a:r>
            <a:endParaRPr/>
          </a:p>
          <a:p>
            <a:pPr algn="r">
              <a:lnSpc>
                <a:spcPct val="100000"/>
              </a:lnSpc>
            </a:pPr>
            <a:r>
              <a:rPr b="1" lang="it-IT" sz="1400">
                <a:solidFill>
                  <a:srgbClr val="404040"/>
                </a:solidFill>
                <a:latin typeface="Verdana"/>
                <a:ea typeface="Verdana"/>
              </a:rPr>
              <a:t>dei materiali che compongono i </a:t>
            </a:r>
            <a:endParaRPr/>
          </a:p>
          <a:p>
            <a:pPr algn="r">
              <a:lnSpc>
                <a:spcPct val="100000"/>
              </a:lnSpc>
            </a:pPr>
            <a:r>
              <a:rPr b="1" lang="it-IT" sz="1400">
                <a:solidFill>
                  <a:srgbClr val="404040"/>
                </a:solidFill>
                <a:latin typeface="Verdana"/>
                <a:ea typeface="Verdana"/>
              </a:rPr>
              <a:t>cartoni per bevande tipo Tetra Pak®, </a:t>
            </a:r>
            <a:endParaRPr/>
          </a:p>
          <a:p>
            <a:pPr algn="r">
              <a:lnSpc>
                <a:spcPct val="100000"/>
              </a:lnSpc>
            </a:pPr>
            <a:r>
              <a:rPr b="1" lang="it-IT" sz="1400">
                <a:solidFill>
                  <a:srgbClr val="404040"/>
                </a:solidFill>
                <a:latin typeface="Verdana"/>
                <a:ea typeface="Verdana"/>
              </a:rPr>
              <a:t>creando una gamma di prodotti </a:t>
            </a:r>
            <a:endParaRPr/>
          </a:p>
          <a:p>
            <a:pPr algn="r">
              <a:lnSpc>
                <a:spcPct val="100000"/>
              </a:lnSpc>
            </a:pPr>
            <a:r>
              <a:rPr b="1" lang="it-IT" sz="1400">
                <a:solidFill>
                  <a:srgbClr val="404040"/>
                </a:solidFill>
                <a:latin typeface="Verdana"/>
                <a:ea typeface="Verdana"/>
              </a:rPr>
              <a:t>innovativa nella filosofia produttiva, </a:t>
            </a:r>
            <a:endParaRPr/>
          </a:p>
          <a:p>
            <a:pPr algn="r">
              <a:lnSpc>
                <a:spcPct val="100000"/>
              </a:lnSpc>
            </a:pPr>
            <a:r>
              <a:rPr b="1" lang="it-IT" sz="1400">
                <a:solidFill>
                  <a:srgbClr val="404040"/>
                </a:solidFill>
                <a:latin typeface="Verdana"/>
                <a:ea typeface="Verdana"/>
              </a:rPr>
              <a:t>eccellente nelle prestazioni</a:t>
            </a:r>
            <a:endParaRPr/>
          </a:p>
          <a:p>
            <a:pPr algn="r">
              <a:lnSpc>
                <a:spcPct val="100000"/>
              </a:lnSpc>
            </a:pPr>
            <a:r>
              <a:rPr b="1" lang="it-IT" sz="1400">
                <a:solidFill>
                  <a:srgbClr val="404040"/>
                </a:solidFill>
                <a:latin typeface="Verdana"/>
                <a:ea typeface="Verdana"/>
              </a:rPr>
              <a:t> </a:t>
            </a:r>
            <a:r>
              <a:rPr b="1" lang="it-IT" sz="1400">
                <a:solidFill>
                  <a:srgbClr val="404040"/>
                </a:solidFill>
                <a:latin typeface="Verdana"/>
                <a:ea typeface="Verdana"/>
              </a:rPr>
              <a:t>ed ecologica al 100%.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0" name="Immagine 4"/>
          <p:cNvPicPr/>
          <p:nvPr/>
        </p:nvPicPr>
        <p:blipFill>
          <a:blip r:embed="rId1"/>
          <a:stretch>
            <a:fillRect/>
          </a:stretch>
        </p:blipFill>
        <p:spPr>
          <a:xfrm>
            <a:off x="390600" y="296640"/>
            <a:ext cx="8424360" cy="578880"/>
          </a:xfrm>
          <a:prstGeom prst="rect">
            <a:avLst/>
          </a:prstGeom>
        </p:spPr>
      </p:pic>
      <p:sp>
        <p:nvSpPr>
          <p:cNvPr id="91" name="CustomShape 1"/>
          <p:cNvSpPr/>
          <p:nvPr/>
        </p:nvSpPr>
        <p:spPr>
          <a:xfrm>
            <a:off x="293040" y="205200"/>
            <a:ext cx="7551360" cy="516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 sz="2800">
                <a:solidFill>
                  <a:srgbClr val="4fb410"/>
                </a:solidFill>
                <a:latin typeface="Verdana"/>
              </a:rPr>
              <a:t>IL PROGETTO NATURAL</a:t>
            </a:r>
            <a:endParaRPr/>
          </a:p>
        </p:txBody>
      </p:sp>
      <p:sp>
        <p:nvSpPr>
          <p:cNvPr id="92" name="CustomShape 2"/>
          <p:cNvSpPr/>
          <p:nvPr/>
        </p:nvSpPr>
        <p:spPr>
          <a:xfrm>
            <a:off x="5754240" y="1193040"/>
            <a:ext cx="3061080" cy="32871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</a:rPr>
              <a:t>Oltre alle </a:t>
            </a:r>
            <a:r>
              <a:rPr b="1" lang="it-IT" sz="1400">
                <a:solidFill>
                  <a:srgbClr val="404040"/>
                </a:solidFill>
                <a:latin typeface="Verdana"/>
              </a:rPr>
              <a:t>fibre di cellulosa</a:t>
            </a:r>
            <a:r>
              <a:rPr lang="it-IT" sz="1400">
                <a:solidFill>
                  <a:srgbClr val="404040"/>
                </a:solidFill>
                <a:latin typeface="Verdana"/>
              </a:rPr>
              <a:t>, i cartoni per bevande, contengono </a:t>
            </a:r>
            <a:r>
              <a:rPr b="1" lang="it-IT" sz="1400">
                <a:solidFill>
                  <a:srgbClr val="404040"/>
                </a:solidFill>
                <a:latin typeface="Verdana"/>
              </a:rPr>
              <a:t>materie plastiche </a:t>
            </a:r>
            <a:r>
              <a:rPr lang="it-IT" sz="1400">
                <a:solidFill>
                  <a:srgbClr val="404040"/>
                </a:solidFill>
                <a:latin typeface="Verdana"/>
              </a:rPr>
              <a:t>ed </a:t>
            </a:r>
            <a:r>
              <a:rPr b="1" lang="it-IT" sz="1400">
                <a:solidFill>
                  <a:srgbClr val="404040"/>
                </a:solidFill>
                <a:latin typeface="Verdana"/>
              </a:rPr>
              <a:t>alluminio</a:t>
            </a:r>
            <a:r>
              <a:rPr lang="it-IT" sz="1400">
                <a:solidFill>
                  <a:srgbClr val="404040"/>
                </a:solidFill>
                <a:latin typeface="Verdana"/>
              </a:rPr>
              <a:t>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</a:rPr>
              <a:t>Grazie all’</a:t>
            </a:r>
            <a:r>
              <a:rPr b="1" lang="it-IT" sz="1400">
                <a:solidFill>
                  <a:srgbClr val="404040"/>
                </a:solidFill>
                <a:latin typeface="Verdana"/>
              </a:rPr>
              <a:t>innovativa tecnologia </a:t>
            </a:r>
            <a:r>
              <a:rPr lang="it-IT" sz="1400">
                <a:solidFill>
                  <a:srgbClr val="404040"/>
                </a:solidFill>
                <a:latin typeface="Verdana"/>
              </a:rPr>
              <a:t>di Lucart Group questi materiali non vengono scartati, ma recuperati in altre attività manifatturiere.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</a:rPr>
              <a:t>Un esempio sono i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</a:rPr>
              <a:t>pallet in AL.PE.</a:t>
            </a:r>
            <a:r>
              <a:rPr b="1" lang="it-IT" sz="1400">
                <a:solidFill>
                  <a:srgbClr val="404040"/>
                </a:solidFill>
                <a:latin typeface="Verdana"/>
                <a:ea typeface="Verdana"/>
              </a:rPr>
              <a:t>®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utilizzati per alcune linee di prodotto.</a:t>
            </a:r>
            <a:endParaRPr/>
          </a:p>
        </p:txBody>
      </p:sp>
      <p:pic>
        <p:nvPicPr>
          <p:cNvPr descr="" id="9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3200" y="895680"/>
            <a:ext cx="5620320" cy="414216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4" name="Immagine 4"/>
          <p:cNvPicPr/>
          <p:nvPr/>
        </p:nvPicPr>
        <p:blipFill>
          <a:blip r:embed="rId1"/>
          <a:stretch>
            <a:fillRect/>
          </a:stretch>
        </p:blipFill>
        <p:spPr>
          <a:xfrm>
            <a:off x="390600" y="296640"/>
            <a:ext cx="8424360" cy="578880"/>
          </a:xfrm>
          <a:prstGeom prst="rect">
            <a:avLst/>
          </a:prstGeom>
        </p:spPr>
      </p:pic>
      <p:sp>
        <p:nvSpPr>
          <p:cNvPr id="95" name="CustomShape 1"/>
          <p:cNvSpPr/>
          <p:nvPr/>
        </p:nvSpPr>
        <p:spPr>
          <a:xfrm>
            <a:off x="293040" y="205200"/>
            <a:ext cx="7031160" cy="516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 sz="2800">
                <a:solidFill>
                  <a:srgbClr val="4fb410"/>
                </a:solidFill>
                <a:latin typeface="Verdana"/>
              </a:rPr>
              <a:t>PROGETTO LU.CE.RE.</a:t>
            </a:r>
            <a:endParaRPr/>
          </a:p>
        </p:txBody>
      </p:sp>
      <p:sp>
        <p:nvSpPr>
          <p:cNvPr id="96" name="CustomShape 2"/>
          <p:cNvSpPr/>
          <p:nvPr/>
        </p:nvSpPr>
        <p:spPr>
          <a:xfrm>
            <a:off x="332280" y="1148040"/>
            <a:ext cx="8479440" cy="4839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it-IT" sz="1600">
                <a:solidFill>
                  <a:srgbClr val="404040"/>
                </a:solidFill>
                <a:latin typeface="Verdana"/>
              </a:rPr>
              <a:t>«Lucart Cellulose Recovery»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</a:rPr>
              <a:t>La ricerca sperimentale sul trattamento dei fanghi di cartiera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si propone di studiare e mettere a punto un processo industriale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che </a:t>
            </a:r>
            <a:r>
              <a:rPr b="1" i="1" lang="it-IT" sz="1400" u="sng">
                <a:solidFill>
                  <a:srgbClr val="404040"/>
                </a:solidFill>
                <a:latin typeface="Verdana"/>
                <a:ea typeface="Verdana"/>
              </a:rPr>
              <a:t>trasformi i fanghi di cartiera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- costituiti prevalentemente da carbonato di calcio e fibre di cellulosa -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i="1" lang="it-IT" sz="1400" u="sng">
                <a:solidFill>
                  <a:srgbClr val="404040"/>
                </a:solidFill>
                <a:latin typeface="Verdana"/>
                <a:ea typeface="Verdana"/>
              </a:rPr>
              <a:t>in nuovi prodotti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da impiegare in molti settori industriali fra cui,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in particolare, quello dei compound polimerici, nell’ottica di «azienda a rifiuti zero»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 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7" name="Immagine 4"/>
          <p:cNvPicPr/>
          <p:nvPr/>
        </p:nvPicPr>
        <p:blipFill>
          <a:blip r:embed="rId1"/>
          <a:stretch>
            <a:fillRect/>
          </a:stretch>
        </p:blipFill>
        <p:spPr>
          <a:xfrm>
            <a:off x="390600" y="296640"/>
            <a:ext cx="8424360" cy="578880"/>
          </a:xfrm>
          <a:prstGeom prst="rect">
            <a:avLst/>
          </a:prstGeom>
        </p:spPr>
      </p:pic>
      <p:sp>
        <p:nvSpPr>
          <p:cNvPr id="98" name="CustomShape 1"/>
          <p:cNvSpPr/>
          <p:nvPr/>
        </p:nvSpPr>
        <p:spPr>
          <a:xfrm>
            <a:off x="293040" y="205200"/>
            <a:ext cx="7031160" cy="516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 sz="2800">
                <a:solidFill>
                  <a:srgbClr val="4fb410"/>
                </a:solidFill>
                <a:latin typeface="Verdana"/>
              </a:rPr>
              <a:t>PROGETTO LU.CE.RE.</a:t>
            </a:r>
            <a:endParaRPr/>
          </a:p>
        </p:txBody>
      </p:sp>
      <p:sp>
        <p:nvSpPr>
          <p:cNvPr id="99" name="CustomShape 2"/>
          <p:cNvSpPr/>
          <p:nvPr/>
        </p:nvSpPr>
        <p:spPr>
          <a:xfrm>
            <a:off x="293760" y="1063800"/>
            <a:ext cx="8618400" cy="32871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Il progetto LUCERE, proposto da un team composto da: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                                     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                       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                          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                             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 </a:t>
            </a:r>
            <a:endParaRPr/>
          </a:p>
        </p:txBody>
      </p:sp>
      <p:pic>
        <p:nvPicPr>
          <p:cNvPr descr="" id="100" name="Immagine 1"/>
          <p:cNvPicPr/>
          <p:nvPr/>
        </p:nvPicPr>
        <p:blipFill>
          <a:blip r:embed="rId2"/>
          <a:stretch>
            <a:fillRect/>
          </a:stretch>
        </p:blipFill>
        <p:spPr>
          <a:xfrm>
            <a:off x="392040" y="1595160"/>
            <a:ext cx="1339920" cy="260640"/>
          </a:xfrm>
          <a:prstGeom prst="rect">
            <a:avLst/>
          </a:prstGeom>
        </p:spPr>
      </p:pic>
      <p:pic>
        <p:nvPicPr>
          <p:cNvPr descr="" id="101" name="Immagin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29120" y="3182760"/>
            <a:ext cx="1353240" cy="343440"/>
          </a:xfrm>
          <a:prstGeom prst="rect">
            <a:avLst/>
          </a:prstGeom>
        </p:spPr>
      </p:pic>
      <p:pic>
        <p:nvPicPr>
          <p:cNvPr descr="" id="102" name="Immagine 3"/>
          <p:cNvPicPr/>
          <p:nvPr/>
        </p:nvPicPr>
        <p:blipFill>
          <a:blip r:embed="rId4"/>
          <a:stretch>
            <a:fillRect/>
          </a:stretch>
        </p:blipFill>
        <p:spPr>
          <a:xfrm>
            <a:off x="429120" y="4328640"/>
            <a:ext cx="1658880" cy="395280"/>
          </a:xfrm>
          <a:prstGeom prst="rect">
            <a:avLst/>
          </a:prstGeom>
        </p:spPr>
      </p:pic>
      <p:sp>
        <p:nvSpPr>
          <p:cNvPr id="103" name="CustomShape 3"/>
          <p:cNvSpPr/>
          <p:nvPr/>
        </p:nvSpPr>
        <p:spPr>
          <a:xfrm>
            <a:off x="2270520" y="1586520"/>
            <a:ext cx="1818000" cy="3034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Industria cartaria;</a:t>
            </a:r>
            <a:endParaRPr/>
          </a:p>
        </p:txBody>
      </p:sp>
      <p:sp>
        <p:nvSpPr>
          <p:cNvPr id="104" name="CustomShape 4"/>
          <p:cNvSpPr/>
          <p:nvPr/>
        </p:nvSpPr>
        <p:spPr>
          <a:xfrm>
            <a:off x="2282040" y="2194200"/>
            <a:ext cx="6736320" cy="5166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Società che studia, sviluppa e produce componenti (filler additivi e colorati) utilizzati nella produzione di compund polimerici;</a:t>
            </a:r>
            <a:endParaRPr/>
          </a:p>
        </p:txBody>
      </p:sp>
      <p:sp>
        <p:nvSpPr>
          <p:cNvPr id="105" name="CustomShape 5"/>
          <p:cNvSpPr/>
          <p:nvPr/>
        </p:nvSpPr>
        <p:spPr>
          <a:xfrm>
            <a:off x="2282040" y="2819520"/>
            <a:ext cx="7050600" cy="942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Società di ingegneria multidisciplinare specializzata nella progettazione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e realizzazione di impianti industriali;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6" name="CustomShape 6"/>
          <p:cNvSpPr/>
          <p:nvPr/>
        </p:nvSpPr>
        <p:spPr>
          <a:xfrm>
            <a:off x="2285280" y="3734280"/>
            <a:ext cx="6503040" cy="13690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Dipartimento di Ingegneria Civile e Industriale – Università di Pisa, Organismo di Ricerca di primaria importanza per quanto concerne la chimica applicata, i processi e gli impianti industriali.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Spin-pet 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404040"/>
                </a:solidFill>
                <a:latin typeface="Verdana"/>
                <a:ea typeface="Verdana"/>
              </a:rPr>
              <a:t>Spin-off Dipartimento di Chimica – Università di Pisa.</a:t>
            </a:r>
            <a:endParaRPr/>
          </a:p>
        </p:txBody>
      </p:sp>
      <p:pic>
        <p:nvPicPr>
          <p:cNvPr descr="" id="107" name="Immagine 7"/>
          <p:cNvPicPr/>
          <p:nvPr/>
        </p:nvPicPr>
        <p:blipFill>
          <a:blip r:embed="rId5"/>
          <a:stretch>
            <a:fillRect/>
          </a:stretch>
        </p:blipFill>
        <p:spPr>
          <a:xfrm>
            <a:off x="434520" y="2228400"/>
            <a:ext cx="1326960" cy="47484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