
<file path=[Content_Types].xml><?xml version="1.0" encoding="utf-8"?>
<Types xmlns="http://schemas.openxmlformats.org/package/2006/content-types">
  <Override PartName="/_rels/.rels" ContentType="application/vnd.openxmlformats-package.relationships+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_rels/notesSlide7.xml.rels" ContentType="application/vnd.openxmlformats-package.relationships+xml"/>
  <Override PartName="/ppt/notesSlides/_rels/notesSlide3.xml.rels" ContentType="application/vnd.openxmlformats-package.relationships+xml"/>
  <Override PartName="/ppt/_rels/presentation.xml.rels" ContentType="application/vnd.openxmlformats-package.relationships+xml"/>
  <Override PartName="/ppt/media/image11.jpeg" ContentType="image/jpeg"/>
  <Override PartName="/ppt/media/image10.png" ContentType="image/png"/>
  <Override PartName="/ppt/media/image4.jpeg" ContentType="image/jpeg"/>
  <Override PartName="/ppt/media/image1.jpeg" ContentType="image/jpeg"/>
  <Override PartName="/ppt/media/image8.jpeg" ContentType="image/jpeg"/>
  <Override PartName="/ppt/media/image12.jpeg" ContentType="image/jpeg"/>
  <Override PartName="/ppt/media/image2.jpeg" ContentType="image/jpeg"/>
  <Override PartName="/ppt/media/image9.jpeg" ContentType="image/jpeg"/>
  <Override PartName="/ppt/media/image13.jpeg" ContentType="image/jpeg"/>
  <Override PartName="/ppt/media/image6.jpeg" ContentType="image/jpeg"/>
  <Override PartName="/ppt/media/image3.jpeg" ContentType="image/jpeg"/>
  <Override PartName="/ppt/media/image14.jpeg" ContentType="image/jpeg"/>
  <Override PartName="/ppt/media/image5.png" ContentType="image/png"/>
  <Override PartName="/ppt/media/image7.jpeg" ContentType="image/jpeg"/>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_rels/slideLayout16.xml.rels" ContentType="application/vnd.openxmlformats-package.relationships+xml"/>
  <Override PartName="/ppt/slideLayouts/_rels/slideLayout11.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14.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5.xml.rels" ContentType="application/vnd.openxmlformats-package.relationships+xml"/>
  <Override PartName="/ppt/slideLayouts/_rels/slideLayout9.xml.rels" ContentType="application/vnd.openxmlformats-package.relationships+xml"/>
  <Override PartName="/ppt/slideLayouts/_rels/slideLayout21.xml.rels" ContentType="application/vnd.openxmlformats-package.relationships+xml"/>
  <Override PartName="/ppt/slideLayouts/_rels/slideLayout4.xml.rels" ContentType="application/vnd.openxmlformats-package.relationships+xml"/>
  <Override PartName="/ppt/slideLayouts/_rels/slideLayout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18.xml.rels" ContentType="application/vnd.openxmlformats-package.relationships+xml"/>
  <Override PartName="/ppt/slideLayouts/_rels/slideLayout2.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3.xml" ContentType="application/vnd.openxmlformats-officedocument.presentationml.slide+xml"/>
  <Override PartName="/ppt/slides/slide7.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slide4.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x="9144000" cy="6858000"/>
  <p:notesSz cx="6797675" cy="9928225"/>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4" name="PlaceHolder 1"/>
          <p:cNvSpPr>
            <a:spLocks noGrp="1"/>
          </p:cNvSpPr>
          <p:nvPr>
            <p:ph type="body"/>
          </p:nvPr>
        </p:nvSpPr>
        <p:spPr>
          <a:xfrm>
            <a:off x="756000" y="5078520"/>
            <a:ext cx="6047640" cy="4811040"/>
          </a:xfrm>
          <a:prstGeom prst="rect">
            <a:avLst/>
          </a:prstGeom>
        </p:spPr>
        <p:txBody>
          <a:bodyPr bIns="0" lIns="0" rIns="0" tIns="0" wrap="none"/>
          <a:p>
            <a:r>
              <a:rPr lang="it-IT"/>
              <a:t>Fate clic per modificare il formato delle note</a:t>
            </a:r>
            <a:endParaRPr/>
          </a:p>
        </p:txBody>
      </p:sp>
      <p:sp>
        <p:nvSpPr>
          <p:cNvPr id="75" name="PlaceHolder 2"/>
          <p:cNvSpPr>
            <a:spLocks noGrp="1"/>
          </p:cNvSpPr>
          <p:nvPr>
            <p:ph type="hdr"/>
          </p:nvPr>
        </p:nvSpPr>
        <p:spPr>
          <a:xfrm>
            <a:off x="0" y="0"/>
            <a:ext cx="3280680" cy="534240"/>
          </a:xfrm>
          <a:prstGeom prst="rect">
            <a:avLst/>
          </a:prstGeom>
        </p:spPr>
        <p:txBody>
          <a:bodyPr bIns="0" lIns="0" rIns="0" tIns="0" wrap="none"/>
          <a:p>
            <a:r>
              <a:rPr lang="it-IT"/>
              <a:t>&lt;intestazione&gt;</a:t>
            </a:r>
            <a:endParaRPr/>
          </a:p>
        </p:txBody>
      </p:sp>
      <p:sp>
        <p:nvSpPr>
          <p:cNvPr id="76" name="PlaceHolder 3"/>
          <p:cNvSpPr>
            <a:spLocks noGrp="1"/>
          </p:cNvSpPr>
          <p:nvPr>
            <p:ph type="dt"/>
          </p:nvPr>
        </p:nvSpPr>
        <p:spPr>
          <a:xfrm>
            <a:off x="4278960" y="0"/>
            <a:ext cx="3280680" cy="534240"/>
          </a:xfrm>
          <a:prstGeom prst="rect">
            <a:avLst/>
          </a:prstGeom>
        </p:spPr>
        <p:txBody>
          <a:bodyPr bIns="0" lIns="0" rIns="0" tIns="0" wrap="none"/>
          <a:p>
            <a:pPr algn="r"/>
            <a:r>
              <a:rPr lang="it-IT"/>
              <a:t>&lt;data/ora&gt;</a:t>
            </a:r>
            <a:endParaRPr/>
          </a:p>
        </p:txBody>
      </p:sp>
      <p:sp>
        <p:nvSpPr>
          <p:cNvPr id="77" name="PlaceHolder 4"/>
          <p:cNvSpPr>
            <a:spLocks noGrp="1"/>
          </p:cNvSpPr>
          <p:nvPr>
            <p:ph type="ftr"/>
          </p:nvPr>
        </p:nvSpPr>
        <p:spPr>
          <a:xfrm>
            <a:off x="0" y="10157400"/>
            <a:ext cx="3280680" cy="534240"/>
          </a:xfrm>
          <a:prstGeom prst="rect">
            <a:avLst/>
          </a:prstGeom>
        </p:spPr>
        <p:txBody>
          <a:bodyPr anchor="b" bIns="0" lIns="0" rIns="0" tIns="0" wrap="none"/>
          <a:p>
            <a:r>
              <a:rPr lang="it-IT"/>
              <a:t>&lt;piè di pagina&gt;</a:t>
            </a:r>
            <a:endParaRPr/>
          </a:p>
        </p:txBody>
      </p:sp>
      <p:sp>
        <p:nvSpPr>
          <p:cNvPr id="78" name="PlaceHolder 5"/>
          <p:cNvSpPr>
            <a:spLocks noGrp="1"/>
          </p:cNvSpPr>
          <p:nvPr>
            <p:ph type="sldNum"/>
          </p:nvPr>
        </p:nvSpPr>
        <p:spPr>
          <a:xfrm>
            <a:off x="4278960" y="10157400"/>
            <a:ext cx="3280680" cy="534240"/>
          </a:xfrm>
          <a:prstGeom prst="rect">
            <a:avLst/>
          </a:prstGeom>
        </p:spPr>
        <p:txBody>
          <a:bodyPr anchor="b" bIns="0" lIns="0" rIns="0" tIns="0" wrap="none"/>
          <a:p>
            <a:pPr algn="r"/>
            <a:fld id="{EA456D29-6269-4561-AED9-52FC2155667F}" type="slidenum">
              <a:rPr lang="it-IT"/>
              <a:t>&lt;numero&gt;</a:t>
            </a:fld>
            <a:endParaRPr/>
          </a:p>
        </p:txBody>
      </p:sp>
    </p:spTree>
  </p:cSld>
  <p:clrMap accent1="accent1" accent2="accent2" accent3="accent3" accent4="accent4" accent5="accent5" accent6="accent6" bg1="lt1" bg2="lt2" folHlink="folHlink" hlink="hlink" tx1="dk1" tx2="dk2"/>
</p:notesMaster>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2" name="PlaceHolder 1"/>
          <p:cNvSpPr>
            <a:spLocks noGrp="1"/>
          </p:cNvSpPr>
          <p:nvPr>
            <p:ph type="body"/>
          </p:nvPr>
        </p:nvSpPr>
        <p:spPr>
          <a:xfrm>
            <a:off x="679680" y="4777920"/>
            <a:ext cx="5437800" cy="3908880"/>
          </a:xfrm>
          <a:prstGeom prst="rect">
            <a:avLst/>
          </a:prstGeom>
        </p:spPr>
        <p:txBody>
          <a:bodyPr/>
          <a:p>
            <a:pPr>
              <a:lnSpc>
                <a:spcPct val="100000"/>
              </a:lnSpc>
            </a:pPr>
            <a:r>
              <a:rPr i="1" lang="it-IT" sz="1200">
                <a:solidFill>
                  <a:srgbClr val="626262"/>
                </a:solidFill>
                <a:latin typeface="52rfdkoidskzhxa"/>
              </a:rPr>
              <a:t>La scelta dell’azienda di puntare su Castelvecchio Pascoli e di investire sul territorio nazionale - anziché esternalizzare le produzioni strategiche - rafforza ulteriormente la centralità dell’Italia nel modello di business di Kedrion e costituisce un importante riconoscimento delle radici italiane da cui tutto è iniziato. </a:t>
            </a:r>
            <a:endParaRPr/>
          </a:p>
        </p:txBody>
      </p:sp>
      <p:sp>
        <p:nvSpPr>
          <p:cNvPr id="153" name="TextShape 2"/>
          <p:cNvSpPr txBox="1"/>
          <p:nvPr/>
        </p:nvSpPr>
        <p:spPr>
          <a:xfrm>
            <a:off x="3850560" y="9430200"/>
            <a:ext cx="2945160" cy="497880"/>
          </a:xfrm>
          <a:prstGeom prst="rect">
            <a:avLst/>
          </a:prstGeom>
        </p:spPr>
        <p:txBody>
          <a:bodyPr anchor="b"/>
          <a:p>
            <a:pPr algn="r">
              <a:lnSpc>
                <a:spcPct val="100000"/>
              </a:lnSpc>
            </a:pPr>
            <a:fld id="{0520EE0B-3631-4C41-8F22-E3E16B220793}" type="slidenum">
              <a:rPr lang="it-IT" sz="1200">
                <a:solidFill>
                  <a:srgbClr val="000000"/>
                </a:solidFill>
                <a:latin typeface="+mn-lt"/>
                <a:ea typeface="+mn-ea"/>
              </a:rPr>
              <a:t>&lt;numero&gt;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4" name="PlaceHolder 1"/>
          <p:cNvSpPr>
            <a:spLocks noGrp="1"/>
          </p:cNvSpPr>
          <p:nvPr>
            <p:ph type="body"/>
          </p:nvPr>
        </p:nvSpPr>
        <p:spPr>
          <a:xfrm>
            <a:off x="679680" y="4777920"/>
            <a:ext cx="5437800" cy="3908880"/>
          </a:xfrm>
          <a:prstGeom prst="rect">
            <a:avLst/>
          </a:prstGeom>
        </p:spPr>
        <p:txBody>
          <a:bodyPr/>
          <a:p>
            <a:pPr>
              <a:lnSpc>
                <a:spcPct val="100000"/>
              </a:lnSpc>
            </a:pPr>
            <a:r>
              <a:rPr i="1" lang="it-IT" sz="1200">
                <a:solidFill>
                  <a:srgbClr val="626262"/>
                </a:solidFill>
                <a:latin typeface="52rfdkoidskzhxa"/>
              </a:rPr>
              <a:t>La scelta dell’azienda di puntare su Castelvecchio Pascoli e di investire sul territorio nazionale - anziché esternalizzare le produzioni strategiche - rafforza ulteriormente la centralità dell’Italia nel modello di business di Kedrion e costituisce un importante riconoscimento delle radici italiane da cui tutto è iniziato. </a:t>
            </a:r>
            <a:endParaRPr/>
          </a:p>
        </p:txBody>
      </p:sp>
      <p:sp>
        <p:nvSpPr>
          <p:cNvPr id="155" name="TextShape 2"/>
          <p:cNvSpPr txBox="1"/>
          <p:nvPr/>
        </p:nvSpPr>
        <p:spPr>
          <a:xfrm>
            <a:off x="3850560" y="9430200"/>
            <a:ext cx="2945160" cy="497880"/>
          </a:xfrm>
          <a:prstGeom prst="rect">
            <a:avLst/>
          </a:prstGeom>
        </p:spPr>
        <p:txBody>
          <a:bodyPr anchor="b"/>
          <a:p>
            <a:pPr algn="r">
              <a:lnSpc>
                <a:spcPct val="100000"/>
              </a:lnSpc>
            </a:pPr>
            <a:fld id="{7BD1433D-9055-4135-8E59-C7DFADD4137D}" type="slidenum">
              <a:rPr lang="it-IT" sz="1200">
                <a:solidFill>
                  <a:srgbClr val="000000"/>
                </a:solidFill>
                <a:latin typeface="+mn-lt"/>
                <a:ea typeface="+mn-ea"/>
              </a:rPr>
              <a:t>&lt;numero&gt;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7"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28"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0"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1"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32"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33"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6" name="PlaceHolder 3"/>
          <p:cNvSpPr>
            <a:spLocks noGrp="1"/>
          </p:cNvSpPr>
          <p:nvPr>
            <p:ph type="body"/>
          </p:nvPr>
        </p:nvSpPr>
        <p:spPr>
          <a:xfrm>
            <a:off x="4673520" y="1600200"/>
            <a:ext cx="4015440" cy="215820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3"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5"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7"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48"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2"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53"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54"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6"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57"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58"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0"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61"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62"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4"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65"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7"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68"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69"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70"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72"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73" name="PlaceHolder 3"/>
          <p:cNvSpPr>
            <a:spLocks noGrp="1"/>
          </p:cNvSpPr>
          <p:nvPr>
            <p:ph type="body"/>
          </p:nvPr>
        </p:nvSpPr>
        <p:spPr>
          <a:xfrm>
            <a:off x="4673520" y="1600200"/>
            <a:ext cx="4015440" cy="2158200"/>
          </a:xfrm>
          <a:prstGeom prst="rect">
            <a:avLst/>
          </a:prstGeom>
        </p:spPr>
        <p:txBody>
          <a:bodyP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11"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6"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17"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9"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20"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1"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3"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24"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5"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it-IT" sz="4400">
                <a:solidFill>
                  <a:srgbClr val="000000"/>
                </a:solidFill>
                <a:latin typeface="Calibri"/>
              </a:rPr>
              <a:t>Fate clic per modificare il formato del testo del titoloFare clic per modificare stile</a:t>
            </a:r>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r>
              <a:rPr lang="it-IT" sz="1200">
                <a:solidFill>
                  <a:srgbClr val="8b8b8b"/>
                </a:solidFill>
                <a:latin typeface="Calibri"/>
              </a:rPr>
              <a:t>19/05/16</a:t>
            </a:r>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AAE0A9AB-7E8D-49B0-AEC0-F5609DDABAF4}" type="slidenum">
              <a:rPr lang="it-IT" sz="1200">
                <a:solidFill>
                  <a:srgbClr val="8b8b8b"/>
                </a:solidFill>
                <a:latin typeface="Calibri"/>
              </a:rPr>
              <a:t>&lt;numero&gt;</a:t>
            </a:fld>
            <a:endParaRPr/>
          </a:p>
        </p:txBody>
      </p:sp>
      <p:sp>
        <p:nvSpPr>
          <p:cNvPr id="4" name="PlaceHolder 5"/>
          <p:cNvSpPr>
            <a:spLocks noGrp="1"/>
          </p:cNvSpPr>
          <p:nvPr>
            <p:ph type="body"/>
          </p:nvPr>
        </p:nvSpPr>
        <p:spPr>
          <a:xfrm>
            <a:off x="457200" y="1604520"/>
            <a:ext cx="8046360" cy="3977280"/>
          </a:xfrm>
          <a:prstGeom prst="rect">
            <a:avLst/>
          </a:prstGeom>
        </p:spPr>
        <p:txBody>
          <a:bodyPr bIns="0" lIns="0" rIns="0" tIns="0" wrap="none"/>
          <a:p>
            <a:pPr>
              <a:buSzPct val="25000"/>
              <a:buFont typeface="StarSymbol"/>
              <a:buChar char=""/>
            </a:pPr>
            <a:r>
              <a:rPr lang="it-IT"/>
              <a:t>Fate clic per modificare il formato del testo della struttura</a:t>
            </a:r>
            <a:endParaRPr/>
          </a:p>
          <a:p>
            <a:pPr lvl="1">
              <a:buSzPct val="25000"/>
              <a:buFont typeface="StarSymbol"/>
              <a:buChar char=""/>
            </a:pPr>
            <a:r>
              <a:rPr lang="it-IT"/>
              <a:t>Secondo livello struttura</a:t>
            </a:r>
            <a:endParaRPr/>
          </a:p>
          <a:p>
            <a:pPr lvl="2">
              <a:buSzPct val="25000"/>
              <a:buFont typeface="StarSymbol"/>
              <a:buChar char=""/>
            </a:pPr>
            <a:r>
              <a:rPr lang="it-IT"/>
              <a:t>Terzo livello struttura</a:t>
            </a:r>
            <a:endParaRPr/>
          </a:p>
          <a:p>
            <a:pPr lvl="3">
              <a:buSzPct val="25000"/>
              <a:buFont typeface="StarSymbol"/>
              <a:buChar char=""/>
            </a:pPr>
            <a:r>
              <a:rPr lang="it-IT"/>
              <a:t>Quarto livello struttura</a:t>
            </a:r>
            <a:endParaRPr/>
          </a:p>
          <a:p>
            <a:pPr lvl="4">
              <a:buSzPct val="25000"/>
              <a:buFont typeface="StarSymbol"/>
              <a:buChar char=""/>
            </a:pPr>
            <a:r>
              <a:rPr lang="it-IT"/>
              <a:t>Quinto livello struttura</a:t>
            </a:r>
            <a:endParaRPr/>
          </a:p>
          <a:p>
            <a:pPr lvl="5">
              <a:buSzPct val="25000"/>
              <a:buFont typeface="StarSymbol"/>
              <a:buChar char=""/>
            </a:pPr>
            <a:r>
              <a:rPr lang="it-IT"/>
              <a:t>Sesto livello struttura</a:t>
            </a:r>
            <a:endParaRPr/>
          </a:p>
          <a:p>
            <a:pPr lvl="6">
              <a:buSzPct val="25000"/>
              <a:buFont typeface="StarSymbol"/>
              <a:buChar char=""/>
            </a:pPr>
            <a:r>
              <a:rPr lang="it-IT"/>
              <a:t>Settimo livello struttura</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it-IT" sz="4400">
                <a:solidFill>
                  <a:srgbClr val="000000"/>
                </a:solidFill>
                <a:latin typeface="Calibri"/>
              </a:rPr>
              <a:t>Fate clic per modificare il formato del testo del titoloFare clic per modificare stile</a:t>
            </a:r>
            <a:endParaRPr/>
          </a:p>
        </p:txBody>
      </p:sp>
      <p:sp>
        <p:nvSpPr>
          <p:cNvPr id="38" name="PlaceHolder 2"/>
          <p:cNvSpPr>
            <a:spLocks noGrp="1"/>
          </p:cNvSpPr>
          <p:nvPr>
            <p:ph type="body"/>
          </p:nvPr>
        </p:nvSpPr>
        <p:spPr>
          <a:xfrm>
            <a:off x="457200" y="1600200"/>
            <a:ext cx="8229240" cy="4525560"/>
          </a:xfrm>
          <a:prstGeom prst="rect">
            <a:avLst/>
          </a:prstGeom>
        </p:spPr>
        <p:txBody>
          <a:bodyPr/>
          <a:p>
            <a:pPr>
              <a:buSzPct val="25000"/>
              <a:buFont typeface="StarSymbol"/>
              <a:buChar char=""/>
            </a:pPr>
            <a:r>
              <a:rPr lang="it-IT" sz="3200">
                <a:solidFill>
                  <a:srgbClr val="000000"/>
                </a:solidFill>
                <a:latin typeface="Calibri"/>
              </a:rPr>
              <a:t>Fate clic per modificare il formato del testo della struttura</a:t>
            </a:r>
            <a:endParaRPr/>
          </a:p>
          <a:p>
            <a:pPr lvl="1">
              <a:buSzPct val="25000"/>
              <a:buFont typeface="StarSymbol"/>
              <a:buChar char=""/>
            </a:pPr>
            <a:r>
              <a:rPr lang="it-IT" sz="3200">
                <a:solidFill>
                  <a:srgbClr val="000000"/>
                </a:solidFill>
                <a:latin typeface="Calibri"/>
              </a:rPr>
              <a:t>Secondo livello struttura</a:t>
            </a:r>
            <a:endParaRPr/>
          </a:p>
          <a:p>
            <a:pPr lvl="2">
              <a:buSzPct val="25000"/>
              <a:buFont typeface="StarSymbol"/>
              <a:buChar char=""/>
            </a:pPr>
            <a:r>
              <a:rPr lang="it-IT" sz="3200">
                <a:solidFill>
                  <a:srgbClr val="000000"/>
                </a:solidFill>
                <a:latin typeface="Calibri"/>
              </a:rPr>
              <a:t>Terzo livello struttura</a:t>
            </a:r>
            <a:endParaRPr/>
          </a:p>
          <a:p>
            <a:pPr lvl="3">
              <a:buSzPct val="25000"/>
              <a:buFont typeface="StarSymbol"/>
              <a:buChar char=""/>
            </a:pPr>
            <a:r>
              <a:rPr lang="it-IT" sz="3200">
                <a:solidFill>
                  <a:srgbClr val="000000"/>
                </a:solidFill>
                <a:latin typeface="Calibri"/>
              </a:rPr>
              <a:t>Quarto livello struttura</a:t>
            </a:r>
            <a:endParaRPr/>
          </a:p>
          <a:p>
            <a:pPr lvl="4">
              <a:buSzPct val="25000"/>
              <a:buFont typeface="StarSymbol"/>
              <a:buChar char=""/>
            </a:pPr>
            <a:r>
              <a:rPr lang="it-IT" sz="3200">
                <a:solidFill>
                  <a:srgbClr val="000000"/>
                </a:solidFill>
                <a:latin typeface="Calibri"/>
              </a:rPr>
              <a:t>Quinto livello struttura</a:t>
            </a:r>
            <a:endParaRPr/>
          </a:p>
          <a:p>
            <a:pPr lvl="5">
              <a:buSzPct val="25000"/>
              <a:buFont typeface="StarSymbol"/>
              <a:buChar char=""/>
            </a:pPr>
            <a:r>
              <a:rPr lang="it-IT" sz="3200">
                <a:solidFill>
                  <a:srgbClr val="000000"/>
                </a:solidFill>
                <a:latin typeface="Calibri"/>
              </a:rPr>
              <a:t>Sesto livello struttura</a:t>
            </a:r>
            <a:endParaRPr/>
          </a:p>
          <a:p>
            <a:pPr>
              <a:lnSpc>
                <a:spcPct val="100000"/>
              </a:lnSpc>
              <a:buFont typeface="Arial"/>
              <a:buChar char="•"/>
            </a:pPr>
            <a:r>
              <a:rPr lang="it-IT" sz="3200">
                <a:solidFill>
                  <a:srgbClr val="000000"/>
                </a:solidFill>
                <a:latin typeface="Calibri"/>
              </a:rPr>
              <a:t>Settimo livello strutturaFare clic per modificare gli stili del testo dello schema</a:t>
            </a:r>
            <a:endParaRPr/>
          </a:p>
          <a:p>
            <a:pPr lvl="1">
              <a:lnSpc>
                <a:spcPct val="100000"/>
              </a:lnSpc>
              <a:buSzPct val="25000"/>
              <a:buFont typeface="StarSymbol"/>
              <a:buChar char=""/>
            </a:pPr>
            <a:r>
              <a:rPr lang="it-IT" sz="2800">
                <a:solidFill>
                  <a:srgbClr val="000000"/>
                </a:solidFill>
                <a:latin typeface="Calibri"/>
              </a:rPr>
              <a:t>Secondo livello</a:t>
            </a:r>
            <a:endParaRPr/>
          </a:p>
          <a:p>
            <a:pPr lvl="2">
              <a:lnSpc>
                <a:spcPct val="100000"/>
              </a:lnSpc>
              <a:buSzPct val="25000"/>
              <a:buFont typeface="StarSymbol"/>
              <a:buChar char=""/>
            </a:pPr>
            <a:r>
              <a:rPr lang="it-IT" sz="2400">
                <a:solidFill>
                  <a:srgbClr val="000000"/>
                </a:solidFill>
                <a:latin typeface="Calibri"/>
              </a:rPr>
              <a:t>Terzo livello</a:t>
            </a:r>
            <a:endParaRPr/>
          </a:p>
          <a:p>
            <a:pPr lvl="3">
              <a:lnSpc>
                <a:spcPct val="100000"/>
              </a:lnSpc>
              <a:buSzPct val="25000"/>
              <a:buFont typeface="StarSymbol"/>
              <a:buChar char=""/>
            </a:pPr>
            <a:r>
              <a:rPr lang="it-IT" sz="2000">
                <a:solidFill>
                  <a:srgbClr val="000000"/>
                </a:solidFill>
                <a:latin typeface="Calibri"/>
              </a:rPr>
              <a:t>Quarto livello</a:t>
            </a:r>
            <a:endParaRPr/>
          </a:p>
          <a:p>
            <a:pPr lvl="4">
              <a:lnSpc>
                <a:spcPct val="100000"/>
              </a:lnSpc>
              <a:buSzPct val="25000"/>
              <a:buFont typeface="StarSymbol"/>
              <a:buChar char=""/>
            </a:pPr>
            <a:r>
              <a:rPr lang="it-IT" sz="2000">
                <a:solidFill>
                  <a:srgbClr val="000000"/>
                </a:solidFill>
                <a:latin typeface="Calibri"/>
              </a:rPr>
              <a:t>Quinto livello</a:t>
            </a:r>
            <a:endParaRPr/>
          </a:p>
        </p:txBody>
      </p:sp>
      <p:sp>
        <p:nvSpPr>
          <p:cNvPr id="39" name="PlaceHolder 3"/>
          <p:cNvSpPr>
            <a:spLocks noGrp="1"/>
          </p:cNvSpPr>
          <p:nvPr>
            <p:ph type="dt"/>
          </p:nvPr>
        </p:nvSpPr>
        <p:spPr>
          <a:xfrm>
            <a:off x="457200" y="6356520"/>
            <a:ext cx="2133360" cy="364680"/>
          </a:xfrm>
          <a:prstGeom prst="rect">
            <a:avLst/>
          </a:prstGeom>
        </p:spPr>
        <p:txBody>
          <a:bodyPr anchor="ctr"/>
          <a:p>
            <a:pPr>
              <a:lnSpc>
                <a:spcPct val="100000"/>
              </a:lnSpc>
            </a:pPr>
            <a:r>
              <a:rPr lang="it-IT" sz="1200">
                <a:solidFill>
                  <a:srgbClr val="8b8b8b"/>
                </a:solidFill>
                <a:latin typeface="Calibri"/>
              </a:rPr>
              <a:t>19/05/16</a:t>
            </a:r>
            <a:endParaRPr/>
          </a:p>
        </p:txBody>
      </p:sp>
      <p:sp>
        <p:nvSpPr>
          <p:cNvPr id="40" name="PlaceHolder 4"/>
          <p:cNvSpPr>
            <a:spLocks noGrp="1"/>
          </p:cNvSpPr>
          <p:nvPr>
            <p:ph type="ftr"/>
          </p:nvPr>
        </p:nvSpPr>
        <p:spPr>
          <a:xfrm>
            <a:off x="3124080" y="6356520"/>
            <a:ext cx="2895120" cy="364680"/>
          </a:xfrm>
          <a:prstGeom prst="rect">
            <a:avLst/>
          </a:prstGeom>
        </p:spPr>
        <p:txBody>
          <a:bodyPr anchor="ctr"/>
          <a:p>
            <a:endParaRPr/>
          </a:p>
        </p:txBody>
      </p:sp>
      <p:sp>
        <p:nvSpPr>
          <p:cNvPr id="41" name="PlaceHolder 5"/>
          <p:cNvSpPr>
            <a:spLocks noGrp="1"/>
          </p:cNvSpPr>
          <p:nvPr>
            <p:ph type="sldNum"/>
          </p:nvPr>
        </p:nvSpPr>
        <p:spPr>
          <a:xfrm>
            <a:off x="6553080" y="6356520"/>
            <a:ext cx="2133360" cy="364680"/>
          </a:xfrm>
          <a:prstGeom prst="rect">
            <a:avLst/>
          </a:prstGeom>
        </p:spPr>
        <p:txBody>
          <a:bodyPr anchor="ctr"/>
          <a:p>
            <a:pPr algn="r">
              <a:lnSpc>
                <a:spcPct val="100000"/>
              </a:lnSpc>
            </a:pPr>
            <a:fld id="{97B7FF65-13C6-4E39-AC5F-3C0A18F3B01B}" type="slidenum">
              <a:rPr lang="it-IT" sz="1200">
                <a:solidFill>
                  <a:srgbClr val="8b8b8b"/>
                </a:solidFill>
                <a:latin typeface="Calibri"/>
              </a:rPr>
              <a:t>&lt;numero&gt;</a:t>
            </a:fld>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png"/><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slideLayout" Target="../slideLayouts/slideLayout13.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79" name="Immagine 1"/>
          <p:cNvPicPr/>
          <p:nvPr/>
        </p:nvPicPr>
        <p:blipFill>
          <a:blip r:embed="rId1"/>
          <a:stretch>
            <a:fillRect/>
          </a:stretch>
        </p:blipFill>
        <p:spPr>
          <a:xfrm>
            <a:off x="0" y="0"/>
            <a:ext cx="9143640" cy="6857640"/>
          </a:xfrm>
          <a:prstGeom prst="rect">
            <a:avLst/>
          </a:prstGeom>
        </p:spPr>
      </p:pic>
      <p:sp>
        <p:nvSpPr>
          <p:cNvPr id="80" name="Line 1"/>
          <p:cNvSpPr/>
          <p:nvPr/>
        </p:nvSpPr>
        <p:spPr>
          <a:xfrm>
            <a:off x="2287440" y="3271320"/>
            <a:ext cx="4568760" cy="0"/>
          </a:xfrm>
          <a:prstGeom prst="line">
            <a:avLst/>
          </a:prstGeom>
          <a:ln w="9360">
            <a:solidFill>
              <a:srgbClr val="09224b"/>
            </a:solidFill>
            <a:round/>
          </a:ln>
        </p:spPr>
      </p:sp>
      <p:sp>
        <p:nvSpPr>
          <p:cNvPr id="81" name="CustomShape 2"/>
          <p:cNvSpPr/>
          <p:nvPr/>
        </p:nvSpPr>
        <p:spPr>
          <a:xfrm>
            <a:off x="205920" y="1257480"/>
            <a:ext cx="8692920" cy="2710800"/>
          </a:xfrm>
          <a:prstGeom prst="rect">
            <a:avLst/>
          </a:prstGeom>
        </p:spPr>
        <p:txBody>
          <a:bodyPr bIns="45000" lIns="90000" rIns="90000" tIns="45000"/>
          <a:p>
            <a:pPr algn="ctr">
              <a:lnSpc>
                <a:spcPct val="100000"/>
              </a:lnSpc>
            </a:pPr>
            <a:r>
              <a:rPr b="1" lang="it-IT" sz="3200">
                <a:solidFill>
                  <a:srgbClr val="1f497d"/>
                </a:solidFill>
                <a:latin typeface="Lucida Sans"/>
              </a:rPr>
              <a:t>La Toscana che Innova:</a:t>
            </a:r>
            <a:endParaRPr/>
          </a:p>
          <a:p>
            <a:pPr algn="ctr">
              <a:lnSpc>
                <a:spcPct val="100000"/>
              </a:lnSpc>
            </a:pPr>
            <a:r>
              <a:rPr b="1" lang="it-IT" sz="3200">
                <a:solidFill>
                  <a:srgbClr val="1f497d"/>
                </a:solidFill>
                <a:latin typeface="Lucida Sans"/>
              </a:rPr>
              <a:t>Imprese, Ricerca e Competenze</a:t>
            </a:r>
            <a:endParaRPr/>
          </a:p>
          <a:p>
            <a:pPr algn="ctr">
              <a:lnSpc>
                <a:spcPct val="100000"/>
              </a:lnSpc>
            </a:pPr>
            <a:endParaRPr/>
          </a:p>
          <a:p>
            <a:pPr algn="ctr">
              <a:lnSpc>
                <a:spcPct val="100000"/>
              </a:lnSpc>
            </a:pPr>
            <a:r>
              <a:rPr lang="it-IT" sz="2800">
                <a:solidFill>
                  <a:srgbClr val="1f497d"/>
                </a:solidFill>
                <a:latin typeface="Lucida Sans"/>
              </a:rPr>
              <a:t>KEDRION BIOPHARMA</a:t>
            </a:r>
            <a:endParaRPr/>
          </a:p>
          <a:p>
            <a:pPr algn="ctr">
              <a:lnSpc>
                <a:spcPct val="100000"/>
              </a:lnSpc>
            </a:pPr>
            <a:endParaRPr/>
          </a:p>
          <a:p>
            <a:pPr algn="ctr">
              <a:lnSpc>
                <a:spcPct val="100000"/>
              </a:lnSpc>
            </a:pPr>
            <a:r>
              <a:rPr lang="it-IT" sz="2000">
                <a:solidFill>
                  <a:srgbClr val="1f497d"/>
                </a:solidFill>
                <a:latin typeface="Lucida Sans"/>
              </a:rPr>
              <a:t>Claudia Nardini</a:t>
            </a:r>
            <a:endParaRPr/>
          </a:p>
        </p:txBody>
      </p:sp>
      <p:sp>
        <p:nvSpPr>
          <p:cNvPr id="82" name="CustomShape 3"/>
          <p:cNvSpPr/>
          <p:nvPr/>
        </p:nvSpPr>
        <p:spPr>
          <a:xfrm>
            <a:off x="92520" y="4238280"/>
            <a:ext cx="8920080" cy="333720"/>
          </a:xfrm>
          <a:prstGeom prst="rect">
            <a:avLst/>
          </a:prstGeom>
        </p:spPr>
        <p:txBody>
          <a:bodyPr bIns="45000" lIns="90000" rIns="90000" tIns="45000"/>
          <a:p>
            <a:pPr algn="ctr">
              <a:lnSpc>
                <a:spcPct val="100000"/>
              </a:lnSpc>
            </a:pPr>
            <a:r>
              <a:rPr b="1" lang="it-IT" sz="1600">
                <a:solidFill>
                  <a:srgbClr val="1f497d"/>
                </a:solidFill>
                <a:latin typeface="Lucida Sans"/>
              </a:rPr>
              <a:t>Firenze, 10 maggio 2016 </a:t>
            </a:r>
            <a:endParaRPr/>
          </a:p>
        </p:txBody>
      </p:sp>
    </p:spTree>
  </p:cSld>
  <p:transition spd="med">
    <p:fade/>
  </p:transition>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83" name="Immagine 9"/>
          <p:cNvPicPr/>
          <p:nvPr/>
        </p:nvPicPr>
        <p:blipFill>
          <a:blip r:embed="rId1"/>
          <a:stretch>
            <a:fillRect/>
          </a:stretch>
        </p:blipFill>
        <p:spPr>
          <a:xfrm>
            <a:off x="0" y="0"/>
            <a:ext cx="9143640" cy="6857640"/>
          </a:xfrm>
          <a:prstGeom prst="rect">
            <a:avLst/>
          </a:prstGeom>
        </p:spPr>
      </p:pic>
      <p:sp>
        <p:nvSpPr>
          <p:cNvPr id="84" name="Line 1"/>
          <p:cNvSpPr/>
          <p:nvPr/>
        </p:nvSpPr>
        <p:spPr>
          <a:xfrm>
            <a:off x="474480" y="779400"/>
            <a:ext cx="8146440" cy="0"/>
          </a:xfrm>
          <a:prstGeom prst="line">
            <a:avLst/>
          </a:prstGeom>
          <a:ln w="9360">
            <a:solidFill>
              <a:srgbClr val="0b2e63"/>
            </a:solidFill>
            <a:round/>
          </a:ln>
        </p:spPr>
      </p:sp>
      <p:sp>
        <p:nvSpPr>
          <p:cNvPr id="85" name="CustomShape 2"/>
          <p:cNvSpPr/>
          <p:nvPr/>
        </p:nvSpPr>
        <p:spPr>
          <a:xfrm>
            <a:off x="1816200" y="927000"/>
            <a:ext cx="5536800" cy="3212640"/>
          </a:xfrm>
          <a:prstGeom prst="rect">
            <a:avLst/>
          </a:prstGeom>
          <a:solidFill>
            <a:srgbClr val="f2f2f2"/>
          </a:solidFill>
        </p:spPr>
        <p:txBody>
          <a:bodyPr anchor="ctr" bIns="360000" lIns="360000" rIns="360000" tIns="360000"/>
          <a:p>
            <a:pPr algn="ctr">
              <a:lnSpc>
                <a:spcPts val="1058"/>
              </a:lnSpc>
            </a:pPr>
            <a:r>
              <a:rPr lang="it-IT" sz="2200">
                <a:solidFill>
                  <a:srgbClr val="1f497d"/>
                </a:solidFill>
                <a:latin typeface="Nexa Light"/>
              </a:rPr>
              <a:t>Kedrion è un’azienda internazionale che raccoglie e trasforma il plasma umano al fine di produrre e distribuire farmaci salvavita </a:t>
            </a:r>
            <a:r>
              <a:rPr b="1" lang="it-IT" sz="2200">
                <a:solidFill>
                  <a:srgbClr val="f79646"/>
                </a:solidFill>
                <a:latin typeface="Nexa Light"/>
              </a:rPr>
              <a:t>plasmaderivati</a:t>
            </a:r>
            <a:r>
              <a:rPr lang="it-IT" sz="2200">
                <a:solidFill>
                  <a:srgbClr val="1f497d"/>
                </a:solidFill>
                <a:latin typeface="Nexa Light"/>
              </a:rPr>
              <a:t>  utilizzati nel trattamento di malattie rare e patologie gravi quali l’emofilia e le immunodeficienze</a:t>
            </a:r>
            <a:endParaRPr/>
          </a:p>
        </p:txBody>
      </p:sp>
      <p:sp>
        <p:nvSpPr>
          <p:cNvPr id="86" name="CustomShape 3"/>
          <p:cNvSpPr/>
          <p:nvPr/>
        </p:nvSpPr>
        <p:spPr>
          <a:xfrm>
            <a:off x="1816200" y="4457160"/>
            <a:ext cx="5536800" cy="446040"/>
          </a:xfrm>
          <a:prstGeom prst="rect">
            <a:avLst/>
          </a:prstGeom>
        </p:spPr>
        <p:txBody>
          <a:bodyPr anchor="ctr" bIns="0" lIns="0" rIns="0" tIns="0"/>
          <a:p>
            <a:pPr algn="ctr">
              <a:lnSpc>
                <a:spcPct val="100000"/>
              </a:lnSpc>
            </a:pPr>
            <a:r>
              <a:rPr lang="it-IT" sz="1600">
                <a:solidFill>
                  <a:srgbClr val="17375e"/>
                </a:solidFill>
                <a:latin typeface="Nexa Light"/>
              </a:rPr>
              <a:t>PLASMA</a:t>
            </a:r>
            <a:endParaRPr/>
          </a:p>
          <a:p>
            <a:pPr algn="ctr">
              <a:lnSpc>
                <a:spcPct val="100000"/>
              </a:lnSpc>
            </a:pPr>
            <a:r>
              <a:rPr lang="it-IT" sz="1600">
                <a:solidFill>
                  <a:srgbClr val="17375e"/>
                </a:solidFill>
                <a:latin typeface="Nexa Light"/>
              </a:rPr>
              <a:t>PARTE LIQUIDA DEL SANGUE ≈ 50%</a:t>
            </a:r>
            <a:endParaRPr/>
          </a:p>
        </p:txBody>
      </p:sp>
      <p:pic>
        <p:nvPicPr>
          <p:cNvPr descr="" id="87" name="Picture 163"/>
          <p:cNvPicPr/>
          <p:nvPr/>
        </p:nvPicPr>
        <p:blipFill>
          <a:blip r:embed="rId2"/>
          <a:stretch>
            <a:fillRect/>
          </a:stretch>
        </p:blipFill>
        <p:spPr>
          <a:xfrm>
            <a:off x="3029760" y="5089320"/>
            <a:ext cx="1649880" cy="934200"/>
          </a:xfrm>
          <a:prstGeom prst="rect">
            <a:avLst/>
          </a:prstGeom>
        </p:spPr>
      </p:pic>
      <p:sp>
        <p:nvSpPr>
          <p:cNvPr id="88" name="CustomShape 4"/>
          <p:cNvSpPr/>
          <p:nvPr/>
        </p:nvSpPr>
        <p:spPr>
          <a:xfrm>
            <a:off x="4691520" y="5036400"/>
            <a:ext cx="2212560" cy="1143000"/>
          </a:xfrm>
          <a:prstGeom prst="rect">
            <a:avLst/>
          </a:prstGeom>
        </p:spPr>
        <p:txBody>
          <a:bodyPr bIns="36720" lIns="90000" rIns="36720" tIns="36720"/>
          <a:p>
            <a:pPr algn="just" lvl="1">
              <a:lnSpc>
                <a:spcPct val="110000"/>
              </a:lnSpc>
              <a:buSzPct val="25000"/>
              <a:buFont typeface="StarSymbol"/>
              <a:buChar char=""/>
            </a:pPr>
            <a:r>
              <a:rPr b="1" lang="it-IT" sz="1400">
                <a:solidFill>
                  <a:srgbClr val="000000"/>
                </a:solidFill>
                <a:latin typeface="Univers"/>
                <a:ea typeface="LF_Kai"/>
              </a:rPr>
              <a:t> </a:t>
            </a:r>
            <a:r>
              <a:rPr lang="it-IT" sz="1400">
                <a:solidFill>
                  <a:srgbClr val="17375e"/>
                </a:solidFill>
                <a:latin typeface="Helvetica Light"/>
                <a:ea typeface="LF_Kai"/>
              </a:rPr>
              <a:t>90% ACQUA</a:t>
            </a:r>
            <a:endParaRPr/>
          </a:p>
          <a:p>
            <a:pPr algn="just" lvl="1">
              <a:lnSpc>
                <a:spcPct val="110000"/>
              </a:lnSpc>
              <a:buSzPct val="25000"/>
              <a:buFont typeface="StarSymbol"/>
              <a:buChar char=""/>
            </a:pPr>
            <a:r>
              <a:rPr lang="it-IT" sz="1400">
                <a:solidFill>
                  <a:srgbClr val="17375e"/>
                </a:solidFill>
                <a:latin typeface="Helvetica Light"/>
                <a:ea typeface="LF_Kai"/>
              </a:rPr>
              <a:t>  </a:t>
            </a:r>
            <a:r>
              <a:rPr lang="it-IT" sz="1400">
                <a:solidFill>
                  <a:srgbClr val="17375e"/>
                </a:solidFill>
                <a:latin typeface="Helvetica Light"/>
                <a:ea typeface="LF_Kai"/>
              </a:rPr>
              <a:t>3% SALI</a:t>
            </a:r>
            <a:endParaRPr/>
          </a:p>
          <a:p>
            <a:pPr algn="just" lvl="1">
              <a:lnSpc>
                <a:spcPct val="110000"/>
              </a:lnSpc>
              <a:buSzPct val="25000"/>
              <a:buFont typeface="StarSymbol"/>
              <a:buChar char=""/>
            </a:pPr>
            <a:r>
              <a:rPr lang="it-IT" sz="1400">
                <a:solidFill>
                  <a:srgbClr val="17375e"/>
                </a:solidFill>
                <a:latin typeface="Helvetica Light"/>
                <a:ea typeface="LF_Kai"/>
              </a:rPr>
              <a:t>  </a:t>
            </a:r>
            <a:r>
              <a:rPr b="1" lang="it-IT" sz="1400">
                <a:solidFill>
                  <a:srgbClr val="17375e"/>
                </a:solidFill>
                <a:latin typeface="Helvetica Light"/>
                <a:ea typeface="LF_Kai"/>
              </a:rPr>
              <a:t>7% PROTEINE</a:t>
            </a:r>
            <a:endParaRPr/>
          </a:p>
          <a:p>
            <a:pPr algn="just">
              <a:lnSpc>
                <a:spcPct val="110000"/>
              </a:lnSpc>
            </a:pPr>
            <a:endParaRPr/>
          </a:p>
        </p:txBody>
      </p:sp>
      <p:sp>
        <p:nvSpPr>
          <p:cNvPr id="89" name="CustomShape 5"/>
          <p:cNvSpPr/>
          <p:nvPr/>
        </p:nvSpPr>
        <p:spPr>
          <a:xfrm>
            <a:off x="1816200" y="4140000"/>
            <a:ext cx="5536800" cy="2021760"/>
          </a:xfrm>
          <a:prstGeom prst="rect">
            <a:avLst/>
          </a:prstGeom>
          <a:ln w="9360">
            <a:solidFill>
              <a:srgbClr val="4a7ebb"/>
            </a:solidFill>
            <a:round/>
          </a:ln>
        </p:spPr>
      </p:sp>
      <p:sp>
        <p:nvSpPr>
          <p:cNvPr id="90" name="TextShape 6"/>
          <p:cNvSpPr txBox="1"/>
          <p:nvPr/>
        </p:nvSpPr>
        <p:spPr>
          <a:xfrm>
            <a:off x="6538320" y="6357960"/>
            <a:ext cx="2133360" cy="364680"/>
          </a:xfrm>
          <a:prstGeom prst="rect">
            <a:avLst/>
          </a:prstGeom>
        </p:spPr>
        <p:txBody>
          <a:bodyPr anchor="ctr"/>
          <a:p>
            <a:pPr>
              <a:lnSpc>
                <a:spcPct val="100000"/>
              </a:lnSpc>
            </a:pPr>
            <a:r>
              <a:rPr lang="it-IT" sz="1200">
                <a:solidFill>
                  <a:srgbClr val="8b8b8b"/>
                </a:solidFill>
                <a:latin typeface="Calibri"/>
              </a:rPr>
              <a:t>2</a:t>
            </a:r>
            <a:endParaRPr/>
          </a:p>
        </p:txBody>
      </p:sp>
      <p:sp>
        <p:nvSpPr>
          <p:cNvPr id="91" name="CustomShape 7"/>
          <p:cNvSpPr/>
          <p:nvPr/>
        </p:nvSpPr>
        <p:spPr>
          <a:xfrm>
            <a:off x="205920" y="193680"/>
            <a:ext cx="8731440" cy="591840"/>
          </a:xfrm>
          <a:prstGeom prst="rect">
            <a:avLst/>
          </a:prstGeom>
        </p:spPr>
        <p:txBody>
          <a:bodyPr anchor="ctr" bIns="0" lIns="228600" rIns="2057400" tIns="0" wrap="none"/>
          <a:p>
            <a:pPr>
              <a:lnSpc>
                <a:spcPts val="529"/>
              </a:lnSpc>
            </a:pPr>
            <a:r>
              <a:rPr lang="it-IT" sz="2800">
                <a:solidFill>
                  <a:srgbClr val="1f497d"/>
                </a:solidFill>
                <a:latin typeface="Nexa Light"/>
                <a:ea typeface="MS PGothic"/>
              </a:rPr>
              <a:t>
</a:t>
            </a:r>
            <a:r>
              <a:rPr lang="it-IT" sz="2800">
                <a:solidFill>
                  <a:srgbClr val="1f497d"/>
                </a:solidFill>
                <a:latin typeface="Nexa Light"/>
                <a:ea typeface="MS PGothic"/>
              </a:rPr>
              <a:t>Chi siamo</a:t>
            </a:r>
            <a:endParaRPr/>
          </a:p>
        </p:txBody>
      </p:sp>
      <p:sp>
        <p:nvSpPr>
          <p:cNvPr id="92" name="Line 8"/>
          <p:cNvSpPr/>
          <p:nvPr/>
        </p:nvSpPr>
        <p:spPr>
          <a:xfrm>
            <a:off x="473040" y="6351120"/>
            <a:ext cx="8146440" cy="0"/>
          </a:xfrm>
          <a:prstGeom prst="line">
            <a:avLst/>
          </a:prstGeom>
          <a:ln w="38160">
            <a:solidFill>
              <a:srgbClr val="0b2e63"/>
            </a:solidFill>
            <a:round/>
          </a:ln>
        </p:spPr>
      </p:sp>
    </p:spTree>
  </p:cSld>
  <p:transition spd="med">
    <p:fade/>
  </p:transition>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93" name="Immagine 3"/>
          <p:cNvPicPr/>
          <p:nvPr/>
        </p:nvPicPr>
        <p:blipFill>
          <a:blip r:embed="rId1"/>
          <a:stretch>
            <a:fillRect/>
          </a:stretch>
        </p:blipFill>
        <p:spPr>
          <a:xfrm>
            <a:off x="0" y="779400"/>
            <a:ext cx="9143640" cy="6857640"/>
          </a:xfrm>
          <a:prstGeom prst="rect">
            <a:avLst/>
          </a:prstGeom>
        </p:spPr>
      </p:pic>
      <p:sp>
        <p:nvSpPr>
          <p:cNvPr id="94" name="Line 1"/>
          <p:cNvSpPr/>
          <p:nvPr/>
        </p:nvSpPr>
        <p:spPr>
          <a:xfrm>
            <a:off x="474480" y="779400"/>
            <a:ext cx="8146440" cy="0"/>
          </a:xfrm>
          <a:prstGeom prst="line">
            <a:avLst/>
          </a:prstGeom>
          <a:ln w="9360">
            <a:solidFill>
              <a:srgbClr val="0b2e63"/>
            </a:solidFill>
            <a:round/>
          </a:ln>
        </p:spPr>
      </p:sp>
      <p:sp>
        <p:nvSpPr>
          <p:cNvPr id="95" name="Line 2"/>
          <p:cNvSpPr/>
          <p:nvPr/>
        </p:nvSpPr>
        <p:spPr>
          <a:xfrm>
            <a:off x="473040" y="6389280"/>
            <a:ext cx="8146440" cy="0"/>
          </a:xfrm>
          <a:prstGeom prst="line">
            <a:avLst/>
          </a:prstGeom>
          <a:ln w="38160">
            <a:solidFill>
              <a:srgbClr val="0b2e63"/>
            </a:solidFill>
            <a:round/>
          </a:ln>
        </p:spPr>
      </p:sp>
      <p:sp>
        <p:nvSpPr>
          <p:cNvPr id="96" name="TextShape 3"/>
          <p:cNvSpPr txBox="1"/>
          <p:nvPr/>
        </p:nvSpPr>
        <p:spPr>
          <a:xfrm>
            <a:off x="6538320" y="6357960"/>
            <a:ext cx="2133360" cy="364680"/>
          </a:xfrm>
          <a:prstGeom prst="rect">
            <a:avLst/>
          </a:prstGeom>
        </p:spPr>
        <p:txBody>
          <a:bodyPr anchor="ctr"/>
          <a:p>
            <a:pPr>
              <a:lnSpc>
                <a:spcPct val="100000"/>
              </a:lnSpc>
            </a:pPr>
            <a:fld id="{2E38B1E2-657D-427F-8A37-E3E6D14DCF67}" type="slidenum">
              <a:rPr lang="it-IT" sz="1200">
                <a:solidFill>
                  <a:srgbClr val="8b8b8b"/>
                </a:solidFill>
                <a:latin typeface="Calibri"/>
              </a:rPr>
              <a:t>&lt;numero&gt;</a:t>
            </a:fld>
            <a:endParaRPr/>
          </a:p>
        </p:txBody>
      </p:sp>
      <p:pic>
        <p:nvPicPr>
          <p:cNvPr descr="" id="97" name="Picture 5"/>
          <p:cNvPicPr/>
          <p:nvPr/>
        </p:nvPicPr>
        <p:blipFill>
          <a:blip r:embed="rId2">
            <a:lum bright="13000" contrast="-1000"/>
          </a:blip>
          <a:stretch>
            <a:fillRect/>
          </a:stretch>
        </p:blipFill>
        <p:spPr>
          <a:xfrm>
            <a:off x="2009520" y="617400"/>
            <a:ext cx="5279760" cy="5452200"/>
          </a:xfrm>
          <a:prstGeom prst="rect">
            <a:avLst/>
          </a:prstGeom>
        </p:spPr>
      </p:pic>
      <p:sp>
        <p:nvSpPr>
          <p:cNvPr id="98" name="TextShape 4"/>
          <p:cNvSpPr txBox="1"/>
          <p:nvPr/>
        </p:nvSpPr>
        <p:spPr>
          <a:xfrm>
            <a:off x="205920" y="193680"/>
            <a:ext cx="8731440" cy="591840"/>
          </a:xfrm>
          <a:prstGeom prst="rect">
            <a:avLst/>
          </a:prstGeom>
        </p:spPr>
        <p:txBody>
          <a:bodyPr anchor="ctr" bIns="0" lIns="228600" rIns="2057400" tIns="0" wrap="none"/>
          <a:p>
            <a:pPr>
              <a:lnSpc>
                <a:spcPct val="100000"/>
              </a:lnSpc>
            </a:pPr>
            <a:r>
              <a:rPr lang="it-IT" sz="2800">
                <a:solidFill>
                  <a:srgbClr val="1f497d"/>
                </a:solidFill>
                <a:latin typeface="Nexa Light"/>
              </a:rPr>
              <a:t>KEDRION nella ricerca e sviluppo </a:t>
            </a:r>
            <a:endParaRPr/>
          </a:p>
        </p:txBody>
      </p:sp>
      <p:sp>
        <p:nvSpPr>
          <p:cNvPr id="99" name="CustomShape 5"/>
          <p:cNvSpPr/>
          <p:nvPr/>
        </p:nvSpPr>
        <p:spPr>
          <a:xfrm>
            <a:off x="392040" y="1512360"/>
            <a:ext cx="8397360" cy="2224080"/>
          </a:xfrm>
          <a:prstGeom prst="rect">
            <a:avLst/>
          </a:prstGeom>
        </p:spPr>
        <p:txBody>
          <a:bodyPr bIns="45000" lIns="90000" rIns="90000" tIns="45000"/>
          <a:p>
            <a:pPr>
              <a:lnSpc>
                <a:spcPct val="100000"/>
              </a:lnSpc>
            </a:pPr>
            <a:r>
              <a:rPr b="1" i="1" lang="it-IT" sz="2400">
                <a:solidFill>
                  <a:srgbClr val="1f497d"/>
                </a:solidFill>
                <a:latin typeface="Nexa Light"/>
                <a:ea typeface="MS PGothic"/>
              </a:rPr>
              <a:t>Messa a punto di metodi per la purificazione di Fattore V plasmatico, per la profilassi e la terapia degli episodi emorragici a carico dei soggetti carenti</a:t>
            </a:r>
            <a:endParaRPr/>
          </a:p>
          <a:p>
            <a:pPr>
              <a:lnSpc>
                <a:spcPct val="100000"/>
              </a:lnSpc>
            </a:pPr>
            <a:endParaRPr/>
          </a:p>
          <a:p>
            <a:pPr>
              <a:lnSpc>
                <a:spcPct val="100000"/>
              </a:lnSpc>
            </a:pPr>
            <a:r>
              <a:rPr b="1" lang="it-IT" sz="2000">
                <a:solidFill>
                  <a:srgbClr val="e46c0a"/>
                </a:solidFill>
                <a:latin typeface="Nexa Light"/>
                <a:ea typeface="MS PGothic"/>
              </a:rPr>
              <a:t>PROGRAMMA OPERATIVO REGIONALE FESR 2014 - 2020</a:t>
            </a:r>
            <a:endParaRPr/>
          </a:p>
          <a:p>
            <a:pPr>
              <a:lnSpc>
                <a:spcPct val="100000"/>
              </a:lnSpc>
            </a:pPr>
            <a:r>
              <a:rPr b="1" lang="it-IT" sz="2000">
                <a:solidFill>
                  <a:srgbClr val="e46c0a"/>
                </a:solidFill>
                <a:latin typeface="Nexa Light"/>
                <a:ea typeface="MS PGothic"/>
              </a:rPr>
              <a:t>BANDO N. 1 : Progetti Strategici di ricerca e sviluppo</a:t>
            </a:r>
            <a:endParaRPr/>
          </a:p>
        </p:txBody>
      </p:sp>
      <p:sp>
        <p:nvSpPr>
          <p:cNvPr id="100" name="CustomShape 6"/>
          <p:cNvSpPr/>
          <p:nvPr/>
        </p:nvSpPr>
        <p:spPr>
          <a:xfrm>
            <a:off x="392040" y="4208400"/>
            <a:ext cx="8458200" cy="1310040"/>
          </a:xfrm>
          <a:prstGeom prst="rect">
            <a:avLst/>
          </a:prstGeom>
        </p:spPr>
        <p:txBody>
          <a:bodyPr bIns="45000" lIns="90000" rIns="90000" tIns="45000"/>
          <a:p>
            <a:pPr algn="just">
              <a:lnSpc>
                <a:spcPct val="100000"/>
              </a:lnSpc>
            </a:pPr>
            <a:r>
              <a:rPr lang="it-IT" sz="2000">
                <a:solidFill>
                  <a:srgbClr val="1f497d"/>
                </a:solidFill>
                <a:latin typeface="Nexa Light"/>
              </a:rPr>
              <a:t>Ammissione al finanziamento tramite Decreto</a:t>
            </a:r>
            <a:r>
              <a:rPr lang="it-IT" sz="2000">
                <a:solidFill>
                  <a:srgbClr val="1f497d"/>
                </a:solidFill>
                <a:latin typeface="Nexa Light"/>
              </a:rPr>
              <a:t>	</a:t>
            </a:r>
            <a:r>
              <a:rPr lang="it-IT" sz="2000">
                <a:solidFill>
                  <a:srgbClr val="1f497d"/>
                </a:solidFill>
                <a:latin typeface="Nexa Light"/>
              </a:rPr>
              <a:t>	</a:t>
            </a:r>
            <a:r>
              <a:rPr lang="it-IT" sz="2000">
                <a:solidFill>
                  <a:srgbClr val="1f497d"/>
                </a:solidFill>
                <a:latin typeface="Nexa Light"/>
              </a:rPr>
              <a:t>20/11/2015</a:t>
            </a:r>
            <a:endParaRPr/>
          </a:p>
          <a:p>
            <a:pPr algn="just">
              <a:lnSpc>
                <a:spcPct val="100000"/>
              </a:lnSpc>
            </a:pPr>
            <a:endParaRPr/>
          </a:p>
          <a:p>
            <a:pPr algn="just">
              <a:lnSpc>
                <a:spcPct val="100000"/>
              </a:lnSpc>
            </a:pPr>
            <a:r>
              <a:rPr b="1" lang="it-IT" sz="2000">
                <a:solidFill>
                  <a:srgbClr val="e46c0a"/>
                </a:solidFill>
                <a:latin typeface="Nexa Light"/>
              </a:rPr>
              <a:t>INIZIO PROGETTO – 1 Aprile 2016</a:t>
            </a:r>
            <a:endParaRPr/>
          </a:p>
          <a:p>
            <a:pPr algn="just">
              <a:lnSpc>
                <a:spcPct val="100000"/>
              </a:lnSpc>
            </a:pPr>
            <a:r>
              <a:rPr b="1" lang="it-IT" sz="2000">
                <a:solidFill>
                  <a:srgbClr val="e46c0a"/>
                </a:solidFill>
                <a:latin typeface="Nexa Light"/>
              </a:rPr>
              <a:t>FINE PROGETTO – 31 Marzo 2018</a:t>
            </a:r>
            <a:endParaRPr/>
          </a:p>
        </p:txBody>
      </p:sp>
    </p:spTree>
  </p:cSld>
  <p:transition spd="med">
    <p:fade/>
  </p:transition>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1" name="TextShape 1"/>
          <p:cNvSpPr txBox="1"/>
          <p:nvPr/>
        </p:nvSpPr>
        <p:spPr>
          <a:xfrm>
            <a:off x="457200" y="274680"/>
            <a:ext cx="8229240" cy="1142640"/>
          </a:xfrm>
          <a:prstGeom prst="rect">
            <a:avLst/>
          </a:prstGeom>
        </p:spPr>
        <p:txBody>
          <a:bodyPr anchor="ctr"/>
          <a:p>
            <a:endParaRPr/>
          </a:p>
        </p:txBody>
      </p:sp>
      <p:sp>
        <p:nvSpPr>
          <p:cNvPr id="102" name="TextShape 2"/>
          <p:cNvSpPr txBox="1"/>
          <p:nvPr/>
        </p:nvSpPr>
        <p:spPr>
          <a:xfrm>
            <a:off x="457200" y="1600200"/>
            <a:ext cx="8229240" cy="4525560"/>
          </a:xfrm>
          <a:prstGeom prst="rect">
            <a:avLst/>
          </a:prstGeom>
        </p:spPr>
        <p:txBody>
          <a:bodyPr/>
          <a:p>
            <a:endParaRPr/>
          </a:p>
        </p:txBody>
      </p:sp>
      <p:pic>
        <p:nvPicPr>
          <p:cNvPr descr="" id="103" name="Immagine 75"/>
          <p:cNvPicPr/>
          <p:nvPr/>
        </p:nvPicPr>
        <p:blipFill>
          <a:blip r:embed="rId1"/>
          <a:stretch>
            <a:fillRect/>
          </a:stretch>
        </p:blipFill>
        <p:spPr>
          <a:xfrm>
            <a:off x="720" y="-28080"/>
            <a:ext cx="9143640" cy="6857640"/>
          </a:xfrm>
          <a:prstGeom prst="rect">
            <a:avLst/>
          </a:prstGeom>
        </p:spPr>
      </p:pic>
      <p:sp>
        <p:nvSpPr>
          <p:cNvPr id="104" name="Line 3"/>
          <p:cNvSpPr/>
          <p:nvPr/>
        </p:nvSpPr>
        <p:spPr>
          <a:xfrm>
            <a:off x="474480" y="1011240"/>
            <a:ext cx="8146440" cy="0"/>
          </a:xfrm>
          <a:prstGeom prst="line">
            <a:avLst/>
          </a:prstGeom>
          <a:ln w="9360">
            <a:solidFill>
              <a:srgbClr val="0b2e63"/>
            </a:solidFill>
            <a:round/>
          </a:ln>
        </p:spPr>
      </p:sp>
      <p:sp>
        <p:nvSpPr>
          <p:cNvPr id="105" name="Line 4"/>
          <p:cNvSpPr/>
          <p:nvPr/>
        </p:nvSpPr>
        <p:spPr>
          <a:xfrm>
            <a:off x="473040" y="6351120"/>
            <a:ext cx="8146440" cy="0"/>
          </a:xfrm>
          <a:prstGeom prst="line">
            <a:avLst/>
          </a:prstGeom>
          <a:ln w="38160">
            <a:solidFill>
              <a:srgbClr val="0b2e63"/>
            </a:solidFill>
            <a:round/>
          </a:ln>
        </p:spPr>
      </p:sp>
      <p:sp>
        <p:nvSpPr>
          <p:cNvPr id="106" name="Line 5"/>
          <p:cNvSpPr/>
          <p:nvPr/>
        </p:nvSpPr>
        <p:spPr>
          <a:xfrm>
            <a:off x="0" y="-42840"/>
            <a:ext cx="7197480" cy="0"/>
          </a:xfrm>
          <a:prstGeom prst="line">
            <a:avLst/>
          </a:prstGeom>
          <a:ln w="9360">
            <a:solidFill>
              <a:srgbClr val="c0504d"/>
            </a:solidFill>
            <a:round/>
          </a:ln>
        </p:spPr>
      </p:sp>
      <p:sp>
        <p:nvSpPr>
          <p:cNvPr id="107" name="CustomShape 6"/>
          <p:cNvSpPr/>
          <p:nvPr/>
        </p:nvSpPr>
        <p:spPr>
          <a:xfrm flipH="1" rot="5400000">
            <a:off x="4857120" y="5344560"/>
            <a:ext cx="785520" cy="642600"/>
          </a:xfrm>
          <a:prstGeom prst="straightConnector1">
            <a:avLst/>
          </a:prstGeom>
          <a:gradFill>
            <a:gsLst>
              <a:gs pos="0">
                <a:srgbClr val="4d0808"/>
              </a:gs>
              <a:gs pos="50000">
                <a:srgbClr val="fff200"/>
              </a:gs>
              <a:gs pos="100000">
                <a:srgbClr val="4d0808"/>
              </a:gs>
            </a:gsLst>
            <a:lin ang="5400000"/>
          </a:gradFill>
        </p:spPr>
      </p:sp>
      <p:sp>
        <p:nvSpPr>
          <p:cNvPr id="108" name="CustomShape 7"/>
          <p:cNvSpPr/>
          <p:nvPr/>
        </p:nvSpPr>
        <p:spPr>
          <a:xfrm>
            <a:off x="5929200" y="4415760"/>
            <a:ext cx="342360" cy="199800"/>
          </a:xfrm>
          <a:prstGeom prst="straightConnector1">
            <a:avLst/>
          </a:prstGeom>
          <a:gradFill>
            <a:gsLst>
              <a:gs pos="0">
                <a:srgbClr val="4d0808"/>
              </a:gs>
              <a:gs pos="50000">
                <a:srgbClr val="fff200"/>
              </a:gs>
              <a:gs pos="100000">
                <a:srgbClr val="4d0808"/>
              </a:gs>
            </a:gsLst>
            <a:lin ang="5400000"/>
          </a:gradFill>
        </p:spPr>
      </p:sp>
      <p:sp>
        <p:nvSpPr>
          <p:cNvPr id="109" name="CustomShape 8"/>
          <p:cNvSpPr/>
          <p:nvPr/>
        </p:nvSpPr>
        <p:spPr>
          <a:xfrm flipH="1" rot="5400000">
            <a:off x="5801040" y="4901760"/>
            <a:ext cx="128160" cy="128160"/>
          </a:xfrm>
          <a:prstGeom prst="straightConnector1">
            <a:avLst/>
          </a:prstGeom>
          <a:gradFill>
            <a:gsLst>
              <a:gs pos="0">
                <a:srgbClr val="4d0808"/>
              </a:gs>
              <a:gs pos="50000">
                <a:srgbClr val="fff200"/>
              </a:gs>
              <a:gs pos="100000">
                <a:srgbClr val="4d0808"/>
              </a:gs>
            </a:gsLst>
            <a:lin ang="5400000"/>
          </a:gradFill>
        </p:spPr>
      </p:sp>
      <p:sp>
        <p:nvSpPr>
          <p:cNvPr id="110" name="Line 9"/>
          <p:cNvSpPr/>
          <p:nvPr/>
        </p:nvSpPr>
        <p:spPr>
          <a:xfrm>
            <a:off x="473040" y="6351120"/>
            <a:ext cx="8146440" cy="0"/>
          </a:xfrm>
          <a:prstGeom prst="line">
            <a:avLst/>
          </a:prstGeom>
          <a:ln w="38160">
            <a:solidFill>
              <a:srgbClr val="0b2e63"/>
            </a:solidFill>
            <a:round/>
          </a:ln>
        </p:spPr>
      </p:sp>
      <p:sp>
        <p:nvSpPr>
          <p:cNvPr id="111" name="TextShape 10"/>
          <p:cNvSpPr txBox="1"/>
          <p:nvPr/>
        </p:nvSpPr>
        <p:spPr>
          <a:xfrm>
            <a:off x="6538320" y="6357960"/>
            <a:ext cx="2133360" cy="364680"/>
          </a:xfrm>
          <a:prstGeom prst="rect">
            <a:avLst/>
          </a:prstGeom>
        </p:spPr>
        <p:txBody>
          <a:bodyPr anchor="ctr"/>
          <a:p>
            <a:pPr>
              <a:lnSpc>
                <a:spcPct val="100000"/>
              </a:lnSpc>
            </a:pPr>
            <a:fld id="{51963142-9FEF-4B5D-95B5-9801B9DEE077}" type="slidenum">
              <a:rPr lang="it-IT" sz="1200">
                <a:solidFill>
                  <a:srgbClr val="8b8b8b"/>
                </a:solidFill>
                <a:latin typeface="Calibri"/>
              </a:rPr>
              <a:t>&lt;numero&gt;</a:t>
            </a:fld>
            <a:endParaRPr/>
          </a:p>
        </p:txBody>
      </p:sp>
      <p:sp>
        <p:nvSpPr>
          <p:cNvPr id="112" name="CustomShape 11"/>
          <p:cNvSpPr/>
          <p:nvPr/>
        </p:nvSpPr>
        <p:spPr>
          <a:xfrm>
            <a:off x="280800" y="274680"/>
            <a:ext cx="4518360" cy="516960"/>
          </a:xfrm>
          <a:prstGeom prst="rect">
            <a:avLst/>
          </a:prstGeom>
        </p:spPr>
        <p:txBody>
          <a:bodyPr bIns="45000" lIns="90000" rIns="90000" tIns="45000" wrap="none"/>
          <a:p>
            <a:pPr algn="ctr">
              <a:lnSpc>
                <a:spcPct val="100000"/>
              </a:lnSpc>
            </a:pPr>
            <a:r>
              <a:rPr lang="it-IT" sz="2800">
                <a:solidFill>
                  <a:srgbClr val="1f497d"/>
                </a:solidFill>
                <a:latin typeface="Nexa Light"/>
              </a:rPr>
              <a:t>Descrizione del progetto</a:t>
            </a:r>
            <a:endParaRPr/>
          </a:p>
        </p:txBody>
      </p:sp>
      <p:sp>
        <p:nvSpPr>
          <p:cNvPr id="113" name="CustomShape 12"/>
          <p:cNvSpPr/>
          <p:nvPr/>
        </p:nvSpPr>
        <p:spPr>
          <a:xfrm>
            <a:off x="333720" y="1102680"/>
            <a:ext cx="7798320" cy="5850360"/>
          </a:xfrm>
          <a:prstGeom prst="rect">
            <a:avLst/>
          </a:prstGeom>
        </p:spPr>
        <p:txBody>
          <a:bodyPr bIns="45000" lIns="90000" rIns="90000" tIns="45000"/>
          <a:p>
            <a:pPr algn="just">
              <a:lnSpc>
                <a:spcPct val="100000"/>
              </a:lnSpc>
            </a:pPr>
            <a:r>
              <a:rPr b="1" lang="it-IT">
                <a:solidFill>
                  <a:srgbClr val="e46c0a"/>
                </a:solidFill>
                <a:latin typeface="Nexa Light"/>
              </a:rPr>
              <a:t>Obiettivo del progetto</a:t>
            </a:r>
            <a:r>
              <a:rPr lang="it-IT">
                <a:solidFill>
                  <a:srgbClr val="e46c0a"/>
                </a:solidFill>
                <a:latin typeface="Nexa Light"/>
              </a:rPr>
              <a:t> -  </a:t>
            </a:r>
            <a:r>
              <a:rPr lang="it-IT">
                <a:solidFill>
                  <a:srgbClr val="1f497d"/>
                </a:solidFill>
                <a:latin typeface="Nexa Light"/>
              </a:rPr>
              <a:t>Sviluppare un metodo di purificazione di un concentrato di Fattore V da plasma umano efficace e sicuro per un adeguato trattamento terapeutico degli episodi emorragici di pazienti carenti di tale fattore.</a:t>
            </a:r>
            <a:endParaRPr/>
          </a:p>
          <a:p>
            <a:pPr algn="just">
              <a:lnSpc>
                <a:spcPct val="100000"/>
              </a:lnSpc>
            </a:pPr>
            <a:endParaRPr/>
          </a:p>
          <a:p>
            <a:pPr algn="just">
              <a:lnSpc>
                <a:spcPct val="100000"/>
              </a:lnSpc>
            </a:pPr>
            <a:r>
              <a:rPr lang="it-IT">
                <a:solidFill>
                  <a:srgbClr val="1f497d"/>
                </a:solidFill>
                <a:latin typeface="Nexa Light"/>
              </a:rPr>
              <a:t>Il deficit congenito del fattore V della coagulazione, singolo o combinato con quello di F VIII,</a:t>
            </a:r>
            <a:r>
              <a:rPr lang="it-IT">
                <a:solidFill>
                  <a:srgbClr val="e46c0a"/>
                </a:solidFill>
                <a:latin typeface="Nexa Light"/>
              </a:rPr>
              <a:t> </a:t>
            </a:r>
            <a:r>
              <a:rPr lang="it-IT">
                <a:solidFill>
                  <a:srgbClr val="1f497d"/>
                </a:solidFill>
                <a:latin typeface="Nexa Light"/>
              </a:rPr>
              <a:t>è una </a:t>
            </a:r>
            <a:r>
              <a:rPr b="1" lang="it-IT">
                <a:solidFill>
                  <a:srgbClr val="e46c0a"/>
                </a:solidFill>
                <a:latin typeface="Nexa Light"/>
              </a:rPr>
              <a:t>malattia rara</a:t>
            </a:r>
            <a:r>
              <a:rPr lang="it-IT">
                <a:solidFill>
                  <a:srgbClr val="e46c0a"/>
                </a:solidFill>
                <a:latin typeface="Nexa Light"/>
              </a:rPr>
              <a:t> </a:t>
            </a:r>
            <a:r>
              <a:rPr lang="it-IT">
                <a:solidFill>
                  <a:srgbClr val="1f497d"/>
                </a:solidFill>
                <a:latin typeface="Nexa Light"/>
              </a:rPr>
              <a:t>dell’emostasi con prevalenza di 1:1.000.000. I soggetti affetti dalla carenza di questa proteina manifestano emorragie a varia localizzazione ed entità quali: epistassi, menorragie, emartrosi ed ematomi, fino a quelle più gravi, quali quelle intracraniche e gastrointestinali. Ad oggi non è disponibile alcun concentrato specifico di FV, per cui il trattamento del deficit di questa proteina si avvale del reintegro del fattore carente con l’uso di Plasma Fresco Congelato, che però comporta rischi e complicanze quali: reazioni allergiche, sviluppo di alloanticorpi, sovraccarico di volume e potenziali infezioni virali.</a:t>
            </a:r>
            <a:endParaRPr/>
          </a:p>
          <a:p>
            <a:pPr algn="just">
              <a:lnSpc>
                <a:spcPct val="100000"/>
              </a:lnSpc>
            </a:pPr>
            <a:endParaRPr/>
          </a:p>
          <a:p>
            <a:pPr algn="just">
              <a:lnSpc>
                <a:spcPct val="100000"/>
              </a:lnSpc>
            </a:pPr>
            <a:r>
              <a:rPr lang="it-IT">
                <a:solidFill>
                  <a:srgbClr val="1f497d"/>
                </a:solidFill>
                <a:latin typeface="Nexa Light"/>
              </a:rPr>
              <a:t>Il prodotto in sviluppo ha i requisiti per poter essere designato </a:t>
            </a:r>
            <a:r>
              <a:rPr b="1" lang="it-IT">
                <a:solidFill>
                  <a:srgbClr val="e46c0a"/>
                </a:solidFill>
                <a:latin typeface="Nexa Light"/>
              </a:rPr>
              <a:t>farmaco orfano</a:t>
            </a:r>
            <a:r>
              <a:rPr lang="it-IT">
                <a:solidFill>
                  <a:srgbClr val="e46c0a"/>
                </a:solidFill>
                <a:latin typeface="Nexa Light"/>
              </a:rPr>
              <a:t> </a:t>
            </a:r>
            <a:r>
              <a:rPr lang="it-IT">
                <a:solidFill>
                  <a:srgbClr val="1f497d"/>
                </a:solidFill>
                <a:latin typeface="Nexa Light"/>
              </a:rPr>
              <a:t>non essendo disponibile ad oggi sul mercato alcun concentrato specifico di FV, </a:t>
            </a:r>
            <a:endParaRPr/>
          </a:p>
        </p:txBody>
      </p:sp>
    </p:spTree>
  </p:cSld>
  <p:transition spd="med">
    <p:fade/>
  </p:transition>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 name="TextShape 1"/>
          <p:cNvSpPr txBox="1"/>
          <p:nvPr/>
        </p:nvSpPr>
        <p:spPr>
          <a:xfrm>
            <a:off x="457200" y="274680"/>
            <a:ext cx="8229240" cy="1142640"/>
          </a:xfrm>
          <a:prstGeom prst="rect">
            <a:avLst/>
          </a:prstGeom>
        </p:spPr>
        <p:txBody>
          <a:bodyPr anchor="ctr"/>
          <a:p>
            <a:endParaRPr/>
          </a:p>
        </p:txBody>
      </p:sp>
      <p:sp>
        <p:nvSpPr>
          <p:cNvPr id="115" name="TextShape 2"/>
          <p:cNvSpPr txBox="1"/>
          <p:nvPr/>
        </p:nvSpPr>
        <p:spPr>
          <a:xfrm>
            <a:off x="457200" y="1600200"/>
            <a:ext cx="8229240" cy="4525560"/>
          </a:xfrm>
          <a:prstGeom prst="rect">
            <a:avLst/>
          </a:prstGeom>
        </p:spPr>
        <p:txBody>
          <a:bodyPr/>
          <a:p>
            <a:endParaRPr/>
          </a:p>
        </p:txBody>
      </p:sp>
      <p:pic>
        <p:nvPicPr>
          <p:cNvPr descr="" id="116" name="Immagine 75"/>
          <p:cNvPicPr/>
          <p:nvPr/>
        </p:nvPicPr>
        <p:blipFill>
          <a:blip r:embed="rId1"/>
          <a:stretch>
            <a:fillRect/>
          </a:stretch>
        </p:blipFill>
        <p:spPr>
          <a:xfrm>
            <a:off x="720" y="-28080"/>
            <a:ext cx="9143640" cy="6857640"/>
          </a:xfrm>
          <a:prstGeom prst="rect">
            <a:avLst/>
          </a:prstGeom>
        </p:spPr>
      </p:pic>
      <p:sp>
        <p:nvSpPr>
          <p:cNvPr id="117" name="Line 3"/>
          <p:cNvSpPr/>
          <p:nvPr/>
        </p:nvSpPr>
        <p:spPr>
          <a:xfrm>
            <a:off x="474480" y="1011240"/>
            <a:ext cx="8146440" cy="0"/>
          </a:xfrm>
          <a:prstGeom prst="line">
            <a:avLst/>
          </a:prstGeom>
          <a:ln w="9360">
            <a:solidFill>
              <a:srgbClr val="0b2e63"/>
            </a:solidFill>
            <a:round/>
          </a:ln>
        </p:spPr>
      </p:sp>
      <p:sp>
        <p:nvSpPr>
          <p:cNvPr id="118" name="Line 4"/>
          <p:cNvSpPr/>
          <p:nvPr/>
        </p:nvSpPr>
        <p:spPr>
          <a:xfrm>
            <a:off x="473040" y="6351120"/>
            <a:ext cx="8146440" cy="0"/>
          </a:xfrm>
          <a:prstGeom prst="line">
            <a:avLst/>
          </a:prstGeom>
          <a:ln w="38160">
            <a:solidFill>
              <a:srgbClr val="0b2e63"/>
            </a:solidFill>
            <a:round/>
          </a:ln>
        </p:spPr>
      </p:sp>
      <p:sp>
        <p:nvSpPr>
          <p:cNvPr id="119" name="Line 5"/>
          <p:cNvSpPr/>
          <p:nvPr/>
        </p:nvSpPr>
        <p:spPr>
          <a:xfrm>
            <a:off x="0" y="-42840"/>
            <a:ext cx="7197480" cy="0"/>
          </a:xfrm>
          <a:prstGeom prst="line">
            <a:avLst/>
          </a:prstGeom>
          <a:ln w="9360">
            <a:solidFill>
              <a:srgbClr val="c0504d"/>
            </a:solidFill>
            <a:round/>
          </a:ln>
        </p:spPr>
      </p:sp>
      <p:sp>
        <p:nvSpPr>
          <p:cNvPr id="120" name="CustomShape 6"/>
          <p:cNvSpPr/>
          <p:nvPr/>
        </p:nvSpPr>
        <p:spPr>
          <a:xfrm flipH="1" rot="5400000">
            <a:off x="4857120" y="5344560"/>
            <a:ext cx="785520" cy="642600"/>
          </a:xfrm>
          <a:prstGeom prst="straightConnector1">
            <a:avLst/>
          </a:prstGeom>
          <a:gradFill>
            <a:gsLst>
              <a:gs pos="0">
                <a:srgbClr val="4d0808"/>
              </a:gs>
              <a:gs pos="50000">
                <a:srgbClr val="fff200"/>
              </a:gs>
              <a:gs pos="100000">
                <a:srgbClr val="4d0808"/>
              </a:gs>
            </a:gsLst>
            <a:lin ang="5400000"/>
          </a:gradFill>
        </p:spPr>
      </p:sp>
      <p:sp>
        <p:nvSpPr>
          <p:cNvPr id="121" name="CustomShape 7"/>
          <p:cNvSpPr/>
          <p:nvPr/>
        </p:nvSpPr>
        <p:spPr>
          <a:xfrm>
            <a:off x="5929200" y="4415760"/>
            <a:ext cx="342360" cy="199800"/>
          </a:xfrm>
          <a:prstGeom prst="straightConnector1">
            <a:avLst/>
          </a:prstGeom>
          <a:gradFill>
            <a:gsLst>
              <a:gs pos="0">
                <a:srgbClr val="4d0808"/>
              </a:gs>
              <a:gs pos="50000">
                <a:srgbClr val="fff200"/>
              </a:gs>
              <a:gs pos="100000">
                <a:srgbClr val="4d0808"/>
              </a:gs>
            </a:gsLst>
            <a:lin ang="5400000"/>
          </a:gradFill>
        </p:spPr>
      </p:sp>
      <p:sp>
        <p:nvSpPr>
          <p:cNvPr id="122" name="CustomShape 8"/>
          <p:cNvSpPr/>
          <p:nvPr/>
        </p:nvSpPr>
        <p:spPr>
          <a:xfrm flipH="1" rot="5400000">
            <a:off x="5801040" y="4901760"/>
            <a:ext cx="128160" cy="128160"/>
          </a:xfrm>
          <a:prstGeom prst="straightConnector1">
            <a:avLst/>
          </a:prstGeom>
          <a:gradFill>
            <a:gsLst>
              <a:gs pos="0">
                <a:srgbClr val="4d0808"/>
              </a:gs>
              <a:gs pos="50000">
                <a:srgbClr val="fff200"/>
              </a:gs>
              <a:gs pos="100000">
                <a:srgbClr val="4d0808"/>
              </a:gs>
            </a:gsLst>
            <a:lin ang="5400000"/>
          </a:gradFill>
        </p:spPr>
      </p:sp>
      <p:sp>
        <p:nvSpPr>
          <p:cNvPr id="123" name="Line 9"/>
          <p:cNvSpPr/>
          <p:nvPr/>
        </p:nvSpPr>
        <p:spPr>
          <a:xfrm>
            <a:off x="473040" y="6351120"/>
            <a:ext cx="8146440" cy="0"/>
          </a:xfrm>
          <a:prstGeom prst="line">
            <a:avLst/>
          </a:prstGeom>
          <a:ln w="38160">
            <a:solidFill>
              <a:srgbClr val="0b2e63"/>
            </a:solidFill>
            <a:round/>
          </a:ln>
        </p:spPr>
      </p:sp>
      <p:sp>
        <p:nvSpPr>
          <p:cNvPr id="124" name="TextShape 10"/>
          <p:cNvSpPr txBox="1"/>
          <p:nvPr/>
        </p:nvSpPr>
        <p:spPr>
          <a:xfrm>
            <a:off x="6538320" y="6357960"/>
            <a:ext cx="2133360" cy="364680"/>
          </a:xfrm>
          <a:prstGeom prst="rect">
            <a:avLst/>
          </a:prstGeom>
        </p:spPr>
        <p:txBody>
          <a:bodyPr anchor="ctr"/>
          <a:p>
            <a:pPr>
              <a:lnSpc>
                <a:spcPct val="100000"/>
              </a:lnSpc>
            </a:pPr>
            <a:fld id="{5932BA1D-EA4E-4C3E-A0DD-90950BAB88A1}" type="slidenum">
              <a:rPr lang="it-IT" sz="1200">
                <a:solidFill>
                  <a:srgbClr val="8b8b8b"/>
                </a:solidFill>
                <a:latin typeface="Calibri"/>
              </a:rPr>
              <a:t>&lt;numero&gt;</a:t>
            </a:fld>
            <a:endParaRPr/>
          </a:p>
        </p:txBody>
      </p:sp>
      <p:sp>
        <p:nvSpPr>
          <p:cNvPr id="125" name="CustomShape 11"/>
          <p:cNvSpPr/>
          <p:nvPr/>
        </p:nvSpPr>
        <p:spPr>
          <a:xfrm>
            <a:off x="-155520" y="305640"/>
            <a:ext cx="5719320" cy="516960"/>
          </a:xfrm>
          <a:prstGeom prst="rect">
            <a:avLst/>
          </a:prstGeom>
        </p:spPr>
        <p:txBody>
          <a:bodyPr bIns="45000" lIns="90000" rIns="90000" tIns="45000" wrap="none"/>
          <a:p>
            <a:pPr algn="ctr">
              <a:lnSpc>
                <a:spcPct val="100000"/>
              </a:lnSpc>
            </a:pPr>
            <a:r>
              <a:rPr lang="it-IT" sz="2800">
                <a:solidFill>
                  <a:srgbClr val="1f497d"/>
                </a:solidFill>
                <a:latin typeface="Nexa Light"/>
              </a:rPr>
              <a:t>Ruolo dei partners nel progetto</a:t>
            </a:r>
            <a:endParaRPr/>
          </a:p>
        </p:txBody>
      </p:sp>
      <p:sp>
        <p:nvSpPr>
          <p:cNvPr id="126" name="CustomShape 12"/>
          <p:cNvSpPr/>
          <p:nvPr/>
        </p:nvSpPr>
        <p:spPr>
          <a:xfrm>
            <a:off x="654840" y="1287000"/>
            <a:ext cx="7966080" cy="4664160"/>
          </a:xfrm>
          <a:prstGeom prst="rect">
            <a:avLst/>
          </a:prstGeom>
        </p:spPr>
        <p:txBody>
          <a:bodyPr bIns="45000" lIns="90000" rIns="90000" tIns="45000"/>
          <a:p>
            <a:pPr algn="just">
              <a:lnSpc>
                <a:spcPct val="100000"/>
              </a:lnSpc>
            </a:pPr>
            <a:r>
              <a:rPr b="1" lang="it-IT" sz="2000">
                <a:solidFill>
                  <a:srgbClr val="e46c0a"/>
                </a:solidFill>
                <a:latin typeface="Nexa Light"/>
              </a:rPr>
              <a:t>KEDRION </a:t>
            </a:r>
            <a:endParaRPr/>
          </a:p>
          <a:p>
            <a:pPr algn="just">
              <a:lnSpc>
                <a:spcPct val="100000"/>
              </a:lnSpc>
              <a:buFont charset="2" typeface="Wingdings"/>
              <a:buChar char=""/>
            </a:pPr>
            <a:r>
              <a:rPr lang="it-IT" sz="2000">
                <a:solidFill>
                  <a:srgbClr val="1f497d"/>
                </a:solidFill>
                <a:latin typeface="Nexa Light"/>
              </a:rPr>
              <a:t>Mettere a punto un prototipo di purificazione del Fattore V a partire dal plasma, riproducibile a livello industriale e sicuro dal punto di vista virale</a:t>
            </a:r>
            <a:endParaRPr/>
          </a:p>
          <a:p>
            <a:pPr algn="just">
              <a:lnSpc>
                <a:spcPct val="100000"/>
              </a:lnSpc>
              <a:buFont charset="2" typeface="Wingdings"/>
              <a:buChar char=""/>
            </a:pPr>
            <a:r>
              <a:rPr lang="it-IT" sz="2000">
                <a:solidFill>
                  <a:srgbClr val="1f497d"/>
                </a:solidFill>
                <a:latin typeface="Nexa Light"/>
              </a:rPr>
              <a:t>Caratterizzare il prodotto valutandone la sua efficacia e le proteine contaminanti  presenti.</a:t>
            </a:r>
            <a:endParaRPr/>
          </a:p>
          <a:p>
            <a:pPr algn="just">
              <a:lnSpc>
                <a:spcPct val="100000"/>
              </a:lnSpc>
            </a:pPr>
            <a:r>
              <a:rPr b="1" i="1" lang="it-IT" sz="2000">
                <a:solidFill>
                  <a:srgbClr val="1f497d"/>
                </a:solidFill>
                <a:latin typeface="Nexa Light"/>
              </a:rPr>
              <a:t>Laboratori di Ricerca di Lucca e presso Impianto di Siena</a:t>
            </a:r>
            <a:endParaRPr/>
          </a:p>
          <a:p>
            <a:pPr algn="just">
              <a:lnSpc>
                <a:spcPct val="100000"/>
              </a:lnSpc>
            </a:pPr>
            <a:endParaRPr/>
          </a:p>
          <a:p>
            <a:pPr algn="just">
              <a:lnSpc>
                <a:spcPct val="100000"/>
              </a:lnSpc>
            </a:pPr>
            <a:r>
              <a:rPr b="1" lang="it-IT" sz="2000">
                <a:solidFill>
                  <a:srgbClr val="e46c0a"/>
                </a:solidFill>
                <a:latin typeface="Nexa Light"/>
              </a:rPr>
              <a:t>PHILOGEN</a:t>
            </a:r>
            <a:endParaRPr/>
          </a:p>
          <a:p>
            <a:pPr algn="just">
              <a:lnSpc>
                <a:spcPct val="100000"/>
              </a:lnSpc>
              <a:buFont charset="2" typeface="Wingdings"/>
              <a:buChar char=""/>
            </a:pPr>
            <a:r>
              <a:rPr lang="it-IT" sz="2000">
                <a:solidFill>
                  <a:srgbClr val="1f497d"/>
                </a:solidFill>
                <a:latin typeface="Nexa Light"/>
              </a:rPr>
              <a:t>Mettere a punto un processo di purificazione cromatografico alternativo</a:t>
            </a:r>
            <a:endParaRPr/>
          </a:p>
          <a:p>
            <a:pPr algn="just">
              <a:lnSpc>
                <a:spcPct val="100000"/>
              </a:lnSpc>
            </a:pPr>
            <a:endParaRPr/>
          </a:p>
          <a:p>
            <a:pPr algn="just">
              <a:lnSpc>
                <a:spcPct val="100000"/>
              </a:lnSpc>
            </a:pPr>
            <a:r>
              <a:rPr b="1" lang="it-IT" sz="2000">
                <a:solidFill>
                  <a:srgbClr val="e46c0a"/>
                </a:solidFill>
                <a:latin typeface="Nexa Light"/>
              </a:rPr>
              <a:t>CTP</a:t>
            </a:r>
            <a:endParaRPr/>
          </a:p>
          <a:p>
            <a:pPr algn="just">
              <a:lnSpc>
                <a:spcPct val="100000"/>
              </a:lnSpc>
              <a:buFont charset="2" typeface="Wingdings"/>
              <a:buChar char=""/>
            </a:pPr>
            <a:r>
              <a:rPr lang="it-IT" sz="2000">
                <a:solidFill>
                  <a:srgbClr val="1f497d"/>
                </a:solidFill>
                <a:latin typeface="Nexa Light"/>
              </a:rPr>
              <a:t>Validare alcuni metodi analitici e garantire le condizioni GMP dell’impianto di Siena per la produzione di lotti clinici</a:t>
            </a:r>
            <a:endParaRPr/>
          </a:p>
        </p:txBody>
      </p:sp>
    </p:spTree>
  </p:cSld>
  <p:transition spd="med">
    <p:fade/>
  </p:transition>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7" name="TextShape 1"/>
          <p:cNvSpPr txBox="1"/>
          <p:nvPr/>
        </p:nvSpPr>
        <p:spPr>
          <a:xfrm>
            <a:off x="457200" y="274680"/>
            <a:ext cx="8229240" cy="1142640"/>
          </a:xfrm>
          <a:prstGeom prst="rect">
            <a:avLst/>
          </a:prstGeom>
        </p:spPr>
        <p:txBody>
          <a:bodyPr anchor="ctr"/>
          <a:p>
            <a:endParaRPr/>
          </a:p>
        </p:txBody>
      </p:sp>
      <p:sp>
        <p:nvSpPr>
          <p:cNvPr id="128" name="TextShape 2"/>
          <p:cNvSpPr txBox="1"/>
          <p:nvPr/>
        </p:nvSpPr>
        <p:spPr>
          <a:xfrm>
            <a:off x="457200" y="1600200"/>
            <a:ext cx="8229240" cy="4525560"/>
          </a:xfrm>
          <a:prstGeom prst="rect">
            <a:avLst/>
          </a:prstGeom>
        </p:spPr>
        <p:txBody>
          <a:bodyPr/>
          <a:p>
            <a:endParaRPr/>
          </a:p>
        </p:txBody>
      </p:sp>
      <p:pic>
        <p:nvPicPr>
          <p:cNvPr descr="" id="129" name="Immagine 75"/>
          <p:cNvPicPr/>
          <p:nvPr/>
        </p:nvPicPr>
        <p:blipFill>
          <a:blip r:embed="rId1"/>
          <a:stretch>
            <a:fillRect/>
          </a:stretch>
        </p:blipFill>
        <p:spPr>
          <a:xfrm>
            <a:off x="720" y="-28080"/>
            <a:ext cx="9143640" cy="6857640"/>
          </a:xfrm>
          <a:prstGeom prst="rect">
            <a:avLst/>
          </a:prstGeom>
        </p:spPr>
      </p:pic>
      <p:sp>
        <p:nvSpPr>
          <p:cNvPr id="130" name="Line 3"/>
          <p:cNvSpPr/>
          <p:nvPr/>
        </p:nvSpPr>
        <p:spPr>
          <a:xfrm>
            <a:off x="474480" y="1011240"/>
            <a:ext cx="8146440" cy="0"/>
          </a:xfrm>
          <a:prstGeom prst="line">
            <a:avLst/>
          </a:prstGeom>
          <a:ln w="9360">
            <a:solidFill>
              <a:srgbClr val="0b2e63"/>
            </a:solidFill>
            <a:round/>
          </a:ln>
        </p:spPr>
      </p:sp>
      <p:sp>
        <p:nvSpPr>
          <p:cNvPr id="131" name="Line 4"/>
          <p:cNvSpPr/>
          <p:nvPr/>
        </p:nvSpPr>
        <p:spPr>
          <a:xfrm>
            <a:off x="473040" y="6351120"/>
            <a:ext cx="8146440" cy="0"/>
          </a:xfrm>
          <a:prstGeom prst="line">
            <a:avLst/>
          </a:prstGeom>
          <a:ln w="38160">
            <a:solidFill>
              <a:srgbClr val="0b2e63"/>
            </a:solidFill>
            <a:round/>
          </a:ln>
        </p:spPr>
      </p:sp>
      <p:sp>
        <p:nvSpPr>
          <p:cNvPr id="132" name="Line 5"/>
          <p:cNvSpPr/>
          <p:nvPr/>
        </p:nvSpPr>
        <p:spPr>
          <a:xfrm>
            <a:off x="0" y="-42840"/>
            <a:ext cx="7197480" cy="0"/>
          </a:xfrm>
          <a:prstGeom prst="line">
            <a:avLst/>
          </a:prstGeom>
          <a:ln w="9360">
            <a:solidFill>
              <a:srgbClr val="c0504d"/>
            </a:solidFill>
            <a:round/>
          </a:ln>
        </p:spPr>
      </p:sp>
      <p:sp>
        <p:nvSpPr>
          <p:cNvPr id="133" name="CustomShape 6"/>
          <p:cNvSpPr/>
          <p:nvPr/>
        </p:nvSpPr>
        <p:spPr>
          <a:xfrm flipH="1" rot="5400000">
            <a:off x="4857120" y="5344560"/>
            <a:ext cx="785520" cy="642600"/>
          </a:xfrm>
          <a:prstGeom prst="straightConnector1">
            <a:avLst/>
          </a:prstGeom>
          <a:gradFill>
            <a:gsLst>
              <a:gs pos="0">
                <a:srgbClr val="4d0808"/>
              </a:gs>
              <a:gs pos="50000">
                <a:srgbClr val="fff200"/>
              </a:gs>
              <a:gs pos="100000">
                <a:srgbClr val="4d0808"/>
              </a:gs>
            </a:gsLst>
            <a:lin ang="5400000"/>
          </a:gradFill>
        </p:spPr>
      </p:sp>
      <p:sp>
        <p:nvSpPr>
          <p:cNvPr id="134" name="CustomShape 7"/>
          <p:cNvSpPr/>
          <p:nvPr/>
        </p:nvSpPr>
        <p:spPr>
          <a:xfrm>
            <a:off x="5929200" y="4415760"/>
            <a:ext cx="342360" cy="199800"/>
          </a:xfrm>
          <a:prstGeom prst="straightConnector1">
            <a:avLst/>
          </a:prstGeom>
          <a:gradFill>
            <a:gsLst>
              <a:gs pos="0">
                <a:srgbClr val="4d0808"/>
              </a:gs>
              <a:gs pos="50000">
                <a:srgbClr val="fff200"/>
              </a:gs>
              <a:gs pos="100000">
                <a:srgbClr val="4d0808"/>
              </a:gs>
            </a:gsLst>
            <a:lin ang="5400000"/>
          </a:gradFill>
        </p:spPr>
      </p:sp>
      <p:sp>
        <p:nvSpPr>
          <p:cNvPr id="135" name="CustomShape 8"/>
          <p:cNvSpPr/>
          <p:nvPr/>
        </p:nvSpPr>
        <p:spPr>
          <a:xfrm flipH="1" rot="5400000">
            <a:off x="5801040" y="4901760"/>
            <a:ext cx="128160" cy="128160"/>
          </a:xfrm>
          <a:prstGeom prst="straightConnector1">
            <a:avLst/>
          </a:prstGeom>
          <a:gradFill>
            <a:gsLst>
              <a:gs pos="0">
                <a:srgbClr val="4d0808"/>
              </a:gs>
              <a:gs pos="50000">
                <a:srgbClr val="fff200"/>
              </a:gs>
              <a:gs pos="100000">
                <a:srgbClr val="4d0808"/>
              </a:gs>
            </a:gsLst>
            <a:lin ang="5400000"/>
          </a:gradFill>
        </p:spPr>
      </p:sp>
      <p:sp>
        <p:nvSpPr>
          <p:cNvPr id="136" name="Line 9"/>
          <p:cNvSpPr/>
          <p:nvPr/>
        </p:nvSpPr>
        <p:spPr>
          <a:xfrm>
            <a:off x="473040" y="6351120"/>
            <a:ext cx="8146440" cy="0"/>
          </a:xfrm>
          <a:prstGeom prst="line">
            <a:avLst/>
          </a:prstGeom>
          <a:ln w="38160">
            <a:solidFill>
              <a:srgbClr val="0b2e63"/>
            </a:solidFill>
            <a:round/>
          </a:ln>
        </p:spPr>
      </p:sp>
      <p:sp>
        <p:nvSpPr>
          <p:cNvPr id="137" name="TextShape 10"/>
          <p:cNvSpPr txBox="1"/>
          <p:nvPr/>
        </p:nvSpPr>
        <p:spPr>
          <a:xfrm>
            <a:off x="6538320" y="6357960"/>
            <a:ext cx="2133360" cy="364680"/>
          </a:xfrm>
          <a:prstGeom prst="rect">
            <a:avLst/>
          </a:prstGeom>
        </p:spPr>
        <p:txBody>
          <a:bodyPr anchor="ctr"/>
          <a:p>
            <a:pPr>
              <a:lnSpc>
                <a:spcPct val="100000"/>
              </a:lnSpc>
            </a:pPr>
            <a:fld id="{4EF1E756-3104-4781-B42F-FC9AB538AFDB}" type="slidenum">
              <a:rPr lang="it-IT" sz="1200">
                <a:solidFill>
                  <a:srgbClr val="8b8b8b"/>
                </a:solidFill>
                <a:latin typeface="Calibri"/>
              </a:rPr>
              <a:t>&lt;numero&gt;</a:t>
            </a:fld>
            <a:endParaRPr/>
          </a:p>
        </p:txBody>
      </p:sp>
      <p:sp>
        <p:nvSpPr>
          <p:cNvPr id="138" name="CustomShape 11"/>
          <p:cNvSpPr/>
          <p:nvPr/>
        </p:nvSpPr>
        <p:spPr>
          <a:xfrm>
            <a:off x="157320" y="396720"/>
            <a:ext cx="5242320" cy="516960"/>
          </a:xfrm>
          <a:prstGeom prst="rect">
            <a:avLst/>
          </a:prstGeom>
        </p:spPr>
        <p:txBody>
          <a:bodyPr bIns="45000" lIns="90000" rIns="90000" tIns="45000" wrap="none"/>
          <a:p>
            <a:pPr algn="ctr">
              <a:lnSpc>
                <a:spcPct val="100000"/>
              </a:lnSpc>
            </a:pPr>
            <a:r>
              <a:rPr lang="it-IT" sz="2800">
                <a:solidFill>
                  <a:srgbClr val="1f497d"/>
                </a:solidFill>
                <a:latin typeface="Nexa Light"/>
              </a:rPr>
              <a:t>Costi previsti per il progetto </a:t>
            </a:r>
            <a:endParaRPr/>
          </a:p>
        </p:txBody>
      </p:sp>
      <p:graphicFrame>
        <p:nvGraphicFramePr>
          <p:cNvPr id="139" name="Table 12"/>
          <p:cNvGraphicFramePr/>
          <p:nvPr/>
        </p:nvGraphicFramePr>
        <p:xfrm>
          <a:off x="849240" y="1794960"/>
          <a:ext cx="7654320" cy="3723840"/>
        </p:xfrm>
        <a:graphic>
          <a:graphicData uri="http://schemas.openxmlformats.org/drawingml/2006/table">
            <a:tbl>
              <a:tblPr/>
              <a:tblGrid>
                <a:gridCol w="1975320"/>
                <a:gridCol w="1909440"/>
                <a:gridCol w="1916640"/>
                <a:gridCol w="1852920"/>
              </a:tblGrid>
              <a:tr h="744480">
                <a:tc>
                  <a:txBody>
                    <a:bodyPr anchor="ctr" wrap="none"/>
                    <a:p>
                      <a:pPr algn="ctr">
                        <a:lnSpc>
                          <a:spcPct val="100000"/>
                        </a:lnSpc>
                      </a:pPr>
                      <a:r>
                        <a:rPr lang="it-IT" sz="1400">
                          <a:solidFill>
                            <a:srgbClr val="000000"/>
                          </a:solidFill>
                          <a:latin typeface="Calibri"/>
                        </a:rPr>
                        <a:t>Azienda</a:t>
                      </a:r>
                      <a:endParaRPr/>
                    </a:p>
                  </a:txBody>
                  <a:tcPr/>
                </a:tc>
                <a:tc>
                  <a:txBody>
                    <a:bodyPr anchor="ctr" wrap="none"/>
                    <a:p>
                      <a:pPr algn="ctr">
                        <a:lnSpc>
                          <a:spcPct val="100000"/>
                        </a:lnSpc>
                      </a:pPr>
                      <a:r>
                        <a:rPr lang="it-IT" sz="1400">
                          <a:solidFill>
                            <a:srgbClr val="000000"/>
                          </a:solidFill>
                          <a:latin typeface="Calibri"/>
                        </a:rPr>
                        <a:t>Costi di progetto</a:t>
                      </a:r>
                      <a:endParaRPr/>
                    </a:p>
                  </a:txBody>
                  <a:tcPr/>
                </a:tc>
                <a:tc>
                  <a:txBody>
                    <a:bodyPr anchor="ctr" wrap="none"/>
                    <a:p>
                      <a:pPr algn="ctr">
                        <a:lnSpc>
                          <a:spcPct val="100000"/>
                        </a:lnSpc>
                      </a:pPr>
                      <a:r>
                        <a:rPr lang="it-IT" sz="1400">
                          <a:solidFill>
                            <a:srgbClr val="000000"/>
                          </a:solidFill>
                          <a:latin typeface="Calibri"/>
                        </a:rPr>
                        <a:t>Contributo ammesso</a:t>
                      </a:r>
                      <a:endParaRPr/>
                    </a:p>
                  </a:txBody>
                  <a:tcPr/>
                </a:tc>
                <a:tc>
                  <a:txBody>
                    <a:bodyPr anchor="ctr" wrap="none"/>
                    <a:p>
                      <a:pPr algn="ctr">
                        <a:lnSpc>
                          <a:spcPct val="100000"/>
                        </a:lnSpc>
                      </a:pPr>
                      <a:r>
                        <a:rPr lang="it-IT" sz="1400">
                          <a:solidFill>
                            <a:srgbClr val="000000"/>
                          </a:solidFill>
                          <a:latin typeface="Calibri"/>
                        </a:rPr>
                        <a:t>% contributo</a:t>
                      </a:r>
                      <a:endParaRPr/>
                    </a:p>
                  </a:txBody>
                  <a:tcPr/>
                </a:tc>
              </a:tr>
              <a:tr h="744480">
                <a:tc>
                  <a:txBody>
                    <a:bodyPr anchor="ctr" wrap="none"/>
                    <a:p>
                      <a:pPr>
                        <a:lnSpc>
                          <a:spcPct val="100000"/>
                        </a:lnSpc>
                      </a:pPr>
                      <a:r>
                        <a:rPr b="1" i="1" lang="it-IT" sz="2000">
                          <a:solidFill>
                            <a:srgbClr val="f79646"/>
                          </a:solidFill>
                          <a:latin typeface="Calibri"/>
                        </a:rPr>
                        <a:t>Kedrion</a:t>
                      </a:r>
                      <a:endParaRPr/>
                    </a:p>
                  </a:txBody>
                  <a:tcPr/>
                </a:tc>
                <a:tc>
                  <a:txBody>
                    <a:bodyPr anchor="ctr" wrap="none"/>
                    <a:p>
                      <a:pPr algn="ctr">
                        <a:lnSpc>
                          <a:spcPct val="100000"/>
                        </a:lnSpc>
                      </a:pPr>
                      <a:endParaRPr/>
                    </a:p>
                    <a:p>
                      <a:pPr algn="ctr">
                        <a:lnSpc>
                          <a:spcPct val="100000"/>
                        </a:lnSpc>
                      </a:pPr>
                      <a:r>
                        <a:rPr b="1" lang="it-IT" sz="1400">
                          <a:solidFill>
                            <a:srgbClr val="000000"/>
                          </a:solidFill>
                          <a:latin typeface="Calibri"/>
                        </a:rPr>
                        <a:t>2.095.925</a:t>
                      </a:r>
                      <a:endParaRPr/>
                    </a:p>
                    <a:p>
                      <a:pPr algn="ctr">
                        <a:lnSpc>
                          <a:spcPct val="100000"/>
                        </a:lnSpc>
                      </a:pPr>
                      <a:endParaRPr/>
                    </a:p>
                  </a:txBody>
                  <a:tcPr/>
                </a:tc>
                <a:tc>
                  <a:txBody>
                    <a:bodyPr anchor="ctr" wrap="none"/>
                    <a:p>
                      <a:pPr algn="ctr">
                        <a:lnSpc>
                          <a:spcPct val="100000"/>
                        </a:lnSpc>
                      </a:pPr>
                      <a:r>
                        <a:rPr b="1" lang="it-IT" sz="1400">
                          <a:solidFill>
                            <a:srgbClr val="000000"/>
                          </a:solidFill>
                          <a:latin typeface="Calibri"/>
                        </a:rPr>
                        <a:t>523.920</a:t>
                      </a:r>
                      <a:endParaRPr/>
                    </a:p>
                  </a:txBody>
                  <a:tcPr/>
                </a:tc>
                <a:tc>
                  <a:txBody>
                    <a:bodyPr anchor="ctr" wrap="none"/>
                    <a:p>
                      <a:pPr algn="ctr">
                        <a:lnSpc>
                          <a:spcPct val="100000"/>
                        </a:lnSpc>
                      </a:pPr>
                      <a:r>
                        <a:rPr b="1" lang="it-IT" sz="1400">
                          <a:solidFill>
                            <a:srgbClr val="000000"/>
                          </a:solidFill>
                          <a:latin typeface="Calibri"/>
                        </a:rPr>
                        <a:t>25%</a:t>
                      </a:r>
                      <a:endParaRPr/>
                    </a:p>
                  </a:txBody>
                  <a:tcPr/>
                </a:tc>
              </a:tr>
              <a:tr h="744480">
                <a:tc>
                  <a:txBody>
                    <a:bodyPr anchor="ctr" wrap="none"/>
                    <a:p>
                      <a:pPr>
                        <a:lnSpc>
                          <a:spcPct val="100000"/>
                        </a:lnSpc>
                      </a:pPr>
                      <a:r>
                        <a:rPr b="1" i="1" lang="it-IT" sz="2000">
                          <a:solidFill>
                            <a:srgbClr val="f79646"/>
                          </a:solidFill>
                          <a:latin typeface="Calibri"/>
                        </a:rPr>
                        <a:t>CTP</a:t>
                      </a:r>
                      <a:endParaRPr/>
                    </a:p>
                  </a:txBody>
                  <a:tcPr/>
                </a:tc>
                <a:tc>
                  <a:txBody>
                    <a:bodyPr anchor="ctr" wrap="none"/>
                    <a:p>
                      <a:pPr algn="ctr">
                        <a:lnSpc>
                          <a:spcPct val="100000"/>
                        </a:lnSpc>
                      </a:pPr>
                      <a:endParaRPr/>
                    </a:p>
                    <a:p>
                      <a:pPr algn="ctr">
                        <a:lnSpc>
                          <a:spcPct val="100000"/>
                        </a:lnSpc>
                      </a:pPr>
                      <a:r>
                        <a:rPr b="1" lang="it-IT" sz="1400">
                          <a:solidFill>
                            <a:srgbClr val="000000"/>
                          </a:solidFill>
                          <a:latin typeface="Calibri"/>
                        </a:rPr>
                        <a:t>306.448</a:t>
                      </a:r>
                      <a:endParaRPr/>
                    </a:p>
                    <a:p>
                      <a:pPr algn="ctr">
                        <a:lnSpc>
                          <a:spcPct val="100000"/>
                        </a:lnSpc>
                      </a:pPr>
                      <a:endParaRPr/>
                    </a:p>
                  </a:txBody>
                  <a:tcPr/>
                </a:tc>
                <a:tc>
                  <a:txBody>
                    <a:bodyPr anchor="ctr" wrap="none"/>
                    <a:p>
                      <a:pPr algn="ctr">
                        <a:lnSpc>
                          <a:spcPct val="100000"/>
                        </a:lnSpc>
                      </a:pPr>
                      <a:r>
                        <a:rPr b="1" lang="it-IT" sz="1400">
                          <a:solidFill>
                            <a:srgbClr val="000000"/>
                          </a:solidFill>
                          <a:latin typeface="Calibri"/>
                        </a:rPr>
                        <a:t>130.593</a:t>
                      </a:r>
                      <a:endParaRPr/>
                    </a:p>
                  </a:txBody>
                  <a:tcPr/>
                </a:tc>
                <a:tc>
                  <a:txBody>
                    <a:bodyPr anchor="ctr" wrap="none"/>
                    <a:p>
                      <a:pPr algn="ctr">
                        <a:lnSpc>
                          <a:spcPct val="100000"/>
                        </a:lnSpc>
                      </a:pPr>
                      <a:r>
                        <a:rPr b="1" lang="it-IT" sz="1400">
                          <a:solidFill>
                            <a:srgbClr val="000000"/>
                          </a:solidFill>
                          <a:latin typeface="Calibri"/>
                        </a:rPr>
                        <a:t>42.5%</a:t>
                      </a:r>
                      <a:endParaRPr/>
                    </a:p>
                  </a:txBody>
                  <a:tcPr/>
                </a:tc>
              </a:tr>
              <a:tr h="744480">
                <a:tc>
                  <a:txBody>
                    <a:bodyPr anchor="ctr" wrap="none"/>
                    <a:p>
                      <a:pPr>
                        <a:lnSpc>
                          <a:spcPct val="100000"/>
                        </a:lnSpc>
                      </a:pPr>
                      <a:r>
                        <a:rPr b="1" i="1" lang="it-IT" sz="2000">
                          <a:solidFill>
                            <a:srgbClr val="f79646"/>
                          </a:solidFill>
                          <a:latin typeface="Calibri"/>
                        </a:rPr>
                        <a:t>Philogen</a:t>
                      </a:r>
                      <a:endParaRPr/>
                    </a:p>
                  </a:txBody>
                  <a:tcPr/>
                </a:tc>
                <a:tc>
                  <a:txBody>
                    <a:bodyPr anchor="ctr" wrap="none"/>
                    <a:p>
                      <a:pPr algn="ctr">
                        <a:lnSpc>
                          <a:spcPct val="100000"/>
                        </a:lnSpc>
                      </a:pPr>
                      <a:endParaRPr/>
                    </a:p>
                    <a:p>
                      <a:pPr algn="ctr">
                        <a:lnSpc>
                          <a:spcPct val="100000"/>
                        </a:lnSpc>
                      </a:pPr>
                      <a:r>
                        <a:rPr b="1" lang="it-IT" sz="1400">
                          <a:solidFill>
                            <a:srgbClr val="000000"/>
                          </a:solidFill>
                          <a:latin typeface="Calibri"/>
                        </a:rPr>
                        <a:t>612.627</a:t>
                      </a:r>
                      <a:endParaRPr/>
                    </a:p>
                    <a:p>
                      <a:pPr algn="ctr">
                        <a:lnSpc>
                          <a:spcPct val="100000"/>
                        </a:lnSpc>
                      </a:pPr>
                      <a:endParaRPr/>
                    </a:p>
                  </a:txBody>
                  <a:tcPr/>
                </a:tc>
                <a:tc>
                  <a:txBody>
                    <a:bodyPr anchor="ctr" wrap="none"/>
                    <a:p>
                      <a:pPr algn="ctr">
                        <a:lnSpc>
                          <a:spcPct val="100000"/>
                        </a:lnSpc>
                      </a:pPr>
                      <a:r>
                        <a:rPr b="1" lang="it-IT" sz="1400">
                          <a:solidFill>
                            <a:srgbClr val="000000"/>
                          </a:solidFill>
                          <a:latin typeface="Calibri"/>
                        </a:rPr>
                        <a:t>245.061</a:t>
                      </a:r>
                      <a:endParaRPr/>
                    </a:p>
                  </a:txBody>
                  <a:tcPr/>
                </a:tc>
                <a:tc>
                  <a:txBody>
                    <a:bodyPr anchor="ctr" wrap="none"/>
                    <a:p>
                      <a:pPr algn="ctr">
                        <a:lnSpc>
                          <a:spcPct val="100000"/>
                        </a:lnSpc>
                      </a:pPr>
                      <a:r>
                        <a:rPr b="1" lang="it-IT" sz="1400">
                          <a:solidFill>
                            <a:srgbClr val="000000"/>
                          </a:solidFill>
                          <a:latin typeface="Calibri"/>
                        </a:rPr>
                        <a:t>40%</a:t>
                      </a:r>
                      <a:endParaRPr/>
                    </a:p>
                  </a:txBody>
                  <a:tcPr/>
                </a:tc>
              </a:tr>
              <a:tr h="745920">
                <a:tc>
                  <a:txBody>
                    <a:bodyPr anchor="ctr" wrap="none"/>
                    <a:p>
                      <a:pPr>
                        <a:lnSpc>
                          <a:spcPct val="100000"/>
                        </a:lnSpc>
                      </a:pPr>
                      <a:r>
                        <a:rPr b="1" i="1" lang="it-IT" sz="1600">
                          <a:solidFill>
                            <a:srgbClr val="000000"/>
                          </a:solidFill>
                          <a:latin typeface="Calibri"/>
                        </a:rPr>
                        <a:t>TOTALE</a:t>
                      </a:r>
                      <a:endParaRPr/>
                    </a:p>
                  </a:txBody>
                  <a:tcPr/>
                </a:tc>
                <a:tc>
                  <a:txBody>
                    <a:bodyPr anchor="ctr" wrap="none"/>
                    <a:p>
                      <a:pPr algn="ctr">
                        <a:lnSpc>
                          <a:spcPct val="100000"/>
                        </a:lnSpc>
                      </a:pPr>
                      <a:endParaRPr/>
                    </a:p>
                    <a:p>
                      <a:pPr algn="ctr">
                        <a:lnSpc>
                          <a:spcPct val="100000"/>
                        </a:lnSpc>
                      </a:pPr>
                      <a:r>
                        <a:rPr b="1" lang="it-IT" sz="1400">
                          <a:solidFill>
                            <a:srgbClr val="000000"/>
                          </a:solidFill>
                          <a:latin typeface="Calibri"/>
                        </a:rPr>
                        <a:t>3.015.000</a:t>
                      </a:r>
                      <a:endParaRPr/>
                    </a:p>
                    <a:p>
                      <a:pPr algn="ctr">
                        <a:lnSpc>
                          <a:spcPct val="100000"/>
                        </a:lnSpc>
                      </a:pPr>
                      <a:endParaRPr/>
                    </a:p>
                  </a:txBody>
                  <a:tcPr/>
                </a:tc>
                <a:tc>
                  <a:txBody>
                    <a:bodyPr anchor="ctr" wrap="none"/>
                    <a:p>
                      <a:pPr algn="ctr">
                        <a:lnSpc>
                          <a:spcPct val="100000"/>
                        </a:lnSpc>
                      </a:pPr>
                      <a:r>
                        <a:rPr b="1" lang="it-IT" sz="1400">
                          <a:solidFill>
                            <a:srgbClr val="000000"/>
                          </a:solidFill>
                          <a:latin typeface="Calibri"/>
                        </a:rPr>
                        <a:t>899.554</a:t>
                      </a:r>
                      <a:endParaRPr/>
                    </a:p>
                  </a:txBody>
                  <a:tcPr/>
                </a:tc>
                <a:tc>
                  <a:txBody>
                    <a:bodyPr anchor="ctr" wrap="none"/>
                    <a:p>
                      <a:pPr algn="ctr">
                        <a:lnSpc>
                          <a:spcPct val="100000"/>
                        </a:lnSpc>
                      </a:pPr>
                      <a:r>
                        <a:rPr b="1" lang="it-IT" sz="1400">
                          <a:solidFill>
                            <a:srgbClr val="000000"/>
                          </a:solidFill>
                          <a:latin typeface="Calibri"/>
                        </a:rPr>
                        <a:t>29.8%</a:t>
                      </a:r>
                      <a:endParaRPr/>
                    </a:p>
                  </a:txBody>
                  <a:tcPr/>
                </a:tc>
              </a:tr>
            </a:tbl>
          </a:graphicData>
        </a:graphic>
      </p:graphicFrame>
    </p:spTree>
  </p:cSld>
  <p:transition spd="med">
    <p:fade/>
  </p:transition>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40" name="Immagine 3"/>
          <p:cNvPicPr/>
          <p:nvPr/>
        </p:nvPicPr>
        <p:blipFill>
          <a:blip r:embed="rId1"/>
          <a:stretch>
            <a:fillRect/>
          </a:stretch>
        </p:blipFill>
        <p:spPr>
          <a:xfrm>
            <a:off x="0" y="720"/>
            <a:ext cx="9143640" cy="6857640"/>
          </a:xfrm>
          <a:prstGeom prst="rect">
            <a:avLst/>
          </a:prstGeom>
        </p:spPr>
      </p:pic>
      <p:sp>
        <p:nvSpPr>
          <p:cNvPr id="141" name="Line 1"/>
          <p:cNvSpPr/>
          <p:nvPr/>
        </p:nvSpPr>
        <p:spPr>
          <a:xfrm>
            <a:off x="474480" y="779400"/>
            <a:ext cx="8146440" cy="0"/>
          </a:xfrm>
          <a:prstGeom prst="line">
            <a:avLst/>
          </a:prstGeom>
          <a:ln w="9360">
            <a:solidFill>
              <a:srgbClr val="0b2e63"/>
            </a:solidFill>
            <a:round/>
          </a:ln>
        </p:spPr>
      </p:sp>
      <p:sp>
        <p:nvSpPr>
          <p:cNvPr id="142" name="Line 2"/>
          <p:cNvSpPr/>
          <p:nvPr/>
        </p:nvSpPr>
        <p:spPr>
          <a:xfrm>
            <a:off x="473040" y="6389280"/>
            <a:ext cx="8146440" cy="0"/>
          </a:xfrm>
          <a:prstGeom prst="line">
            <a:avLst/>
          </a:prstGeom>
          <a:ln w="38160">
            <a:solidFill>
              <a:srgbClr val="0b2e63"/>
            </a:solidFill>
            <a:round/>
          </a:ln>
        </p:spPr>
      </p:sp>
      <p:sp>
        <p:nvSpPr>
          <p:cNvPr id="143" name="TextShape 3"/>
          <p:cNvSpPr txBox="1"/>
          <p:nvPr/>
        </p:nvSpPr>
        <p:spPr>
          <a:xfrm>
            <a:off x="6538320" y="6357960"/>
            <a:ext cx="2133360" cy="364680"/>
          </a:xfrm>
          <a:prstGeom prst="rect">
            <a:avLst/>
          </a:prstGeom>
        </p:spPr>
        <p:txBody>
          <a:bodyPr anchor="ctr"/>
          <a:p>
            <a:pPr>
              <a:lnSpc>
                <a:spcPct val="100000"/>
              </a:lnSpc>
            </a:pPr>
            <a:fld id="{DC842238-41DE-45BD-9BCF-884160AF0B93}" type="slidenum">
              <a:rPr lang="it-IT" sz="1200">
                <a:solidFill>
                  <a:srgbClr val="8b8b8b"/>
                </a:solidFill>
                <a:latin typeface="Calibri"/>
              </a:rPr>
              <a:t>&lt;numero&gt;</a:t>
            </a:fld>
            <a:endParaRPr/>
          </a:p>
        </p:txBody>
      </p:sp>
      <p:pic>
        <p:nvPicPr>
          <p:cNvPr descr="" id="144" name="Picture 5"/>
          <p:cNvPicPr/>
          <p:nvPr/>
        </p:nvPicPr>
        <p:blipFill>
          <a:blip r:embed="rId2">
            <a:lum bright="13000" contrast="-1000"/>
          </a:blip>
          <a:stretch>
            <a:fillRect/>
          </a:stretch>
        </p:blipFill>
        <p:spPr>
          <a:xfrm>
            <a:off x="2009520" y="617400"/>
            <a:ext cx="5279760" cy="5452200"/>
          </a:xfrm>
          <a:prstGeom prst="rect">
            <a:avLst/>
          </a:prstGeom>
        </p:spPr>
      </p:pic>
      <p:sp>
        <p:nvSpPr>
          <p:cNvPr id="145" name="CustomShape 4"/>
          <p:cNvSpPr/>
          <p:nvPr/>
        </p:nvSpPr>
        <p:spPr>
          <a:xfrm>
            <a:off x="391320" y="1146960"/>
            <a:ext cx="8361000" cy="5095080"/>
          </a:xfrm>
          <a:prstGeom prst="rect">
            <a:avLst/>
          </a:prstGeom>
        </p:spPr>
        <p:txBody>
          <a:bodyPr bIns="0" lIns="36000" rIns="108000" tIns="0"/>
          <a:p>
            <a:pPr lvl="2">
              <a:lnSpc>
                <a:spcPct val="95000"/>
              </a:lnSpc>
              <a:buSzPct val="25000"/>
              <a:buFont typeface="StarSymbol"/>
              <a:buChar char=""/>
            </a:pPr>
            <a:r>
              <a:rPr b="1" lang="it-IT" sz="1600">
                <a:solidFill>
                  <a:srgbClr val="f07200"/>
                </a:solidFill>
                <a:latin typeface="Nexa Light"/>
                <a:ea typeface="ＭＳ Ｐゴシック"/>
              </a:rPr>
              <a:t>IKOD</a:t>
            </a:r>
            <a:r>
              <a:rPr b="1" lang="it-IT" sz="1600">
                <a:solidFill>
                  <a:srgbClr val="1f497d"/>
                </a:solidFill>
                <a:latin typeface="Nexa Light"/>
                <a:ea typeface="ＭＳ Ｐゴシック"/>
              </a:rPr>
              <a:t> - </a:t>
            </a:r>
            <a:r>
              <a:rPr lang="it-IT" sz="1600">
                <a:solidFill>
                  <a:srgbClr val="1f497d"/>
                </a:solidFill>
                <a:latin typeface="Nexa Light"/>
                <a:ea typeface="ＭＳ Ｐゴシック"/>
              </a:rPr>
              <a:t>Impianto dedicato alla </a:t>
            </a:r>
            <a:r>
              <a:rPr b="1" lang="it-IT" sz="1600">
                <a:solidFill>
                  <a:srgbClr val="f07200"/>
                </a:solidFill>
                <a:latin typeface="Nexa Light"/>
                <a:ea typeface="ＭＳ Ｐゴシック"/>
              </a:rPr>
              <a:t>produzione di farmaci orfani </a:t>
            </a:r>
            <a:r>
              <a:rPr lang="it-IT" sz="1600">
                <a:solidFill>
                  <a:srgbClr val="1f497d"/>
                </a:solidFill>
                <a:latin typeface="Nexa Light"/>
                <a:ea typeface="ＭＳ Ｐゴシック"/>
              </a:rPr>
              <a:t>a Siena (TLS). Collaborazione con il </a:t>
            </a:r>
            <a:r>
              <a:rPr b="1" lang="it-IT" sz="1600">
                <a:solidFill>
                  <a:srgbClr val="1f497d"/>
                </a:solidFill>
                <a:latin typeface="Nexa Light"/>
                <a:ea typeface="ＭＳ Ｐゴシック"/>
              </a:rPr>
              <a:t>CNR di Pisa - </a:t>
            </a:r>
            <a:r>
              <a:rPr lang="it-IT" sz="1600">
                <a:solidFill>
                  <a:srgbClr val="1f497d"/>
                </a:solidFill>
                <a:latin typeface="Nexa Light"/>
                <a:ea typeface="ＭＳ Ｐゴシック"/>
              </a:rPr>
              <a:t>PODs (Plasmatic Orphan Drugs)</a:t>
            </a:r>
            <a:endParaRPr/>
          </a:p>
          <a:p>
            <a:pPr>
              <a:lnSpc>
                <a:spcPct val="95000"/>
              </a:lnSpc>
            </a:pPr>
            <a:endParaRPr/>
          </a:p>
          <a:p>
            <a:pPr lvl="2">
              <a:lnSpc>
                <a:spcPct val="95000"/>
              </a:lnSpc>
              <a:buSzPct val="25000"/>
              <a:buFont typeface="StarSymbol"/>
              <a:buChar char=""/>
            </a:pPr>
            <a:r>
              <a:rPr b="1" lang="it-IT" sz="1600">
                <a:solidFill>
                  <a:srgbClr val="f07200"/>
                </a:solidFill>
                <a:latin typeface="Nexa Light"/>
                <a:ea typeface="ＭＳ Ｐゴシック"/>
              </a:rPr>
              <a:t>BioSC</a:t>
            </a:r>
            <a:r>
              <a:rPr b="1" lang="it-IT" sz="1600">
                <a:solidFill>
                  <a:srgbClr val="1f497d"/>
                </a:solidFill>
                <a:latin typeface="Nexa Light"/>
                <a:ea typeface="ＭＳ Ｐゴシック"/>
              </a:rPr>
              <a:t> - </a:t>
            </a:r>
            <a:r>
              <a:rPr lang="it-IT" sz="1600">
                <a:solidFill>
                  <a:srgbClr val="1f497d"/>
                </a:solidFill>
                <a:latin typeface="Nexa Light"/>
                <a:ea typeface="ＭＳ Ｐゴシック"/>
              </a:rPr>
              <a:t>Il primo laboratorio certificato GLP in Italia per studi sulla </a:t>
            </a:r>
            <a:r>
              <a:rPr b="1" lang="it-IT" sz="1600">
                <a:solidFill>
                  <a:srgbClr val="f07200"/>
                </a:solidFill>
                <a:latin typeface="Nexa Light"/>
                <a:ea typeface="ＭＳ Ｐゴシック"/>
              </a:rPr>
              <a:t>inattivazione e rimozione di agenti patogeni </a:t>
            </a:r>
            <a:r>
              <a:rPr lang="it-IT" sz="1600">
                <a:solidFill>
                  <a:srgbClr val="1f497d"/>
                </a:solidFill>
                <a:latin typeface="Nexa Light"/>
                <a:ea typeface="ＭＳ Ｐゴシック"/>
              </a:rPr>
              <a:t>in prodotti biologici e biotecnologici - Bolognana (LU)</a:t>
            </a:r>
            <a:endParaRPr/>
          </a:p>
          <a:p>
            <a:pPr>
              <a:lnSpc>
                <a:spcPct val="95000"/>
              </a:lnSpc>
            </a:pPr>
            <a:endParaRPr/>
          </a:p>
          <a:p>
            <a:pPr lvl="2">
              <a:lnSpc>
                <a:spcPct val="95000"/>
              </a:lnSpc>
              <a:buSzPct val="25000"/>
              <a:buFont typeface="StarSymbol"/>
              <a:buChar char=""/>
            </a:pPr>
            <a:r>
              <a:rPr lang="it-IT" sz="1600">
                <a:solidFill>
                  <a:srgbClr val="1f497d"/>
                </a:solidFill>
                <a:latin typeface="Nexa Light"/>
                <a:ea typeface="ＭＳ Ｐゴシック"/>
              </a:rPr>
              <a:t>Socio</a:t>
            </a:r>
            <a:r>
              <a:rPr b="1" lang="it-IT" sz="1600">
                <a:solidFill>
                  <a:srgbClr val="f07200"/>
                </a:solidFill>
                <a:latin typeface="Nexa Light"/>
                <a:ea typeface="ＭＳ Ｐゴシック"/>
              </a:rPr>
              <a:t> </a:t>
            </a:r>
            <a:r>
              <a:rPr lang="it-IT" sz="1600">
                <a:solidFill>
                  <a:srgbClr val="1f497d"/>
                </a:solidFill>
                <a:latin typeface="Nexa Light"/>
                <a:ea typeface="ＭＳ Ｐゴシック"/>
              </a:rPr>
              <a:t>fondatore dell’ </a:t>
            </a:r>
            <a:r>
              <a:rPr b="1" lang="it-IT" sz="1600">
                <a:solidFill>
                  <a:srgbClr val="f07200"/>
                </a:solidFill>
                <a:latin typeface="Nexa Light"/>
                <a:ea typeface="ＭＳ Ｐゴシック"/>
              </a:rPr>
              <a:t>Istituto Tecnico Superiore “Nuove Tecnologie per la Vita” </a:t>
            </a:r>
            <a:r>
              <a:rPr lang="it-IT" sz="1600">
                <a:solidFill>
                  <a:srgbClr val="1f497d"/>
                </a:solidFill>
                <a:latin typeface="Nexa Light"/>
                <a:ea typeface="ＭＳ Ｐゴシック"/>
              </a:rPr>
              <a:t>di Siena che formerà </a:t>
            </a:r>
            <a:r>
              <a:rPr b="1" lang="it-IT" sz="1600">
                <a:solidFill>
                  <a:srgbClr val="1f497d"/>
                </a:solidFill>
                <a:latin typeface="Nexa Light"/>
                <a:ea typeface="ＭＳ Ｐゴシック"/>
              </a:rPr>
              <a:t>tecnici specializzati nella  produzione farmaceutica</a:t>
            </a:r>
            <a:endParaRPr/>
          </a:p>
          <a:p>
            <a:pPr>
              <a:lnSpc>
                <a:spcPct val="95000"/>
              </a:lnSpc>
            </a:pPr>
            <a:endParaRPr/>
          </a:p>
          <a:p>
            <a:pPr lvl="2">
              <a:lnSpc>
                <a:spcPct val="95000"/>
              </a:lnSpc>
              <a:buSzPct val="25000"/>
              <a:buFont typeface="StarSymbol"/>
              <a:buChar char=""/>
            </a:pPr>
            <a:r>
              <a:rPr lang="it-IT" sz="1600">
                <a:solidFill>
                  <a:srgbClr val="1f497d"/>
                </a:solidFill>
                <a:latin typeface="Nexa Light"/>
                <a:ea typeface="ＭＳ Ｐゴシック"/>
              </a:rPr>
              <a:t>Con l’Ospedale Pediatrico </a:t>
            </a:r>
            <a:r>
              <a:rPr b="1" lang="it-IT" sz="1600">
                <a:solidFill>
                  <a:srgbClr val="1f497d"/>
                </a:solidFill>
                <a:latin typeface="Nexa Light"/>
                <a:ea typeface="ＭＳ Ｐゴシック"/>
              </a:rPr>
              <a:t>Meyer </a:t>
            </a:r>
            <a:r>
              <a:rPr lang="it-IT" sz="1600">
                <a:solidFill>
                  <a:srgbClr val="1f497d"/>
                </a:solidFill>
                <a:latin typeface="Nexa Light"/>
                <a:ea typeface="ＭＳ Ｐゴシック"/>
              </a:rPr>
              <a:t>di Firenze per promuovere la</a:t>
            </a:r>
            <a:r>
              <a:rPr b="1" lang="it-IT" sz="1600">
                <a:solidFill>
                  <a:srgbClr val="1f497d"/>
                </a:solidFill>
                <a:latin typeface="Nexa Light"/>
                <a:ea typeface="ＭＳ Ｐゴシック"/>
              </a:rPr>
              <a:t> </a:t>
            </a:r>
            <a:r>
              <a:rPr b="1" lang="it-IT" sz="1600">
                <a:solidFill>
                  <a:srgbClr val="f07200"/>
                </a:solidFill>
                <a:latin typeface="Nexa Light"/>
                <a:ea typeface="ＭＳ Ｐゴシック"/>
              </a:rPr>
              <a:t>diagnosi precoce delle immunodeficienze primarie</a:t>
            </a:r>
            <a:r>
              <a:rPr lang="it-IT" sz="1600">
                <a:solidFill>
                  <a:srgbClr val="1f497d"/>
                </a:solidFill>
                <a:latin typeface="Nexa Light"/>
                <a:ea typeface="ＭＳ Ｐゴシック"/>
              </a:rPr>
              <a:t> (Jeffrey Modell Foundation)</a:t>
            </a:r>
            <a:endParaRPr/>
          </a:p>
          <a:p>
            <a:pPr>
              <a:lnSpc>
                <a:spcPct val="95000"/>
              </a:lnSpc>
            </a:pPr>
            <a:endParaRPr/>
          </a:p>
          <a:p>
            <a:pPr lvl="2">
              <a:lnSpc>
                <a:spcPct val="95000"/>
              </a:lnSpc>
              <a:buSzPct val="25000"/>
              <a:buFont typeface="StarSymbol"/>
              <a:buChar char=""/>
            </a:pPr>
            <a:r>
              <a:rPr lang="it-IT" sz="1600">
                <a:solidFill>
                  <a:srgbClr val="1f497d"/>
                </a:solidFill>
                <a:latin typeface="Nexa Light"/>
                <a:ea typeface="ＭＳ Ｐゴシック"/>
              </a:rPr>
              <a:t>Con l’</a:t>
            </a:r>
            <a:r>
              <a:rPr b="1" lang="it-IT" sz="1600">
                <a:solidFill>
                  <a:srgbClr val="1f497d"/>
                </a:solidFill>
                <a:latin typeface="Nexa Light"/>
                <a:ea typeface="ＭＳ Ｐゴシック"/>
              </a:rPr>
              <a:t>Univ. di Siena </a:t>
            </a:r>
            <a:r>
              <a:rPr lang="it-IT" sz="1600">
                <a:solidFill>
                  <a:srgbClr val="1f497d"/>
                </a:solidFill>
                <a:latin typeface="Nexa Light"/>
                <a:ea typeface="ＭＳ Ｐゴシック"/>
              </a:rPr>
              <a:t>e</a:t>
            </a:r>
            <a:r>
              <a:rPr b="1" lang="it-IT" sz="1600">
                <a:solidFill>
                  <a:srgbClr val="1f497d"/>
                </a:solidFill>
                <a:latin typeface="Nexa Light"/>
                <a:ea typeface="ＭＳ Ｐゴシック"/>
              </a:rPr>
              <a:t> </a:t>
            </a:r>
            <a:r>
              <a:rPr lang="it-IT" sz="1600">
                <a:solidFill>
                  <a:srgbClr val="1f497d"/>
                </a:solidFill>
                <a:latin typeface="Nexa Light"/>
                <a:ea typeface="ＭＳ Ｐゴシック"/>
              </a:rPr>
              <a:t>l’</a:t>
            </a:r>
            <a:r>
              <a:rPr b="1" lang="it-IT" sz="1600">
                <a:solidFill>
                  <a:srgbClr val="1f497d"/>
                </a:solidFill>
                <a:latin typeface="Nexa Light"/>
                <a:ea typeface="ＭＳ Ｐゴシック"/>
              </a:rPr>
              <a:t>Univ. Stanford </a:t>
            </a:r>
            <a:r>
              <a:rPr lang="it-IT" sz="1600">
                <a:solidFill>
                  <a:srgbClr val="1f497d"/>
                </a:solidFill>
                <a:latin typeface="Nexa Light"/>
                <a:ea typeface="ＭＳ Ｐゴシック"/>
              </a:rPr>
              <a:t>per l’</a:t>
            </a:r>
            <a:r>
              <a:rPr b="1" lang="it-IT" sz="1600">
                <a:solidFill>
                  <a:srgbClr val="f07200"/>
                </a:solidFill>
                <a:latin typeface="Nexa Light"/>
                <a:ea typeface="ＭＳ Ｐゴシック"/>
              </a:rPr>
              <a:t>eradicazione globale della malattia emolitica del neonato</a:t>
            </a:r>
            <a:r>
              <a:rPr b="1" lang="it-IT" sz="1600">
                <a:solidFill>
                  <a:srgbClr val="1f497d"/>
                </a:solidFill>
                <a:latin typeface="Nexa Light"/>
                <a:ea typeface="ＭＳ Ｐゴシック"/>
              </a:rPr>
              <a:t> </a:t>
            </a:r>
            <a:r>
              <a:rPr lang="it-IT" sz="1600">
                <a:solidFill>
                  <a:srgbClr val="1f497d"/>
                </a:solidFill>
                <a:latin typeface="Nexa Light"/>
                <a:ea typeface="ＭＳ Ｐゴシック"/>
              </a:rPr>
              <a:t>(progetto CURhE) </a:t>
            </a:r>
            <a:endParaRPr/>
          </a:p>
          <a:p>
            <a:pPr>
              <a:lnSpc>
                <a:spcPct val="95000"/>
              </a:lnSpc>
            </a:pPr>
            <a:endParaRPr/>
          </a:p>
          <a:p>
            <a:pPr lvl="2">
              <a:lnSpc>
                <a:spcPct val="95000"/>
              </a:lnSpc>
              <a:buSzPct val="25000"/>
              <a:buFont typeface="StarSymbol"/>
              <a:buChar char=""/>
            </a:pPr>
            <a:r>
              <a:rPr lang="it-IT" sz="1600">
                <a:solidFill>
                  <a:srgbClr val="1f497d"/>
                </a:solidFill>
                <a:latin typeface="Nexa Light"/>
                <a:ea typeface="ＭＳ Ｐゴシック"/>
              </a:rPr>
              <a:t>Con la Regione per la creazione della </a:t>
            </a:r>
            <a:r>
              <a:rPr b="1" lang="it-IT" sz="1600">
                <a:solidFill>
                  <a:srgbClr val="f07200"/>
                </a:solidFill>
                <a:latin typeface="Nexa Light"/>
                <a:ea typeface="ＭＳ Ｐゴシック"/>
              </a:rPr>
              <a:t>Pharma Valley </a:t>
            </a:r>
            <a:r>
              <a:rPr lang="it-IT" sz="1600">
                <a:solidFill>
                  <a:srgbClr val="1f497d"/>
                </a:solidFill>
                <a:latin typeface="Nexa Light"/>
                <a:ea typeface="ＭＳ Ｐゴシック"/>
              </a:rPr>
              <a:t>toscana, per attrarre e ottimizzare gli investimenti nel settore della ricerca e dell’innovazione farmaceutica nella regione</a:t>
            </a:r>
            <a:endParaRPr/>
          </a:p>
          <a:p>
            <a:pPr>
              <a:lnSpc>
                <a:spcPct val="95000"/>
              </a:lnSpc>
            </a:pPr>
            <a:endParaRPr/>
          </a:p>
          <a:p>
            <a:pPr lvl="2">
              <a:lnSpc>
                <a:spcPct val="95000"/>
              </a:lnSpc>
              <a:buSzPct val="25000"/>
              <a:buFont typeface="StarSymbol"/>
              <a:buChar char=""/>
            </a:pPr>
            <a:r>
              <a:rPr b="1" lang="it-IT" sz="1600">
                <a:solidFill>
                  <a:srgbClr val="f07200"/>
                </a:solidFill>
                <a:latin typeface="Nexa Light"/>
                <a:ea typeface="ＭＳ Ｐゴシック"/>
              </a:rPr>
              <a:t>Investiti 150+ mln € in 10 anni</a:t>
            </a:r>
            <a:r>
              <a:rPr lang="it-IT" sz="1600">
                <a:solidFill>
                  <a:srgbClr val="1f497d"/>
                </a:solidFill>
                <a:latin typeface="Nexa Light"/>
                <a:ea typeface="ＭＳ Ｐゴシック"/>
              </a:rPr>
              <a:t>. Un </a:t>
            </a:r>
            <a:r>
              <a:rPr b="1" lang="it-IT" sz="1600">
                <a:solidFill>
                  <a:srgbClr val="f07200"/>
                </a:solidFill>
                <a:latin typeface="Nexa Light"/>
                <a:ea typeface="ＭＳ Ｐゴシック"/>
              </a:rPr>
              <a:t>nuovo impianto produttivo a Castelvecchio Pascoli</a:t>
            </a:r>
            <a:r>
              <a:rPr lang="it-IT" sz="1600">
                <a:solidFill>
                  <a:srgbClr val="f07200"/>
                </a:solidFill>
                <a:latin typeface="Nexa Light"/>
                <a:ea typeface="ＭＳ Ｐゴシック"/>
              </a:rPr>
              <a:t> </a:t>
            </a:r>
            <a:r>
              <a:rPr lang="it-IT" sz="1600">
                <a:solidFill>
                  <a:srgbClr val="1f497d"/>
                </a:solidFill>
                <a:latin typeface="Nexa Light"/>
                <a:ea typeface="ＭＳ Ｐゴシック"/>
              </a:rPr>
              <a:t>(LU) per la produzione di immunoglobuline di nuova generazione, circa 70 mio €. </a:t>
            </a:r>
            <a:r>
              <a:rPr b="1" lang="it-IT" sz="1600">
                <a:solidFill>
                  <a:srgbClr val="f07200"/>
                </a:solidFill>
                <a:latin typeface="Nexa Light"/>
                <a:ea typeface="ＭＳ Ｐゴシック"/>
              </a:rPr>
              <a:t>100 nuovi posti di lavoro diretti oltre all’indotto</a:t>
            </a:r>
            <a:endParaRPr/>
          </a:p>
        </p:txBody>
      </p:sp>
      <p:sp>
        <p:nvSpPr>
          <p:cNvPr id="146" name="TextShape 5"/>
          <p:cNvSpPr txBox="1"/>
          <p:nvPr/>
        </p:nvSpPr>
        <p:spPr>
          <a:xfrm>
            <a:off x="205920" y="193680"/>
            <a:ext cx="8731440" cy="591840"/>
          </a:xfrm>
          <a:prstGeom prst="rect">
            <a:avLst/>
          </a:prstGeom>
        </p:spPr>
        <p:txBody>
          <a:bodyPr anchor="ctr" bIns="0" lIns="228600" rIns="2057400" tIns="0" wrap="none"/>
          <a:p>
            <a:pPr>
              <a:lnSpc>
                <a:spcPct val="100000"/>
              </a:lnSpc>
            </a:pPr>
            <a:r>
              <a:rPr lang="it-IT" sz="2800">
                <a:solidFill>
                  <a:srgbClr val="1f497d"/>
                </a:solidFill>
                <a:latin typeface="Nexa Light"/>
              </a:rPr>
              <a:t>L’impegno KEDRION in  Toscana</a:t>
            </a:r>
            <a:endParaRPr/>
          </a:p>
        </p:txBody>
      </p:sp>
    </p:spTree>
  </p:cSld>
  <p:transition spd="med">
    <p:fade/>
  </p:transition>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47" name="Immagine 3"/>
          <p:cNvPicPr/>
          <p:nvPr/>
        </p:nvPicPr>
        <p:blipFill>
          <a:blip r:embed="rId1"/>
          <a:stretch>
            <a:fillRect/>
          </a:stretch>
        </p:blipFill>
        <p:spPr>
          <a:xfrm>
            <a:off x="-39600" y="37080"/>
            <a:ext cx="9143640" cy="6857640"/>
          </a:xfrm>
          <a:prstGeom prst="rect">
            <a:avLst/>
          </a:prstGeom>
        </p:spPr>
      </p:pic>
      <p:sp>
        <p:nvSpPr>
          <p:cNvPr id="148" name="CustomShape 1"/>
          <p:cNvSpPr/>
          <p:nvPr/>
        </p:nvSpPr>
        <p:spPr>
          <a:xfrm>
            <a:off x="154440" y="1489680"/>
            <a:ext cx="8744400" cy="776160"/>
          </a:xfrm>
          <a:prstGeom prst="rect">
            <a:avLst/>
          </a:prstGeom>
        </p:spPr>
        <p:txBody>
          <a:bodyPr bIns="45000" lIns="90000" rIns="90000" tIns="45000"/>
          <a:p>
            <a:pPr algn="ctr">
              <a:lnSpc>
                <a:spcPct val="100000"/>
              </a:lnSpc>
            </a:pPr>
            <a:r>
              <a:rPr lang="it-IT" sz="4500">
                <a:solidFill>
                  <a:srgbClr val="0b2e63"/>
                </a:solidFill>
                <a:latin typeface="Nexa Light"/>
              </a:rPr>
              <a:t>GRAZIE</a:t>
            </a:r>
            <a:endParaRPr/>
          </a:p>
        </p:txBody>
      </p:sp>
      <p:pic>
        <p:nvPicPr>
          <p:cNvPr descr="" id="149" name="Immagine 2"/>
          <p:cNvPicPr/>
          <p:nvPr/>
        </p:nvPicPr>
        <p:blipFill>
          <a:blip r:embed="rId2"/>
          <a:stretch>
            <a:fillRect/>
          </a:stretch>
        </p:blipFill>
        <p:spPr>
          <a:xfrm>
            <a:off x="3234240" y="2772000"/>
            <a:ext cx="2498040" cy="1665360"/>
          </a:xfrm>
          <a:prstGeom prst="rect">
            <a:avLst/>
          </a:prstGeom>
        </p:spPr>
      </p:pic>
      <p:pic>
        <p:nvPicPr>
          <p:cNvPr descr="" id="150" name="Immagine 6"/>
          <p:cNvPicPr/>
          <p:nvPr/>
        </p:nvPicPr>
        <p:blipFill>
          <a:blip r:embed="rId3"/>
          <a:stretch>
            <a:fillRect/>
          </a:stretch>
        </p:blipFill>
        <p:spPr>
          <a:xfrm>
            <a:off x="5922000" y="2772000"/>
            <a:ext cx="2498040" cy="1665360"/>
          </a:xfrm>
          <a:prstGeom prst="rect">
            <a:avLst/>
          </a:prstGeom>
        </p:spPr>
      </p:pic>
      <p:pic>
        <p:nvPicPr>
          <p:cNvPr descr="" id="151" name="Immagine 7"/>
          <p:cNvPicPr/>
          <p:nvPr/>
        </p:nvPicPr>
        <p:blipFill>
          <a:blip r:embed="rId4"/>
          <a:stretch>
            <a:fillRect/>
          </a:stretch>
        </p:blipFill>
        <p:spPr>
          <a:xfrm>
            <a:off x="613800" y="2772000"/>
            <a:ext cx="2421000" cy="1665360"/>
          </a:xfrm>
          <a:prstGeom prst="rect">
            <a:avLst/>
          </a:prstGeom>
        </p:spPr>
      </p:pic>
    </p:spTree>
  </p:cSld>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