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80" r:id="rId4"/>
    <p:sldId id="279" r:id="rId5"/>
    <p:sldId id="268" r:id="rId6"/>
    <p:sldId id="270" r:id="rId7"/>
    <p:sldId id="271" r:id="rId8"/>
    <p:sldId id="273" r:id="rId9"/>
    <p:sldId id="274" r:id="rId10"/>
    <p:sldId id="269" r:id="rId11"/>
    <p:sldId id="258" r:id="rId12"/>
    <p:sldId id="278" r:id="rId13"/>
    <p:sldId id="275" r:id="rId14"/>
    <p:sldId id="276" r:id="rId15"/>
    <p:sldId id="267" r:id="rId16"/>
    <p:sldId id="277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33" autoAdjust="0"/>
    <p:restoredTop sz="94676" autoAdjust="0"/>
  </p:normalViewPr>
  <p:slideViewPr>
    <p:cSldViewPr>
      <p:cViewPr>
        <p:scale>
          <a:sx n="75" d="100"/>
          <a:sy n="75" d="100"/>
        </p:scale>
        <p:origin x="-1027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401F1-14E9-4392-803D-1BD47BC3D0C3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6F552-008B-4FF4-A30D-D516E04D388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6F552-008B-4FF4-A30D-D516E04D3885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05D735-39FC-4DE9-A813-DBFFF34482AE}" type="datetimeFigureOut">
              <a:rPr lang="it-IT" smtClean="0"/>
              <a:pPr/>
              <a:t>20/11/2014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CB1E47-F4F7-4339-936B-3B03FE420FF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6126680"/>
            <a:ext cx="8715436" cy="73134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it-IT" dirty="0" smtClean="0">
                <a:latin typeface="Verdana" pitchFamily="34" charset="0"/>
              </a:rPr>
              <a:t>Carlo Visentin – Dipartimento Formazione, Istruzione e Lavoro</a:t>
            </a:r>
          </a:p>
          <a:p>
            <a:pPr algn="ctr"/>
            <a:r>
              <a:rPr lang="it-IT" dirty="0" smtClean="0">
                <a:latin typeface="Verdana" pitchFamily="34" charset="0"/>
              </a:rPr>
              <a:t>Firenze, 21 novembre 2014</a:t>
            </a:r>
            <a:endParaRPr lang="it-IT" dirty="0">
              <a:latin typeface="Verdana" pitchFamily="34" charset="0"/>
            </a:endParaRPr>
          </a:p>
        </p:txBody>
      </p:sp>
      <p:pic>
        <p:nvPicPr>
          <p:cNvPr id="17411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40" y="3109238"/>
            <a:ext cx="5157630" cy="760646"/>
          </a:xfrm>
          <a:prstGeom prst="rect">
            <a:avLst/>
          </a:prstGeom>
          <a:noFill/>
        </p:spPr>
      </p:pic>
      <p:sp>
        <p:nvSpPr>
          <p:cNvPr id="7" name="Titolo 1"/>
          <p:cNvSpPr txBox="1">
            <a:spLocks/>
          </p:cNvSpPr>
          <p:nvPr/>
        </p:nvSpPr>
        <p:spPr>
          <a:xfrm>
            <a:off x="285720" y="1357306"/>
            <a:ext cx="8572560" cy="1143000"/>
          </a:xfrm>
          <a:prstGeom prst="rect">
            <a:avLst/>
          </a:prstGeom>
        </p:spPr>
        <p:txBody>
          <a:bodyPr vert="horz" anchor="b">
            <a:normAutofit fontScale="77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8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rPr>
              <a:t>Aspetti innovativi e impatto amministrativo </a:t>
            </a:r>
            <a:br>
              <a:rPr lang="it-IT" sz="48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rPr>
            </a:br>
            <a:r>
              <a:rPr lang="it-IT" sz="48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rPr>
              <a:t>dell’uso delle Semplificazioni</a:t>
            </a:r>
            <a:endParaRPr kumimoji="0" lang="it-IT" sz="4800" b="1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819440" y="4000512"/>
            <a:ext cx="5681650" cy="1143000"/>
          </a:xfrm>
          <a:prstGeom prst="rect">
            <a:avLst/>
          </a:prstGeom>
        </p:spPr>
        <p:txBody>
          <a:bodyPr vert="horz" anchor="b"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it-IT" sz="48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rPr>
              <a:t>La registrazione</a:t>
            </a:r>
          </a:p>
          <a:p>
            <a:pPr lvl="0">
              <a:spcBef>
                <a:spcPct val="0"/>
              </a:spcBef>
              <a:defRPr/>
            </a:pPr>
            <a:r>
              <a:rPr lang="it-IT" sz="48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rPr>
              <a:t>telematica delle presenze</a:t>
            </a:r>
            <a:endParaRPr kumimoji="0" lang="it-IT" sz="4800" b="1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il processo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9" name="Dati 8"/>
          <p:cNvSpPr/>
          <p:nvPr/>
        </p:nvSpPr>
        <p:spPr>
          <a:xfrm>
            <a:off x="2928926" y="3143248"/>
            <a:ext cx="3929090" cy="121444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lang="it-IT" dirty="0" smtClean="0">
              <a:latin typeface="+mj-lt"/>
            </a:endParaRPr>
          </a:p>
          <a:p>
            <a:pPr algn="ctr"/>
            <a:r>
              <a:rPr lang="it-IT" dirty="0" smtClean="0">
                <a:latin typeface="+mj-lt"/>
              </a:rPr>
              <a:t>Anagrafiche Corsi</a:t>
            </a:r>
          </a:p>
          <a:p>
            <a:pPr algn="ctr"/>
            <a:r>
              <a:rPr lang="it-IT" dirty="0" smtClean="0">
                <a:latin typeface="+mj-lt"/>
              </a:rPr>
              <a:t>Anagrafiche Allievi</a:t>
            </a:r>
          </a:p>
          <a:p>
            <a:pPr algn="ctr"/>
            <a:r>
              <a:rPr lang="it-IT" dirty="0" smtClean="0">
                <a:latin typeface="+mj-lt"/>
              </a:rPr>
              <a:t>Calendari</a:t>
            </a:r>
          </a:p>
          <a:p>
            <a:pPr algn="ctr"/>
            <a:r>
              <a:rPr lang="it-IT" dirty="0" smtClean="0">
                <a:latin typeface="+mj-lt"/>
              </a:rPr>
              <a:t>Elenco docenti</a:t>
            </a:r>
          </a:p>
          <a:p>
            <a:pPr algn="ctr"/>
            <a:endParaRPr lang="it-IT" dirty="0">
              <a:latin typeface="+mj-lt"/>
            </a:endParaRPr>
          </a:p>
        </p:txBody>
      </p:sp>
      <p:sp>
        <p:nvSpPr>
          <p:cNvPr id="10" name="Disco magnetico 9"/>
          <p:cNvSpPr/>
          <p:nvPr/>
        </p:nvSpPr>
        <p:spPr>
          <a:xfrm>
            <a:off x="3286116" y="1785926"/>
            <a:ext cx="3000396" cy="928694"/>
          </a:xfrm>
          <a:prstGeom prst="flowChartMagneticDisk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+mj-lt"/>
              </a:rPr>
              <a:t>SISTEMI GESTIONALI</a:t>
            </a:r>
            <a:endParaRPr lang="it-IT" b="1" dirty="0">
              <a:latin typeface="+mj-lt"/>
            </a:endParaRPr>
          </a:p>
        </p:txBody>
      </p:sp>
      <p:sp>
        <p:nvSpPr>
          <p:cNvPr id="11" name="Disco magnetico 10"/>
          <p:cNvSpPr/>
          <p:nvPr/>
        </p:nvSpPr>
        <p:spPr>
          <a:xfrm>
            <a:off x="3286116" y="4857760"/>
            <a:ext cx="3000396" cy="928694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+mj-lt"/>
              </a:rPr>
              <a:t>REGISTRO ONLINE</a:t>
            </a:r>
            <a:endParaRPr lang="it-IT" b="1" dirty="0">
              <a:latin typeface="+mj-lt"/>
            </a:endParaRPr>
          </a:p>
        </p:txBody>
      </p:sp>
      <p:sp>
        <p:nvSpPr>
          <p:cNvPr id="12" name="Dati 11"/>
          <p:cNvSpPr/>
          <p:nvPr/>
        </p:nvSpPr>
        <p:spPr>
          <a:xfrm>
            <a:off x="142844" y="3286124"/>
            <a:ext cx="2928958" cy="857256"/>
          </a:xfrm>
          <a:prstGeom prst="flowChartInputOutp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+mj-lt"/>
              </a:rPr>
              <a:t>REGISTRAZIONE ENTRATE/USCITE</a:t>
            </a:r>
            <a:endParaRPr lang="it-IT" dirty="0">
              <a:latin typeface="+mj-lt"/>
            </a:endParaRPr>
          </a:p>
        </p:txBody>
      </p:sp>
      <p:sp>
        <p:nvSpPr>
          <p:cNvPr id="13" name="Elaborazione 12"/>
          <p:cNvSpPr/>
          <p:nvPr/>
        </p:nvSpPr>
        <p:spPr>
          <a:xfrm>
            <a:off x="6786578" y="4857760"/>
            <a:ext cx="2214578" cy="92869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atin typeface="+mj-lt"/>
              </a:rPr>
              <a:t>ACCESSO DOCENTE (LOGIN E PWD)</a:t>
            </a:r>
            <a:endParaRPr lang="it-IT" dirty="0">
              <a:latin typeface="+mj-lt"/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4714876" y="2714620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>
            <a:off x="4714876" y="4357694"/>
            <a:ext cx="42862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sinistra 16"/>
          <p:cNvSpPr/>
          <p:nvPr/>
        </p:nvSpPr>
        <p:spPr>
          <a:xfrm>
            <a:off x="6286512" y="5143512"/>
            <a:ext cx="500066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Freccia curva 17"/>
          <p:cNvSpPr/>
          <p:nvPr/>
        </p:nvSpPr>
        <p:spPr>
          <a:xfrm rot="16200000">
            <a:off x="1500166" y="3714752"/>
            <a:ext cx="1357322" cy="221457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19" name="Freccia curva 18"/>
          <p:cNvSpPr/>
          <p:nvPr/>
        </p:nvSpPr>
        <p:spPr>
          <a:xfrm>
            <a:off x="1643042" y="1928802"/>
            <a:ext cx="1643074" cy="135732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20" name="Freccia a destra 19"/>
          <p:cNvSpPr/>
          <p:nvPr/>
        </p:nvSpPr>
        <p:spPr>
          <a:xfrm>
            <a:off x="6286512" y="2000240"/>
            <a:ext cx="100013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/>
          <p:cNvSpPr txBox="1"/>
          <p:nvPr/>
        </p:nvSpPr>
        <p:spPr>
          <a:xfrm>
            <a:off x="7246354" y="1842983"/>
            <a:ext cx="1785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latin typeface="+mj-lt"/>
              </a:rPr>
              <a:t>CONTROLLI</a:t>
            </a:r>
            <a:br>
              <a:rPr lang="it-IT" sz="2400" b="1" dirty="0" smtClean="0">
                <a:latin typeface="+mj-lt"/>
              </a:rPr>
            </a:br>
            <a:r>
              <a:rPr lang="it-IT" sz="2400" b="1" dirty="0" smtClean="0">
                <a:latin typeface="+mj-lt"/>
              </a:rPr>
              <a:t>E REPORT</a:t>
            </a:r>
            <a:endParaRPr lang="it-IT" sz="2400" b="1" dirty="0">
              <a:latin typeface="+mj-lt"/>
            </a:endParaRPr>
          </a:p>
        </p:txBody>
      </p:sp>
      <p:sp>
        <p:nvSpPr>
          <p:cNvPr id="22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Registro on-line: la sicurezza del sistema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5804" y="2357430"/>
            <a:ext cx="8229600" cy="3395666"/>
          </a:xfrm>
          <a:noFill/>
          <a:effectLst/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Il sistema di registrazione è interamente sotto il controllo regionale: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I dati sono conservati su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server regionali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L’utente può consultare o registrare i dati solo attraverso gli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applicativi regionali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Qualunque modifica al di fuori dell’applicativo di registrazione va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richiesta alla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Regione 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e viene trattata con riferimento anche alla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tracciabilità</a:t>
            </a:r>
            <a:endParaRPr lang="it-IT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0"/>
            <a:ext cx="3694120" cy="544808"/>
          </a:xfrm>
          <a:prstGeom prst="rect">
            <a:avLst/>
          </a:prstGeom>
          <a:noFill/>
        </p:spPr>
      </p:pic>
      <p:pic>
        <p:nvPicPr>
          <p:cNvPr id="6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Registro on-line: la prima fase di sperimentazione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395666"/>
          </a:xfrm>
          <a:noFill/>
          <a:effectLst/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Nel periodo 8.9-31.10 l’utilizzo del </a:t>
            </a:r>
            <a:r>
              <a:rPr lang="it-IT" dirty="0" err="1" smtClean="0">
                <a:solidFill>
                  <a:srgbClr val="0070C0"/>
                </a:solidFill>
                <a:latin typeface="Calibri" pitchFamily="34" charset="0"/>
              </a:rPr>
              <a:t>Rol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è stato sperimentato (come forma di registrazione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esclusiva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) su: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98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corsi di formazione iniziale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gestiti da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12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Organismi di formazione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in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22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sedi formative</a:t>
            </a:r>
          </a:p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per un totale di oltre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14.000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lezioni tracciate</a:t>
            </a:r>
            <a:endParaRPr lang="it-IT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0"/>
            <a:ext cx="3694120" cy="544808"/>
          </a:xfrm>
          <a:prstGeom prst="rect">
            <a:avLst/>
          </a:prstGeom>
          <a:noFill/>
        </p:spPr>
      </p:pic>
      <p:pic>
        <p:nvPicPr>
          <p:cNvPr id="6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Registro on-line: la prima fase di sperimentazione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395666"/>
          </a:xfrm>
          <a:noFill/>
          <a:effectLst/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Alcuni dati sulla sperimentazione (8/9-31/10/2014):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600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utenti registrati nell’applicazione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377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docenti 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2.300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allievi coinvolti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Circa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300.000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registrazioni di entrata/uscita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Utilizzo della firma dichiarata nel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10%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dei casi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La registrazione della lezione avviene 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mediamente  dopo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5 minuti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dall’inizio</a:t>
            </a:r>
            <a:endParaRPr lang="it-IT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0"/>
            <a:ext cx="3694120" cy="544808"/>
          </a:xfrm>
          <a:prstGeom prst="rect">
            <a:avLst/>
          </a:prstGeom>
          <a:noFill/>
        </p:spPr>
      </p:pic>
      <p:pic>
        <p:nvPicPr>
          <p:cNvPr id="6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48"/>
          </a:xfrm>
        </p:spPr>
        <p:txBody>
          <a:bodyPr>
            <a:noAutofit/>
          </a:bodyPr>
          <a:lstStyle/>
          <a:p>
            <a:r>
              <a:rPr lang="it-IT" sz="43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Registro on-line: evoluzione</a:t>
            </a:r>
            <a:endParaRPr lang="it-IT" sz="43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3967170"/>
          </a:xfrm>
          <a:noFill/>
          <a:effectLst/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Sono in lavorazione alcune modifiche al software per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semplificare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la gestione (ad esempio il sistema chiuderà in automatico le lezioni aperte a fine giornata)</a:t>
            </a:r>
          </a:p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Stiamo ampliando la parte di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reportistica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e strumenti di controllo per l’Ente e per la Regione</a:t>
            </a:r>
          </a:p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A partire da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gennaio/febbraio 2015 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il </a:t>
            </a:r>
            <a:r>
              <a:rPr lang="it-IT" dirty="0" err="1" smtClean="0">
                <a:solidFill>
                  <a:srgbClr val="0070C0"/>
                </a:solidFill>
                <a:latin typeface="Calibri" pitchFamily="34" charset="0"/>
              </a:rPr>
              <a:t>RoL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 verrà esteso a tutti i corsi di primo e secondo anno della formazione iniziale (circa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</a:rPr>
              <a:t>630</a:t>
            </a: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)</a:t>
            </a:r>
          </a:p>
          <a:p>
            <a:pPr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A seguire è prevista l’estensione a tutte le aree di attività</a:t>
            </a:r>
          </a:p>
          <a:p>
            <a:pPr>
              <a:buNone/>
            </a:pPr>
            <a:endParaRPr lang="it-IT" dirty="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0"/>
            <a:ext cx="3694120" cy="544808"/>
          </a:xfrm>
          <a:prstGeom prst="rect">
            <a:avLst/>
          </a:prstGeom>
          <a:noFill/>
        </p:spPr>
      </p:pic>
      <p:pic>
        <p:nvPicPr>
          <p:cNvPr id="6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Registro on-line: aspetti economici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noFill/>
          <a:effectLst/>
        </p:spPr>
        <p:txBody>
          <a:bodyPr>
            <a:normAutofit/>
          </a:bodyPr>
          <a:lstStyle/>
          <a:p>
            <a:pPr marL="0"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La gestione del registro cartaceo per un’annualità della formazione iniziale (935 corsi) costa circa </a:t>
            </a:r>
          </a:p>
          <a:p>
            <a:pPr marL="0" algn="ctr">
              <a:buNone/>
            </a:pPr>
            <a:r>
              <a:rPr lang="it-IT" sz="4800" b="1" dirty="0" smtClean="0">
                <a:solidFill>
                  <a:srgbClr val="C00000"/>
                </a:solidFill>
                <a:latin typeface="Calibri" pitchFamily="34" charset="0"/>
              </a:rPr>
              <a:t>91.500 Euro</a:t>
            </a:r>
          </a:p>
          <a:p>
            <a:pPr marL="0"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Con il registro on-line il costo viene ridotto a circa </a:t>
            </a:r>
          </a:p>
          <a:p>
            <a:pPr marL="0" algn="ctr">
              <a:buNone/>
            </a:pPr>
            <a:r>
              <a:rPr lang="it-IT" sz="4800" b="1" dirty="0" smtClean="0">
                <a:solidFill>
                  <a:srgbClr val="00B050"/>
                </a:solidFill>
                <a:latin typeface="Calibri" pitchFamily="34" charset="0"/>
              </a:rPr>
              <a:t>7.500 Euro</a:t>
            </a:r>
          </a:p>
          <a:p>
            <a:pPr marL="0">
              <a:buNone/>
            </a:pPr>
            <a:r>
              <a:rPr lang="it-IT" dirty="0" smtClean="0">
                <a:solidFill>
                  <a:srgbClr val="0070C0"/>
                </a:solidFill>
                <a:latin typeface="Calibri" pitchFamily="34" charset="0"/>
              </a:rPr>
              <a:t>(costo relativo ai controlli effettuati per l’autorizzazione all’avvio dei corsi), oltre ai costi di sviluppo una tantum</a:t>
            </a:r>
          </a:p>
          <a:p>
            <a:pPr marL="0">
              <a:buNone/>
            </a:pPr>
            <a:endParaRPr lang="it-IT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0"/>
            <a:ext cx="3694120" cy="544808"/>
          </a:xfrm>
          <a:prstGeom prst="rect">
            <a:avLst/>
          </a:prstGeom>
          <a:noFill/>
        </p:spPr>
      </p:pic>
      <p:sp>
        <p:nvSpPr>
          <p:cNvPr id="7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282" y="6055242"/>
            <a:ext cx="8715436" cy="731344"/>
          </a:xfrm>
        </p:spPr>
        <p:txBody>
          <a:bodyPr>
            <a:normAutofit/>
          </a:bodyPr>
          <a:lstStyle/>
          <a:p>
            <a:pPr algn="ctr"/>
            <a:r>
              <a:rPr lang="it-IT" sz="1800" dirty="0" smtClean="0">
                <a:latin typeface="+mj-lt"/>
              </a:rPr>
              <a:t>Carlo Visentin – Dipartimento Formazione, Istruzione e Lavoro</a:t>
            </a:r>
          </a:p>
          <a:p>
            <a:pPr algn="ctr"/>
            <a:r>
              <a:rPr lang="it-IT" sz="1800" dirty="0" smtClean="0">
                <a:latin typeface="+mj-lt"/>
              </a:rPr>
              <a:t>Firenze, 21 novembre 2014</a:t>
            </a:r>
            <a:endParaRPr lang="it-IT" sz="1800" dirty="0">
              <a:latin typeface="+mj-lt"/>
            </a:endParaRPr>
          </a:p>
        </p:txBody>
      </p:sp>
      <p:pic>
        <p:nvPicPr>
          <p:cNvPr id="17411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5214950"/>
            <a:ext cx="5157630" cy="760646"/>
          </a:xfrm>
          <a:prstGeom prst="rect">
            <a:avLst/>
          </a:prstGeom>
          <a:noFill/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357158" y="2000240"/>
            <a:ext cx="8463074" cy="171452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5400" b="1" cap="small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  <a:ea typeface="+mj-ea"/>
                <a:cs typeface="+mj-cs"/>
              </a:rPr>
              <a:t>Grazie per l’attenzione</a:t>
            </a:r>
            <a:endParaRPr kumimoji="0" lang="it-IT" sz="5400" b="1" i="0" u="none" strike="noStrike" kern="1200" cap="small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FSE e le attività di controllo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8186766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La gestione delle attività finanziate dal Fondo Sociale Europeo presuppone numerose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operazioni di controllo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 più livelli.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In particolare, è indispensabile garantire il controllo puntuale sulle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attività realizzate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, a maggior ragione dopo l’introduzione delle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Unità di Costo Standard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Il sistema delle UCS, infatti, prevede che i contributi siano riconosciuti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esclusivamente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sulla base delle attività realizzate.</a:t>
            </a:r>
          </a:p>
          <a:p>
            <a:pPr>
              <a:buNone/>
            </a:pPr>
            <a:endParaRPr lang="it-IT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FSE e le attività di controllo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8186766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Per le attività formative, quindi, è indispensabile uno strumento di controllo che consenta di tracciare in modo più sicuro e tempestivo possibile: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Il numero di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ore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di formazione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erogate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soggetti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coinvolti (docenti e destinatari)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Finora lo strumento utilizzato è stato il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registro cartaceo vidimato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: la vidima preventiva è uno strumento che garantisce la non riproducibilità del documento.</a:t>
            </a:r>
          </a:p>
          <a:p>
            <a:pPr>
              <a:buFontTx/>
              <a:buChar char="-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premesse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8186766" cy="407196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La gestione cartacea dei registri comporta: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Elevati costi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di gestione (si stima che la gestione di una annualità di formazione iniziale costi quasi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100.000 Euro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) e archiviazione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Numerosi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contenziosi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fra Enti e Regione per tenuta irregolare dei documenti (firme, totali ecc.)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Tempi lunghi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ed elevate possibilità di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errore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nel controllo (il controllo di un corso di formazione iniziale dura circa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200 minuti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Possibilità di compilazione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non contestuale</a:t>
            </a:r>
            <a:endParaRPr lang="it-IT" b="1" dirty="0" smtClean="0">
              <a:solidFill>
                <a:srgbClr val="C00000"/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  <a:p>
            <a:pPr>
              <a:buFontTx/>
              <a:buChar char="-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obiettivi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8329642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Con l’introduzione del Registro Online la Regione si pone i seguenti obiettivi: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Semplificazione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amministrativa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Riduzione dei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costi di gestione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 archiviazione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Riduzione dei tempi e dei costi di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controllo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Eliminazione (o riduzione) del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contenzioso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con gli enti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Maggiore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efficacia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dei controlli, sia in itinere che a rendiconto</a:t>
            </a:r>
          </a:p>
          <a:p>
            <a:pPr>
              <a:buFontTx/>
              <a:buChar char="-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1347046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le linee guida per lo sviluppo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7430"/>
            <a:ext cx="8329642" cy="33575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L’applicativo è stato progettato per essere: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Semplice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da utilizzare (viene utilizzato anche da utenti poco evoluti)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Leggero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veloce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(300.000 transazioni/giorno)</a:t>
            </a:r>
          </a:p>
          <a:p>
            <a:pPr>
              <a:buFontTx/>
              <a:buChar char="-"/>
            </a:pP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Scalabile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(fino a 2.500 utenti in contemporanea)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Interfacciabile con qualunque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sistema gestionale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Utilizzabile con qualunque </a:t>
            </a:r>
            <a:r>
              <a:rPr lang="it-IT" b="1" dirty="0" err="1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device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pc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tablet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smartphone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) purché connesso ad Internet</a:t>
            </a: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96136"/>
            <a:ext cx="8229600" cy="775542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principi di funzionamento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14554"/>
            <a:ext cx="8329642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L’applicazione è progettata per essere utilizzata dal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docente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che registra, mediante una marca temporale (</a:t>
            </a:r>
            <a:r>
              <a:rPr lang="it-IT" b="1" dirty="0" err="1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timestamp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), le entrate e le uscite degli allievi.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Il </a:t>
            </a:r>
            <a:r>
              <a:rPr lang="it-IT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timestamp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viene apposto , per tutti gli allievi presenti, nel momento in cui il docente utilizza i pulsanti di inizio             e fine             della lezione.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L’applicazione contabilizza le ore di lezione per ogni allievo come differenza tra l’orario di uscita e quello di entrata.</a:t>
            </a:r>
          </a:p>
          <a:p>
            <a:pPr>
              <a:buFontTx/>
              <a:buChar char="-"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l="20142" t="52480" r="73875" b="42944"/>
          <a:stretch>
            <a:fillRect/>
          </a:stretch>
        </p:blipFill>
        <p:spPr bwMode="auto">
          <a:xfrm>
            <a:off x="1612244" y="4337692"/>
            <a:ext cx="886902" cy="381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3618" t="52409" r="79798" b="43174"/>
          <a:stretch>
            <a:fillRect/>
          </a:stretch>
        </p:blipFill>
        <p:spPr bwMode="auto">
          <a:xfrm>
            <a:off x="7775916" y="3949386"/>
            <a:ext cx="939488" cy="35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principi di funzionamento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14554"/>
            <a:ext cx="8329642" cy="350046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E’ previsto un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margine di tolleranza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di 15 minuti per consentire al docente di fare l’appello e dichiarare l’inizio e la fine della lezione.</a:t>
            </a: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Quindi se la lezione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è iniziata alle 8 come da calendario,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il docente può marcare l’inizio entro le 8.15; il sistema contabilizza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la lezione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 partire dalle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8.00, contestualmente all’inizio effettivo</a:t>
            </a:r>
            <a:endParaRPr lang="it-IT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Per le registrazioni non contestuali (ad esempio assenza di collegamento) si può utilizzare la “firma dichiarata” </a:t>
            </a:r>
          </a:p>
          <a:p>
            <a:pPr>
              <a:buNone/>
            </a:pP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/>
          <a:srcRect l="26405" t="52175" r="65805" b="42820"/>
          <a:stretch>
            <a:fillRect/>
          </a:stretch>
        </p:blipFill>
        <p:spPr bwMode="auto">
          <a:xfrm>
            <a:off x="7715272" y="5256294"/>
            <a:ext cx="1071570" cy="387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67508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it-IT" sz="4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Calibri" pitchFamily="34" charset="0"/>
              </a:rPr>
              <a:t>Il Registro Online: principi di funzionamento</a:t>
            </a:r>
            <a:endParaRPr lang="it-IT" sz="4800" b="1" dirty="0">
              <a:solidFill>
                <a:schemeClr val="accent2">
                  <a:lumMod val="75000"/>
                </a:schemeClr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Calibri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57430"/>
            <a:ext cx="8329642" cy="35004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L’accesso all’applicazione è consentito inoltre, in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sola lettura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Al personale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amministrativo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dell’ente, per verificare la situazione del registro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Al personale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ispettivo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regionale, per verificare la situazione dell’aula e la corrispondenza con i dati caricati nel sistema 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gestionale (calendari, allievi ecc.)</a:t>
            </a:r>
            <a:endParaRPr lang="it-IT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L’ispettore regionale può consultare il registro </a:t>
            </a:r>
            <a:r>
              <a:rPr lang="it-IT" b="1" dirty="0" smtClean="0">
                <a:solidFill>
                  <a:srgbClr val="C00000"/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prima</a:t>
            </a:r>
            <a:r>
              <a:rPr lang="it-IT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Tahoma" pitchFamily="34" charset="0"/>
                <a:cs typeface="Tahoma" pitchFamily="34" charset="0"/>
              </a:rPr>
              <a:t> di accedere all’aula.</a:t>
            </a:r>
          </a:p>
        </p:txBody>
      </p:sp>
      <p:pic>
        <p:nvPicPr>
          <p:cNvPr id="4" name="Picture 3" descr="D:\Documenti\Personale\Immagini\logo regio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06" y="5920376"/>
            <a:ext cx="2786050" cy="410886"/>
          </a:xfrm>
          <a:prstGeom prst="rect">
            <a:avLst/>
          </a:prstGeom>
          <a:noFill/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428596" y="6143644"/>
            <a:ext cx="8101026" cy="588468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it-IT" sz="16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</a:rPr>
              <a:t>Carlo Visentin					Firenze, 21 novembre 2014</a:t>
            </a:r>
            <a:endParaRPr kumimoji="0" lang="it-IT" sz="1600" b="1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525</TotalTime>
  <Words>977</Words>
  <Application>Microsoft Office PowerPoint</Application>
  <PresentationFormat>Presentazione su schermo (4:3)</PresentationFormat>
  <Paragraphs>120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Equinozio</vt:lpstr>
      <vt:lpstr>Diapositiva 1</vt:lpstr>
      <vt:lpstr>Il FSE e le attività di controllo</vt:lpstr>
      <vt:lpstr>Il FSE e le attività di controllo</vt:lpstr>
      <vt:lpstr>Il Registro Online: premesse</vt:lpstr>
      <vt:lpstr>Il Registro Online: obiettivi</vt:lpstr>
      <vt:lpstr>Il Registro Online: le linee guida per lo sviluppo</vt:lpstr>
      <vt:lpstr>Il Registro Online: principi di funzionamento</vt:lpstr>
      <vt:lpstr>Il Registro Online: principi di funzionamento</vt:lpstr>
      <vt:lpstr>Il Registro Online: principi di funzionamento</vt:lpstr>
      <vt:lpstr>Il Registro Online: il processo</vt:lpstr>
      <vt:lpstr>Registro on-line: la sicurezza del sistema</vt:lpstr>
      <vt:lpstr>Registro on-line: la prima fase di sperimentazione</vt:lpstr>
      <vt:lpstr>Registro on-line: la prima fase di sperimentazione</vt:lpstr>
      <vt:lpstr>Registro on-line: evoluzione</vt:lpstr>
      <vt:lpstr>Registro on-line: aspetti economici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carlo-visentin</dc:creator>
  <cp:lastModifiedBy>carlo-visentin</cp:lastModifiedBy>
  <cp:revision>61</cp:revision>
  <dcterms:created xsi:type="dcterms:W3CDTF">2014-04-03T07:05:45Z</dcterms:created>
  <dcterms:modified xsi:type="dcterms:W3CDTF">2014-11-20T16:18:25Z</dcterms:modified>
</cp:coreProperties>
</file>