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4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08C5722B-8F51-466F-A9AB-1DEF4A9DCE16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947576-1A0C-41C9-B904-39A76806BC18}" type="slidenum">
              <a:rPr lang="en-US"/>
              <a:pPr/>
              <a:t>1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CBC7E83-F16F-425E-BE35-688688A3C732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F7EC4C-1110-40FC-9013-5629AC00E880}" type="slidenum">
              <a:rPr lang="en-US"/>
              <a:pPr/>
              <a:t>10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35FCDAF-FE78-470B-B468-F3B04CB7F464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08885F-11F5-444A-A890-22C34DDE8E04}" type="slidenum">
              <a:rPr lang="en-US"/>
              <a:pPr/>
              <a:t>11</a:t>
            </a:fld>
            <a:endParaRPr 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D97C36-34D1-48C7-83EF-4449F28A3964}" type="slidenum">
              <a:rPr lang="en-US"/>
              <a:pPr/>
              <a:t>12</a:t>
            </a:fld>
            <a:endParaRPr lang="en-US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>
                <a:latin typeface="Calibri" pitchFamily="32" charset="0"/>
                <a:ea typeface="Microsoft YaHei" charset="-122"/>
              </a:rPr>
              <a:t>sono state rilevate solo non conformità lievi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>
              <a:latin typeface="Calibri" pitchFamily="32" charset="0"/>
              <a:ea typeface="Microsoft YaHei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63FE068-710B-4E8D-9E41-539001BB1552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00C8C6-DEE9-4CE1-B696-DA533ECF5198}" type="slidenum">
              <a:rPr lang="en-US"/>
              <a:pPr/>
              <a:t>13</a:t>
            </a:fld>
            <a:endParaRPr lang="en-US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76FC5E2-4CE0-4269-B813-2C4507EE2E05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F79F84-B07C-48BD-8452-11B231125FDE}" type="slidenum">
              <a:rPr lang="en-US"/>
              <a:pPr/>
              <a:t>14</a:t>
            </a:fld>
            <a:endParaRPr lang="en-US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>
                <a:latin typeface="Calibri" pitchFamily="32" charset="0"/>
                <a:ea typeface="Microsoft YaHei" charset="-122"/>
              </a:rPr>
              <a:t>e magari nell’ambito di un progetto che veda la supervisione tecnica dei servizi tecnici della Commissione 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>
              <a:latin typeface="Calibri" pitchFamily="32" charset="0"/>
              <a:ea typeface="Microsoft YaHei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C7ECB7B-6EA8-413A-90BD-E83C480D6C54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6B5E98-8FBC-4606-B2BC-E20096C49999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FA05112-8AC3-4826-91EB-2B5174DE0C75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34EEB8-ECCD-496F-94DC-4BEF291D3B1D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00E6E4-D187-4604-B4A0-CC778F3CE0AC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>
                <a:latin typeface="Calibri" pitchFamily="32" charset="0"/>
                <a:ea typeface="Microsoft YaHei" charset="-122"/>
              </a:rPr>
              <a:t>Identificando = scrivendoli nelle norme, negli avvisi o facendoli identificare agli enti in fase di proposta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E67F64-0C0D-4A0C-B2B7-AB926EA366B4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381C73-D5C4-4A23-8F5C-333CDAA0DD97}" type="slidenum">
              <a:rPr lang="en-US"/>
              <a:pPr/>
              <a:t>5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62C4EF6-F443-4AB6-8516-E27261B624ED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BEE7D1-E0AC-4AC1-845B-428E1BF61A3F}" type="slidenum">
              <a:rPr lang="en-US"/>
              <a:pPr/>
              <a:t>6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592A03-BAA3-4140-A2FD-7C2989C30D1D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69D3AA-648B-400C-8B50-20A028A27B65}" type="slidenum">
              <a:rPr lang="en-US"/>
              <a:pPr/>
              <a:t>7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F6FA7D-AE91-4F5A-9D18-863B283D81C6}" type="slidenum">
              <a:rPr lang="en-US"/>
              <a:pPr/>
              <a:t>8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FFF9938-33CC-4533-AE0A-49BD39E57787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E4F637-E02C-48CB-A615-739A8AB161C3}" type="slidenum">
              <a:rPr lang="en-US"/>
              <a:pPr/>
              <a:t>9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AFA1D9E-8E6A-4B77-BC77-54BB756FA2F1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491E58-7143-4141-A81A-9D72635ED48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5D9A41-AB07-4933-8A36-138826425C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69D07C-1EE9-4222-873E-6A4CD807677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7C2853-755F-4376-97C6-12BD231616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8B2BC7-3D9A-4D6B-A620-1BAE709ED07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60389F4-6BEF-41C5-A598-0511FB573D6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ADB107-5BA3-484C-AFFD-095FD36E0B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D44986-6BF0-4EA9-B62E-11ACE3721DB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7B6B3F-06B6-415E-910E-688558DAB6F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0886D0-6B73-4B61-AF20-4DF59ED7B9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3C467A-DE7B-477B-A6F9-E988783D69B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7459F03-B015-403B-AC12-3F812027415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1700213"/>
            <a:ext cx="7773988" cy="180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FFFFFF"/>
                </a:solidFill>
              </a:rPr>
              <a:t>Gli elementi di qualità nel controllo degli interventi finanziati con le opzioni di semplificazione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55650" y="3886200"/>
            <a:ext cx="7632700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>
                <a:solidFill>
                  <a:srgbClr val="FFFFFF"/>
                </a:solidFill>
              </a:rPr>
              <a:t>l’esperienza della Regione Emilia Romagna </a:t>
            </a: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i="1">
                <a:solidFill>
                  <a:srgbClr val="FFFFFF"/>
                </a:solidFill>
              </a:rPr>
              <a:t>(Firenze, 21 novembre 2014)</a:t>
            </a:r>
            <a:br>
              <a:rPr lang="it-IT" sz="2800" i="1">
                <a:solidFill>
                  <a:srgbClr val="FFFFFF"/>
                </a:solidFill>
              </a:rPr>
            </a:br>
            <a:endParaRPr lang="it-IT" sz="2800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68313" y="1196975"/>
          <a:ext cx="8231187" cy="5364163"/>
        </p:xfrm>
        <a:graphic>
          <a:graphicData uri="http://schemas.openxmlformats.org/drawingml/2006/table">
            <a:tbl>
              <a:tblPr/>
              <a:tblGrid>
                <a:gridCol w="1347787"/>
                <a:gridCol w="3057525"/>
                <a:gridCol w="1330325"/>
                <a:gridCol w="1600200"/>
                <a:gridCol w="895350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Conoscenza del gruppo classe e integrazione con lo staff (tutor, docenti, …)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sia le caratteristiche del gruppo classe che le caratteristiche specifiche dei partecipanti scelti dal verificatore;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*E’ a conoscenza del gradimento del corso e dell’organizzazione in generale da parte dell’intero gruppo classe e nello specifico dai partecipanti scelti dal verificatore;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 conosce le modalità di valutazioni utilizzate dai docenti sull’apprendimento per l’intero gruppo e in specifico per gli utenti individuati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Presenza di eventuali modalità formalizzate di recuperi per alcune materie;  utilizzo di strumenti formalizzati per la valutazione del gradimento del corso;  prove di verifica strutturate.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28495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Intervento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del tutor stage dell’ente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di formazione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le modalità di reperimento delle aziende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e il loro coinvolgimento nella fase di programmazione degli stage;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*Sa descrivere il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progetto individuale di stage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dei corsisti individuati dai verificatori, in particolare su  fasi, tempi e attività da svolgere;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Conosce il tutor aziendale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e le modalità da questo adottate per l’affiancamento;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*E’ a conoscenza dell’andamento dell’esperienza aziendale e/o di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eventuali problematiche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riscontrate dai corsisti individuati;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la 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valutazione finale dello stage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attribuita dall’azienda;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la valutazione fornita dai corsisti sull’esperienza aziendale.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*convenzione stage,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*progetto individuale di stage (contenete fasi tempi, attività, monitoraggio…)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*relazione sullo stage da parte dell’utente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*valutazioni dell’azienda e dell’utente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39750" y="1052513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Le risorse umane dedicate ai controlli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2309813"/>
            <a:ext cx="8229600" cy="4833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>
                <a:solidFill>
                  <a:srgbClr val="000000"/>
                </a:solidFill>
              </a:rPr>
              <a:t>Al fine di integrare le verifiche in itinere con i controlli sulla qualità di realizzazione, la Regione ha attivato una specifica formazione per il  personale incaricato dei controlli per l’acquisizione di competenze specifiche da accompagnarsi a quelle più tradizionali, amministrative ed ispettive, legate all’esame di conformità e contabilità.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 i="1">
                <a:solidFill>
                  <a:srgbClr val="000000"/>
                </a:solidFill>
              </a:rPr>
              <a:t>	</a:t>
            </a:r>
            <a:r>
              <a:rPr lang="it-IT" sz="2400" b="1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421188"/>
            <a:ext cx="2232025" cy="19097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11188" y="11255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Esiti del controllo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8281987" cy="3489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>
                <a:solidFill>
                  <a:srgbClr val="000000"/>
                </a:solidFill>
              </a:rPr>
              <a:t>Nella prima fase sperimentale i controlli eseguiti sono serviti a maturare una esperienza specifica sul tema (non ancora un sistema sanzionatorio): </a:t>
            </a:r>
          </a:p>
          <a:p>
            <a:pPr>
              <a:spcBef>
                <a:spcPts val="60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 b="1">
                <a:solidFill>
                  <a:srgbClr val="000000"/>
                </a:solidFill>
              </a:rPr>
              <a:t>le risultanze dei questionari e delle interviste</a:t>
            </a:r>
            <a:r>
              <a:rPr lang="it-IT" sz="2400">
                <a:solidFill>
                  <a:srgbClr val="000000"/>
                </a:solidFill>
              </a:rPr>
              <a:t>: sono stati inseriti nella banca dati interna</a:t>
            </a:r>
          </a:p>
          <a:p>
            <a:pPr>
              <a:spcBef>
                <a:spcPts val="60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 b="1">
                <a:solidFill>
                  <a:srgbClr val="000000"/>
                </a:solidFill>
              </a:rPr>
              <a:t>i risultati statistici</a:t>
            </a:r>
            <a:r>
              <a:rPr lang="it-IT" sz="2400">
                <a:solidFill>
                  <a:srgbClr val="000000"/>
                </a:solidFill>
              </a:rPr>
              <a:t>: sono elaborati 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400">
                <a:solidFill>
                  <a:srgbClr val="000000"/>
                </a:solidFill>
              </a:rPr>
              <a:t>                                     semestralmente</a:t>
            </a:r>
          </a:p>
          <a:p>
            <a:pPr eaLnBrk="0" hangingPunct="0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it-IT" sz="2800">
              <a:solidFill>
                <a:srgbClr val="000000"/>
              </a:solidFill>
            </a:endParaRPr>
          </a:p>
          <a:p>
            <a:pPr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it-IT" sz="2800">
              <a:solidFill>
                <a:srgbClr val="00000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4076700"/>
            <a:ext cx="1797050" cy="244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1349375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400">
                <a:solidFill>
                  <a:srgbClr val="000000"/>
                </a:solidFill>
              </a:rPr>
              <a:t>Il problema di un eventuale esito negativo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8313" y="2852738"/>
            <a:ext cx="8351837" cy="5040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800">
                <a:solidFill>
                  <a:srgbClr val="000000"/>
                </a:solidFill>
              </a:rPr>
              <a:t>Trattandosi di controlli sul processo realizzativo ed essendo possibile un esito negativo (parzialmente negativo) si tratta di capire come e se è possibile tradurre tale effetto in termini finanziari (come agire sulle UCS o sulla somma forfettaria teoricamente non frazionabili).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11188" y="1052513"/>
            <a:ext cx="8158162" cy="1152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400">
                <a:solidFill>
                  <a:srgbClr val="000000"/>
                </a:solidFill>
              </a:rPr>
              <a:t>Prospettive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28638" y="2492375"/>
            <a:ext cx="8280400" cy="5040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it-IT" sz="2800">
                <a:solidFill>
                  <a:srgbClr val="000000"/>
                </a:solidFill>
              </a:rPr>
              <a:t>La Regione Emilia Romagna si sta orientando per una messa a regime del descritto sistema di verifiche qualitative sul processo realizzativo auspicando di completare il quadro ancora oggi in parte sperimentale anche in collaborazione con altre autorità partner nazionali e comunitarie.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it-IT" sz="2800">
              <a:solidFill>
                <a:srgbClr val="000000"/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5013325"/>
            <a:ext cx="2447925" cy="1503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9750" y="1349375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Controlli negli interventi finanziati con i costi standard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2636838"/>
            <a:ext cx="7993062" cy="3313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6350" indent="-4763" algn="just">
              <a:spcBef>
                <a:spcPts val="7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800">
                <a:solidFill>
                  <a:srgbClr val="000000"/>
                </a:solidFill>
              </a:rPr>
              <a:t>le forme di  controllo ordinarie consistono nell’esame della documentazione probante (registri di classe, diari di bordo, ecc.) e non sono idonee per assicurare una sostanziale equivalenza media di risorse impiegate e quindi di spesa, rispetto alle corrispondenti operazioni finanziate a costo reale.</a:t>
            </a:r>
          </a:p>
          <a:p>
            <a:pPr marL="6350" indent="-4763">
              <a:spcBef>
                <a:spcPts val="7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19113" y="1206500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La domanda che ci siamo posti </a:t>
            </a:r>
            <a:br>
              <a:rPr lang="it-IT" sz="4000">
                <a:solidFill>
                  <a:srgbClr val="000000"/>
                </a:solidFill>
              </a:rPr>
            </a:br>
            <a:endParaRPr lang="it-IT" sz="400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7088" y="2349500"/>
            <a:ext cx="7993062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6350" indent="-4763" algn="just">
              <a:spcBef>
                <a:spcPts val="675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800">
                <a:solidFill>
                  <a:srgbClr val="000000"/>
                </a:solidFill>
              </a:rPr>
              <a:t>come scongiurare il </a:t>
            </a:r>
            <a:r>
              <a:rPr lang="it-IT" sz="2800" u="sng">
                <a:solidFill>
                  <a:srgbClr val="000000"/>
                </a:solidFill>
              </a:rPr>
              <a:t>rischio di riduzione della qualità</a:t>
            </a:r>
            <a:r>
              <a:rPr lang="it-IT" sz="2800">
                <a:solidFill>
                  <a:srgbClr val="000000"/>
                </a:solidFill>
              </a:rPr>
              <a:t> negli interventi finanziati a costo standard</a:t>
            </a:r>
            <a:r>
              <a:rPr lang="it-IT" sz="2700">
                <a:solidFill>
                  <a:srgbClr val="000000"/>
                </a:solidFill>
              </a:rPr>
              <a:t>?</a:t>
            </a:r>
          </a:p>
          <a:p>
            <a:pPr marL="6350" indent="-4763">
              <a:spcBef>
                <a:spcPts val="7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2800">
              <a:solidFill>
                <a:srgbClr val="000000"/>
              </a:solidFill>
            </a:endParaRPr>
          </a:p>
          <a:p>
            <a:pPr marL="6350" indent="-4763">
              <a:spcBef>
                <a:spcPts val="25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1000">
              <a:solidFill>
                <a:srgbClr val="000000"/>
              </a:solidFill>
            </a:endParaRPr>
          </a:p>
          <a:p>
            <a:pPr marL="6350" indent="-4763">
              <a:spcBef>
                <a:spcPts val="25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1000">
              <a:solidFill>
                <a:srgbClr val="00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3357563"/>
            <a:ext cx="2524125" cy="3021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74650" y="1196975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La risposta della Regione</a:t>
            </a:r>
            <a:br>
              <a:rPr lang="it-IT" sz="4000">
                <a:solidFill>
                  <a:srgbClr val="000000"/>
                </a:solidFill>
              </a:rPr>
            </a:br>
            <a:endParaRPr lang="it-IT" sz="4000">
              <a:solidFill>
                <a:srgbClr val="000000"/>
              </a:solidFill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1188" y="1773238"/>
            <a:ext cx="7993062" cy="3600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6350" indent="-4763">
              <a:spcBef>
                <a:spcPts val="2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800">
              <a:solidFill>
                <a:srgbClr val="000000"/>
              </a:solidFill>
            </a:endParaRPr>
          </a:p>
          <a:p>
            <a:pPr marL="6350" indent="-4763" algn="just">
              <a:spcBef>
                <a:spcPts val="7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800">
                <a:solidFill>
                  <a:srgbClr val="000000"/>
                </a:solidFill>
              </a:rPr>
              <a:t>possiamo perseguire </a:t>
            </a:r>
            <a:r>
              <a:rPr lang="it-IT" sz="2800" u="sng">
                <a:solidFill>
                  <a:srgbClr val="000000"/>
                </a:solidFill>
              </a:rPr>
              <a:t>la qualità realizzativa</a:t>
            </a:r>
            <a:r>
              <a:rPr lang="it-IT" sz="2800">
                <a:solidFill>
                  <a:srgbClr val="000000"/>
                </a:solidFill>
              </a:rPr>
              <a:t> delle iniziative e indirettamente mantenere alto il livello della spesa, </a:t>
            </a:r>
            <a:r>
              <a:rPr lang="it-IT" sz="2800" u="sng">
                <a:solidFill>
                  <a:srgbClr val="000000"/>
                </a:solidFill>
              </a:rPr>
              <a:t>identificando</a:t>
            </a:r>
            <a:r>
              <a:rPr lang="it-IT" sz="2800">
                <a:solidFill>
                  <a:srgbClr val="000000"/>
                </a:solidFill>
              </a:rPr>
              <a:t> e </a:t>
            </a:r>
            <a:r>
              <a:rPr lang="it-IT" sz="2800" u="sng">
                <a:solidFill>
                  <a:srgbClr val="000000"/>
                </a:solidFill>
              </a:rPr>
              <a:t>tenendo sotto controllo</a:t>
            </a:r>
            <a:r>
              <a:rPr lang="it-IT" sz="2800">
                <a:solidFill>
                  <a:srgbClr val="000000"/>
                </a:solidFill>
              </a:rPr>
              <a:t> quegli elementi qualitativi che ci sembrano più funzionali all’efficacia e al successo formativo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4243388"/>
            <a:ext cx="1584325" cy="2600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188" y="4868863"/>
            <a:ext cx="7993062" cy="1296987"/>
          </a:xfrm>
          <a:prstGeom prst="rect">
            <a:avLst/>
          </a:prstGeom>
          <a:solidFill>
            <a:srgbClr val="CC99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600" b="1">
                <a:solidFill>
                  <a:srgbClr val="000000"/>
                </a:solidFill>
              </a:rPr>
              <a:t>successo atteso dell’iniziativa</a:t>
            </a:r>
            <a:r>
              <a:rPr lang="it-IT" sz="240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rgbClr val="000000"/>
                </a:solidFill>
              </a:rPr>
              <a:t>obiettivi raggiunti e soddisfazione dei partecipanti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700338" y="3001963"/>
            <a:ext cx="1006475" cy="2081212"/>
            <a:chOff x="1701" y="1891"/>
            <a:chExt cx="634" cy="1311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1792" y="2000"/>
              <a:ext cx="483" cy="1201"/>
            </a:xfrm>
            <a:prstGeom prst="downArrow">
              <a:avLst>
                <a:gd name="adj1" fmla="val 26167"/>
                <a:gd name="adj2" fmla="val 81388"/>
              </a:avLst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701" y="1891"/>
              <a:ext cx="634" cy="272"/>
            </a:xfrm>
            <a:prstGeom prst="rect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5288" y="917575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Le dimensioni della qualità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49650" y="1987550"/>
            <a:ext cx="5176838" cy="2665413"/>
          </a:xfrm>
          <a:prstGeom prst="rect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it-IT" sz="2400" b="1">
                <a:solidFill>
                  <a:srgbClr val="000000"/>
                </a:solidFill>
              </a:rPr>
              <a:t>qualità</a:t>
            </a: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it-IT" sz="2400" b="1">
                <a:solidFill>
                  <a:srgbClr val="000000"/>
                </a:solidFill>
              </a:rPr>
              <a:t>realizzativa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83025" y="2751138"/>
            <a:ext cx="4721225" cy="113823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80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000000"/>
                </a:solidFill>
              </a:rPr>
              <a:t>specifiche qualitative del progetto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00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0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883025" y="4060825"/>
            <a:ext cx="4721225" cy="431800"/>
          </a:xfrm>
          <a:prstGeom prst="rect">
            <a:avLst/>
          </a:prstGeom>
          <a:solidFill>
            <a:srgbClr val="DAEE76"/>
          </a:solidFill>
          <a:ln w="9360" cap="sq">
            <a:solidFill>
              <a:srgbClr val="A4DCA5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2D2D8A"/>
                </a:solidFill>
              </a:rPr>
              <a:t>controlli in itinere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68313" y="1987550"/>
            <a:ext cx="2447925" cy="2665413"/>
          </a:xfrm>
          <a:prstGeom prst="rect">
            <a:avLst/>
          </a:prstGeom>
          <a:gradFill rotWithShape="0">
            <a:gsLst>
              <a:gs pos="0">
                <a:srgbClr val="9ABEC1"/>
              </a:gs>
              <a:gs pos="100000">
                <a:srgbClr val="B8E3E6"/>
              </a:gs>
            </a:gsLst>
            <a:lin ang="5400000" scaled="1"/>
          </a:gra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it-IT" sz="2400" b="1">
                <a:solidFill>
                  <a:srgbClr val="000000"/>
                </a:solidFill>
              </a:rPr>
              <a:t>qualità</a:t>
            </a: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r>
              <a:rPr lang="it-IT" sz="2400" b="1">
                <a:solidFill>
                  <a:srgbClr val="000000"/>
                </a:solidFill>
              </a:rPr>
              <a:t>progettuale</a:t>
            </a: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 marL="182563">
              <a:buClrTx/>
              <a:buFontTx/>
              <a:buNone/>
              <a:tabLst>
                <a:tab pos="182563" algn="l"/>
                <a:tab pos="1096963" algn="l"/>
                <a:tab pos="2011363" algn="l"/>
                <a:tab pos="2925763" algn="l"/>
                <a:tab pos="3840163" algn="l"/>
                <a:tab pos="4754563" algn="l"/>
                <a:tab pos="5668963" algn="l"/>
                <a:tab pos="6583363" algn="l"/>
                <a:tab pos="7497763" algn="l"/>
                <a:tab pos="8412163" algn="l"/>
                <a:tab pos="9326563" algn="l"/>
                <a:tab pos="10240963" algn="l"/>
              </a:tabLst>
            </a:pPr>
            <a:endParaRPr lang="it-IT" sz="2400">
              <a:solidFill>
                <a:srgbClr val="000000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3250" y="4014788"/>
            <a:ext cx="2239963" cy="503237"/>
          </a:xfrm>
          <a:prstGeom prst="rect">
            <a:avLst/>
          </a:prstGeom>
          <a:solidFill>
            <a:srgbClr val="FFFF00">
              <a:alpha val="29999"/>
            </a:srgbClr>
          </a:solidFill>
          <a:ln w="9360" cap="sq">
            <a:solidFill>
              <a:srgbClr val="DAEE76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>
                <a:solidFill>
                  <a:srgbClr val="000000"/>
                </a:solidFill>
              </a:rPr>
              <a:t>valutazione ex-ante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39750" y="2852738"/>
            <a:ext cx="2303463" cy="9366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>
                <a:solidFill>
                  <a:srgbClr val="000000"/>
                </a:solidFill>
              </a:rPr>
              <a:t>analisi dei fabbisogni e idoneità delle azioni proposte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895725" y="3325813"/>
            <a:ext cx="4721225" cy="563562"/>
          </a:xfrm>
          <a:prstGeom prst="rect">
            <a:avLst/>
          </a:prstGeom>
          <a:solidFill>
            <a:srgbClr val="FECED3"/>
          </a:solidFill>
          <a:ln w="25560" cap="sq">
            <a:solidFill>
              <a:srgbClr val="89A4A7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000000"/>
                </a:solidFill>
              </a:rPr>
              <a:t>standard qualitativi generali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908050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La qualità di realizzazione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229600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6350" indent="-4763" algn="just">
              <a:lnSpc>
                <a:spcPct val="80000"/>
              </a:lnSpc>
              <a:spcBef>
                <a:spcPts val="9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3600">
                <a:solidFill>
                  <a:srgbClr val="000000"/>
                </a:solidFill>
              </a:rPr>
              <a:t>impegni specifici progettuali</a:t>
            </a:r>
          </a:p>
          <a:p>
            <a:pPr marL="6350" indent="-476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000" i="1">
                <a:solidFill>
                  <a:srgbClr val="000000"/>
                </a:solidFill>
              </a:rPr>
              <a:t>(es. una proposta progettuale può presentare l’impegno di mettere a disposizione in laboratorio un determinato tipo di macchinario di lavorazione a controllo numerico, oppure l’impegno ad offrire l’intervento di un tecnico esperto di un macchinario avanzato)</a:t>
            </a:r>
          </a:p>
          <a:p>
            <a:pPr marL="6350" indent="-4763" algn="just">
              <a:lnSpc>
                <a:spcPct val="80000"/>
              </a:lnSpc>
              <a:spcBef>
                <a:spcPts val="2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800">
              <a:solidFill>
                <a:srgbClr val="000000"/>
              </a:solidFill>
            </a:endParaRPr>
          </a:p>
          <a:p>
            <a:pPr marL="6350" indent="-4763" algn="just">
              <a:lnSpc>
                <a:spcPct val="80000"/>
              </a:lnSpc>
              <a:spcBef>
                <a:spcPts val="9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3600">
                <a:solidFill>
                  <a:srgbClr val="000000"/>
                </a:solidFill>
              </a:rPr>
              <a:t>disposizioni generali (contenute in norme generali o nei singoli avvisi)</a:t>
            </a:r>
          </a:p>
          <a:p>
            <a:pPr marL="6350" indent="-4763" algn="just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000" i="1">
                <a:solidFill>
                  <a:srgbClr val="000000"/>
                </a:solidFill>
              </a:rPr>
              <a:t>(es. una norma generale potrebbe richiedere che nei laboratori di pratica si assicuri lo standard minimo di 1 macchina per 3 allievi – un’altra norma potrebbe prevedere che i docenti di laboratorio pratico devono provenire sempre da esperienze di lavoro documentate nel CV sul campo specifico)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39750" y="557213"/>
            <a:ext cx="836295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Matrice del controllo della  qualità</a:t>
            </a:r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446088" y="1484313"/>
          <a:ext cx="7994650" cy="5092701"/>
        </p:xfrm>
        <a:graphic>
          <a:graphicData uri="http://schemas.openxmlformats.org/drawingml/2006/table">
            <a:tbl>
              <a:tblPr/>
              <a:tblGrid>
                <a:gridCol w="2051050"/>
                <a:gridCol w="3098800"/>
                <a:gridCol w="28448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70415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standard richiesti dalla normativa</a:t>
                      </a:r>
                    </a:p>
                  </a:txBody>
                  <a:tcPr marT="633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5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impegni specifici esplicitati nel progetto</a:t>
                      </a:r>
                    </a:p>
                  </a:txBody>
                  <a:tcPr marT="633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5AD"/>
                    </a:solidFill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staff di attuazione </a:t>
                      </a:r>
                    </a:p>
                  </a:txBody>
                  <a:tcPr marT="61596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il coordinatore deve conoscere il dettaglio del progetto,  il cronoprogramma delle attività e i requisiti dei partecipanti</a:t>
                      </a:r>
                    </a:p>
                  </a:txBody>
                  <a:tcPr marT="61596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«il tutor ha anche una pregressa esperienza lavorativa nel profilo professionale di esito del progetto»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docenti e metodologie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deve essere garantita sempre la rilevazione del gradimento delle docenze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«i docenti proposti sono tutti esperti ebanisti e maestri d’ascia con min. 10 anni di esperienza»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strumentazioni 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 macchinari di pratica per le lavorazioni tipiche di un profilo professionale devono essere in rapporto min 1:3 con i partecipanti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«sarà messo a disposizione il laboratorio di simulazione di impresa per tutta la durata del progetto»</a:t>
                      </a:r>
                    </a:p>
                  </a:txBody>
                  <a:tcPr marT="61596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468313" y="1685925"/>
            <a:ext cx="1871662" cy="368300"/>
          </a:xfrm>
          <a:prstGeom prst="rect">
            <a:avLst/>
          </a:prstGeom>
          <a:gradFill rotWithShape="0">
            <a:gsLst>
              <a:gs pos="0">
                <a:srgbClr val="BFBFBF"/>
              </a:gs>
              <a:gs pos="100000">
                <a:srgbClr val="B8E3E6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>
                <a:solidFill>
                  <a:srgbClr val="000000"/>
                </a:solidFill>
              </a:rPr>
              <a:t>aree di controllo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0620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>
                <a:solidFill>
                  <a:srgbClr val="000000"/>
                </a:solidFill>
              </a:rPr>
              <a:t>Gli strumenti di controllo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2133600"/>
            <a:ext cx="8135938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6350" indent="-4763" algn="just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400">
                <a:solidFill>
                  <a:srgbClr val="000000"/>
                </a:solidFill>
              </a:rPr>
              <a:t>Una volta definite le aree di controllo relative alle norme generali e specifiche (progettuali) di qualità realizzativa, i controlli possono essere eseguiti durante le visite in loco  attraverso:</a:t>
            </a:r>
          </a:p>
          <a:p>
            <a:pPr marL="6350" indent="-4763" algn="just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800" b="1">
              <a:solidFill>
                <a:srgbClr val="000000"/>
              </a:solidFill>
            </a:endParaRPr>
          </a:p>
          <a:p>
            <a:pPr marL="4763" indent="-3175" algn="just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400" b="1">
                <a:solidFill>
                  <a:srgbClr val="000000"/>
                </a:solidFill>
              </a:rPr>
              <a:t>interviste</a:t>
            </a:r>
            <a:r>
              <a:rPr lang="it-IT" sz="2400">
                <a:solidFill>
                  <a:srgbClr val="000000"/>
                </a:solidFill>
              </a:rPr>
              <a:t> </a:t>
            </a:r>
            <a:r>
              <a:rPr lang="it-IT" sz="2400" b="1">
                <a:solidFill>
                  <a:srgbClr val="000000"/>
                </a:solidFill>
              </a:rPr>
              <a:t>strutturate</a:t>
            </a:r>
            <a:r>
              <a:rPr lang="it-IT" sz="2400">
                <a:solidFill>
                  <a:srgbClr val="000000"/>
                </a:solidFill>
              </a:rPr>
              <a:t> rivolte alle figure chiave (coordinatori, tutor);</a:t>
            </a:r>
          </a:p>
          <a:p>
            <a:pPr marL="4763" indent="-3175" algn="just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400" b="1">
                <a:solidFill>
                  <a:srgbClr val="000000"/>
                </a:solidFill>
              </a:rPr>
              <a:t>questionari </a:t>
            </a:r>
            <a:r>
              <a:rPr lang="it-IT" sz="2400">
                <a:solidFill>
                  <a:srgbClr val="000000"/>
                </a:solidFill>
              </a:rPr>
              <a:t>somministrati ai partecipanti.</a:t>
            </a:r>
          </a:p>
          <a:p>
            <a:pPr marL="6350" indent="-476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endParaRPr lang="it-IT" sz="2400">
              <a:solidFill>
                <a:srgbClr val="000000"/>
              </a:solidFill>
            </a:endParaRPr>
          </a:p>
          <a:p>
            <a:pPr marL="6350" indent="-4763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576263" algn="l"/>
                <a:tab pos="1490663" algn="l"/>
                <a:tab pos="2405063" algn="l"/>
                <a:tab pos="3319463" algn="l"/>
                <a:tab pos="4233863" algn="l"/>
                <a:tab pos="5148263" algn="l"/>
                <a:tab pos="6062663" algn="l"/>
                <a:tab pos="6977063" algn="l"/>
                <a:tab pos="7891463" algn="l"/>
                <a:tab pos="8805863" algn="l"/>
                <a:tab pos="9720263" algn="l"/>
              </a:tabLst>
            </a:pPr>
            <a:r>
              <a:rPr lang="it-IT" sz="2400">
                <a:solidFill>
                  <a:srgbClr val="000000"/>
                </a:solidFill>
              </a:rPr>
              <a:t>L’istruttoria è integrata nelle verifiche in itinere e si chiude con un verbale di ispezione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Group 1"/>
          <p:cNvGraphicFramePr>
            <a:graphicFrameLocks noGrp="1"/>
          </p:cNvGraphicFramePr>
          <p:nvPr/>
        </p:nvGraphicFramePr>
        <p:xfrm>
          <a:off x="436563" y="1031875"/>
          <a:ext cx="8148637" cy="5727701"/>
        </p:xfrm>
        <a:graphic>
          <a:graphicData uri="http://schemas.openxmlformats.org/drawingml/2006/table">
            <a:tbl>
              <a:tblPr/>
              <a:tblGrid>
                <a:gridCol w="1335087"/>
                <a:gridCol w="3025775"/>
                <a:gridCol w="1317625"/>
                <a:gridCol w="1582738"/>
                <a:gridCol w="887412"/>
              </a:tblGrid>
              <a:tr h="412750">
                <a:tc gridSpan="5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 </a:t>
                      </a:r>
                    </a:p>
                  </a:txBody>
                  <a:tcPr marL="60480" marR="60480" marT="693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6225">
                <a:tc gridSpan="5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Area della qualità dello staff di attuazione</a:t>
                      </a:r>
                    </a:p>
                  </a:txBody>
                  <a:tcPr marL="60480" marR="60480" marT="10584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Indicatori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Elementi su cui concentrare l’attenzione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Fonte / Documentazione a supporto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Esiti /Note descrittive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Valutazione finale 1-2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21796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Esperienza del coordinatore/tutor in gestione e conduzione di gruppi nell’ambito di interventi formativi/scolastici e nel settore di riferimento</a:t>
                      </a:r>
                    </a:p>
                  </a:txBody>
                  <a:tcPr marL="60480" marR="60480" marT="12347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Almeno triennale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Riportare eventuali annotazioni solo in caso di scarse esperienze professionali/ settoriali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CV, lettere di incarico ai referenti complete di attività, importo e monte ore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Data delle lettere di incarico (controllare che sia antecedente all’avvio dell’incarico</a:t>
                      </a: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23558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Conoscenza del progetto / formulario</a:t>
                      </a:r>
                    </a:p>
                  </a:txBody>
                  <a:tcPr marL="60480" marR="60480" marT="12347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Sa descrivere la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finalità del progetto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 i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requisiti dei destinatari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descritti nel formulario e la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modalità di selezione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svolta e adottata (se prevista);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l’articolazione didattica;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e sa descrivere  l’eventuale presenza di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partenariati 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con altri enti /aziende/scuole, coinvolti nella formazione, riportati nel formulario;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*Conosce e sa descrivere eventuali </a:t>
                      </a:r>
                      <a:r>
                        <a:rPr kumimoji="0" lang="it-IT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sbocchi occupazionali</a:t>
                      </a: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;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Progetto / formulario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DG 105/2010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Documentazione sulla selezione (da valutare la coerenza con quanto riportato nella pubblicità) e sulla base del documento sulla selezione.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 </a:t>
                      </a:r>
                    </a:p>
                  </a:txBody>
                  <a:tcPr marL="60480" marR="60480" marT="9702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 </a:t>
                      </a:r>
                    </a:p>
                  </a:txBody>
                  <a:tcPr marL="60480" marR="60480" marT="882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2000250" y="1055688"/>
            <a:ext cx="4322763" cy="642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b="1">
                <a:solidFill>
                  <a:srgbClr val="000000"/>
                </a:solidFill>
              </a:rPr>
              <a:t>INTERVISTA COORDINATORE/TUTOR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>
              <a:solidFill>
                <a:srgbClr val="000000"/>
              </a:solidFill>
            </a:endParaRP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457200" y="1966913"/>
            <a:ext cx="19304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>
                <a:solidFill>
                  <a:srgbClr val="000000"/>
                </a:solidFill>
                <a:cs typeface="Times New Roman" pitchFamily="16" charset="0"/>
              </a:rPr>
              <a:t>                                         </a:t>
            </a: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457200" y="3152775"/>
            <a:ext cx="9144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1089</Words>
  <Application>Microsoft Office PowerPoint</Application>
  <PresentationFormat>Presentazione su schermo (4:3)</PresentationFormat>
  <Paragraphs>157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Microsoft YaHei</vt:lpstr>
      <vt:lpstr>Arial Unicode MS</vt:lpstr>
      <vt:lpstr>Calibri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qualità dei servizi formativi ed i relativi strumenti di controllo</dc:title>
  <dc:creator>DeFilippo_M</dc:creator>
  <cp:lastModifiedBy>Utente</cp:lastModifiedBy>
  <cp:revision>222</cp:revision>
  <cp:lastPrinted>1601-01-01T00:00:00Z</cp:lastPrinted>
  <dcterms:created xsi:type="dcterms:W3CDTF">2012-09-11T12:43:53Z</dcterms:created>
  <dcterms:modified xsi:type="dcterms:W3CDTF">2014-11-20T11:08:55Z</dcterms:modified>
</cp:coreProperties>
</file>