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8" r:id="rId2"/>
    <p:sldId id="315" r:id="rId3"/>
    <p:sldId id="370" r:id="rId4"/>
    <p:sldId id="316" r:id="rId5"/>
    <p:sldId id="317" r:id="rId6"/>
    <p:sldId id="360" r:id="rId7"/>
    <p:sldId id="318" r:id="rId8"/>
    <p:sldId id="319" r:id="rId9"/>
    <p:sldId id="320" r:id="rId10"/>
    <p:sldId id="359" r:id="rId11"/>
    <p:sldId id="321" r:id="rId12"/>
    <p:sldId id="322" r:id="rId13"/>
    <p:sldId id="323" r:id="rId14"/>
    <p:sldId id="324" r:id="rId15"/>
    <p:sldId id="325" r:id="rId16"/>
    <p:sldId id="361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67" r:id="rId28"/>
    <p:sldId id="337" r:id="rId29"/>
    <p:sldId id="362" r:id="rId30"/>
    <p:sldId id="338" r:id="rId31"/>
    <p:sldId id="339" r:id="rId32"/>
    <p:sldId id="340" r:id="rId33"/>
    <p:sldId id="366" r:id="rId34"/>
    <p:sldId id="341" r:id="rId35"/>
    <p:sldId id="363" r:id="rId36"/>
    <p:sldId id="343" r:id="rId37"/>
    <p:sldId id="344" r:id="rId38"/>
    <p:sldId id="364" r:id="rId39"/>
    <p:sldId id="345" r:id="rId40"/>
    <p:sldId id="346" r:id="rId41"/>
    <p:sldId id="365" r:id="rId42"/>
    <p:sldId id="371" r:id="rId43"/>
    <p:sldId id="372" r:id="rId44"/>
    <p:sldId id="373" r:id="rId45"/>
    <p:sldId id="374" r:id="rId46"/>
    <p:sldId id="375" r:id="rId47"/>
    <p:sldId id="376" r:id="rId48"/>
    <p:sldId id="377" r:id="rId49"/>
    <p:sldId id="378" r:id="rId50"/>
    <p:sldId id="347" r:id="rId51"/>
    <p:sldId id="369" r:id="rId52"/>
    <p:sldId id="349" r:id="rId53"/>
    <p:sldId id="350" r:id="rId54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00FF"/>
    <a:srgbClr val="990099"/>
    <a:srgbClr val="CC0099"/>
    <a:srgbClr val="CC0066"/>
    <a:srgbClr val="E7FB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82" autoAdjust="0"/>
    <p:restoredTop sz="94660"/>
  </p:normalViewPr>
  <p:slideViewPr>
    <p:cSldViewPr>
      <p:cViewPr varScale="1">
        <p:scale>
          <a:sx n="74" d="100"/>
          <a:sy n="74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AC465F1F-CBD2-4F74-AF00-DDC68DE067DE}" type="presOf" srcId="{8D3A6CFF-9DE2-4CFA-BD09-4ED03FE7EEDA}" destId="{89F1AF3D-6723-40E2-BF23-3CAEC3B2EA08}" srcOrd="0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8B0136-9689-45F0-8E17-9D13C0E37441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69A475A5-34EB-4D4A-B515-468AD6F8C53B}">
      <dgm:prSet phldrT="[Tekst]"/>
      <dgm:spPr>
        <a:solidFill>
          <a:srgbClr val="CC0066"/>
        </a:solidFill>
      </dgm:spPr>
      <dgm:t>
        <a:bodyPr/>
        <a:lstStyle/>
        <a:p>
          <a:r>
            <a:rPr lang="en-US" noProof="0" dirty="0" smtClean="0"/>
            <a:t>More emphasis on</a:t>
          </a:r>
        </a:p>
        <a:p>
          <a:r>
            <a:rPr lang="en-US" noProof="0" dirty="0" smtClean="0"/>
            <a:t>Results</a:t>
          </a:r>
          <a:endParaRPr lang="en-US" noProof="0" dirty="0"/>
        </a:p>
      </dgm:t>
    </dgm:pt>
    <dgm:pt modelId="{04979F0D-F582-4418-A054-DD23EEA09518}" type="parTrans" cxnId="{6AB20D5B-4CB5-43A8-B82A-78C6D13FF926}">
      <dgm:prSet/>
      <dgm:spPr/>
      <dgm:t>
        <a:bodyPr/>
        <a:lstStyle/>
        <a:p>
          <a:endParaRPr lang="nl-BE"/>
        </a:p>
      </dgm:t>
    </dgm:pt>
    <dgm:pt modelId="{385A6A55-5C67-4E39-B8C5-C2041FA019ED}" type="sibTrans" cxnId="{6AB20D5B-4CB5-43A8-B82A-78C6D13FF926}">
      <dgm:prSet/>
      <dgm:spPr/>
      <dgm:t>
        <a:bodyPr/>
        <a:lstStyle/>
        <a:p>
          <a:endParaRPr lang="nl-BE"/>
        </a:p>
      </dgm:t>
    </dgm:pt>
    <dgm:pt modelId="{4B1253A4-9F54-402B-8826-5E712A5E9FC2}">
      <dgm:prSet phldrT="[Tekst]"/>
      <dgm:spPr>
        <a:solidFill>
          <a:srgbClr val="6600FF"/>
        </a:solidFill>
      </dgm:spPr>
      <dgm:t>
        <a:bodyPr/>
        <a:lstStyle/>
        <a:p>
          <a:r>
            <a:rPr lang="en-US" noProof="0" dirty="0" err="1" smtClean="0"/>
            <a:t>Correcter</a:t>
          </a:r>
          <a:r>
            <a:rPr lang="en-US" noProof="0" dirty="0" smtClean="0"/>
            <a:t> and more focused</a:t>
          </a:r>
        </a:p>
        <a:p>
          <a:r>
            <a:rPr lang="en-US" noProof="0" dirty="0" smtClean="0"/>
            <a:t>Spending</a:t>
          </a:r>
          <a:endParaRPr lang="en-US" noProof="0" dirty="0"/>
        </a:p>
      </dgm:t>
    </dgm:pt>
    <dgm:pt modelId="{D9540F64-0C10-4D84-A11C-E6DAB0E3D726}" type="parTrans" cxnId="{1D053F6C-DD28-486E-9583-E1405C556B03}">
      <dgm:prSet/>
      <dgm:spPr/>
      <dgm:t>
        <a:bodyPr/>
        <a:lstStyle/>
        <a:p>
          <a:endParaRPr lang="nl-BE"/>
        </a:p>
      </dgm:t>
    </dgm:pt>
    <dgm:pt modelId="{6ECF93F2-E2A2-4578-830C-F22477BF5DA2}" type="sibTrans" cxnId="{1D053F6C-DD28-486E-9583-E1405C556B03}">
      <dgm:prSet/>
      <dgm:spPr/>
      <dgm:t>
        <a:bodyPr/>
        <a:lstStyle/>
        <a:p>
          <a:endParaRPr lang="nl-BE"/>
        </a:p>
      </dgm:t>
    </dgm:pt>
    <dgm:pt modelId="{17D3C019-682C-4199-93DB-606FA457C5BF}">
      <dgm:prSet phldrT="[Tekst]"/>
      <dgm:spPr>
        <a:solidFill>
          <a:srgbClr val="CC0099"/>
        </a:solidFill>
      </dgm:spPr>
      <dgm:t>
        <a:bodyPr/>
        <a:lstStyle/>
        <a:p>
          <a:r>
            <a:rPr lang="en-US" noProof="0" dirty="0" smtClean="0"/>
            <a:t>Better</a:t>
          </a:r>
        </a:p>
        <a:p>
          <a:r>
            <a:rPr lang="en-US" noProof="0" dirty="0" smtClean="0"/>
            <a:t>Partnership</a:t>
          </a:r>
          <a:endParaRPr lang="en-US" noProof="0" dirty="0"/>
        </a:p>
      </dgm:t>
    </dgm:pt>
    <dgm:pt modelId="{2878CD65-009C-49EE-8CCD-9FC18F1437FF}" type="parTrans" cxnId="{6315D0FE-8541-4FB7-B84A-800724F84AC7}">
      <dgm:prSet/>
      <dgm:spPr/>
      <dgm:t>
        <a:bodyPr/>
        <a:lstStyle/>
        <a:p>
          <a:endParaRPr lang="nl-BE"/>
        </a:p>
      </dgm:t>
    </dgm:pt>
    <dgm:pt modelId="{142541FD-08AD-4C04-87FD-8E36E659C79B}" type="sibTrans" cxnId="{6315D0FE-8541-4FB7-B84A-800724F84AC7}">
      <dgm:prSet/>
      <dgm:spPr/>
      <dgm:t>
        <a:bodyPr/>
        <a:lstStyle/>
        <a:p>
          <a:endParaRPr lang="nl-BE"/>
        </a:p>
      </dgm:t>
    </dgm:pt>
    <dgm:pt modelId="{2457212B-D445-46EB-B4C7-BB94AD5DF4FE}">
      <dgm:prSet phldrT="[Tekst]"/>
      <dgm:spPr>
        <a:solidFill>
          <a:srgbClr val="990099"/>
        </a:solidFill>
      </dgm:spPr>
      <dgm:t>
        <a:bodyPr/>
        <a:lstStyle/>
        <a:p>
          <a:r>
            <a:rPr lang="en-US" noProof="0" dirty="0" smtClean="0"/>
            <a:t>Compliance easier to fulfill</a:t>
          </a:r>
          <a:endParaRPr lang="en-US" noProof="0" dirty="0"/>
        </a:p>
      </dgm:t>
    </dgm:pt>
    <dgm:pt modelId="{78794089-ABE9-449F-8CD6-F51064746BB8}" type="parTrans" cxnId="{B8B13210-AE18-4A22-9844-060FED2E913C}">
      <dgm:prSet/>
      <dgm:spPr/>
      <dgm:t>
        <a:bodyPr/>
        <a:lstStyle/>
        <a:p>
          <a:endParaRPr lang="nl-BE"/>
        </a:p>
      </dgm:t>
    </dgm:pt>
    <dgm:pt modelId="{2BFB92C7-2689-4744-9588-B53614A47032}" type="sibTrans" cxnId="{B8B13210-AE18-4A22-9844-060FED2E913C}">
      <dgm:prSet/>
      <dgm:spPr/>
      <dgm:t>
        <a:bodyPr/>
        <a:lstStyle/>
        <a:p>
          <a:endParaRPr lang="nl-BE"/>
        </a:p>
      </dgm:t>
    </dgm:pt>
    <dgm:pt modelId="{44246C91-07A7-4930-A7F1-FE33A1BA5DA6}" type="pres">
      <dgm:prSet presAssocID="{A88B0136-9689-45F0-8E17-9D13C0E37441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C3FDC370-88CF-4998-914D-149F1C6056F9}" type="pres">
      <dgm:prSet presAssocID="{A88B0136-9689-45F0-8E17-9D13C0E37441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83DA3117-AAB7-4A21-A255-FA23F5C3B78F}" type="pres">
      <dgm:prSet presAssocID="{A88B0136-9689-45F0-8E17-9D13C0E37441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87017351-39D9-448B-AD9E-28355E1C4797}" type="pres">
      <dgm:prSet presAssocID="{A88B0136-9689-45F0-8E17-9D13C0E37441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0FD3D0E-06C6-423C-A654-C7C0A48C1056}" type="pres">
      <dgm:prSet presAssocID="{A88B0136-9689-45F0-8E17-9D13C0E37441}" presName="triangle4" presStyleLbl="node1" presStyleIdx="3" presStyleCnt="4" custLinFactNeighborY="3846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99DDEDA9-4017-47D4-B5F4-A605EE3B9428}" type="presOf" srcId="{69A475A5-34EB-4D4A-B515-468AD6F8C53B}" destId="{C3FDC370-88CF-4998-914D-149F1C6056F9}" srcOrd="0" destOrd="0" presId="urn:microsoft.com/office/officeart/2005/8/layout/pyramid4"/>
    <dgm:cxn modelId="{1D053F6C-DD28-486E-9583-E1405C556B03}" srcId="{A88B0136-9689-45F0-8E17-9D13C0E37441}" destId="{4B1253A4-9F54-402B-8826-5E712A5E9FC2}" srcOrd="1" destOrd="0" parTransId="{D9540F64-0C10-4D84-A11C-E6DAB0E3D726}" sibTransId="{6ECF93F2-E2A2-4578-830C-F22477BF5DA2}"/>
    <dgm:cxn modelId="{6315D0FE-8541-4FB7-B84A-800724F84AC7}" srcId="{A88B0136-9689-45F0-8E17-9D13C0E37441}" destId="{17D3C019-682C-4199-93DB-606FA457C5BF}" srcOrd="2" destOrd="0" parTransId="{2878CD65-009C-49EE-8CCD-9FC18F1437FF}" sibTransId="{142541FD-08AD-4C04-87FD-8E36E659C79B}"/>
    <dgm:cxn modelId="{584DD246-9C5D-4603-B154-42AF39A4885C}" type="presOf" srcId="{A88B0136-9689-45F0-8E17-9D13C0E37441}" destId="{44246C91-07A7-4930-A7F1-FE33A1BA5DA6}" srcOrd="0" destOrd="0" presId="urn:microsoft.com/office/officeart/2005/8/layout/pyramid4"/>
    <dgm:cxn modelId="{B8B13210-AE18-4A22-9844-060FED2E913C}" srcId="{A88B0136-9689-45F0-8E17-9D13C0E37441}" destId="{2457212B-D445-46EB-B4C7-BB94AD5DF4FE}" srcOrd="3" destOrd="0" parTransId="{78794089-ABE9-449F-8CD6-F51064746BB8}" sibTransId="{2BFB92C7-2689-4744-9588-B53614A47032}"/>
    <dgm:cxn modelId="{6AB20D5B-4CB5-43A8-B82A-78C6D13FF926}" srcId="{A88B0136-9689-45F0-8E17-9D13C0E37441}" destId="{69A475A5-34EB-4D4A-B515-468AD6F8C53B}" srcOrd="0" destOrd="0" parTransId="{04979F0D-F582-4418-A054-DD23EEA09518}" sibTransId="{385A6A55-5C67-4E39-B8C5-C2041FA019ED}"/>
    <dgm:cxn modelId="{8E3FCC2A-A997-4403-98C3-C4654448DC34}" type="presOf" srcId="{17D3C019-682C-4199-93DB-606FA457C5BF}" destId="{87017351-39D9-448B-AD9E-28355E1C4797}" srcOrd="0" destOrd="0" presId="urn:microsoft.com/office/officeart/2005/8/layout/pyramid4"/>
    <dgm:cxn modelId="{659EBEF9-F5D2-44BD-81BC-05F7E860D4F5}" type="presOf" srcId="{2457212B-D445-46EB-B4C7-BB94AD5DF4FE}" destId="{70FD3D0E-06C6-423C-A654-C7C0A48C1056}" srcOrd="0" destOrd="0" presId="urn:microsoft.com/office/officeart/2005/8/layout/pyramid4"/>
    <dgm:cxn modelId="{3DBF4490-4CE0-44F4-BFDA-5D38673E5075}" type="presOf" srcId="{4B1253A4-9F54-402B-8826-5E712A5E9FC2}" destId="{83DA3117-AAB7-4A21-A255-FA23F5C3B78F}" srcOrd="0" destOrd="0" presId="urn:microsoft.com/office/officeart/2005/8/layout/pyramid4"/>
    <dgm:cxn modelId="{F3B63CBD-C37C-40C8-84AA-BA42C8DF2B52}" type="presParOf" srcId="{44246C91-07A7-4930-A7F1-FE33A1BA5DA6}" destId="{C3FDC370-88CF-4998-914D-149F1C6056F9}" srcOrd="0" destOrd="0" presId="urn:microsoft.com/office/officeart/2005/8/layout/pyramid4"/>
    <dgm:cxn modelId="{DA5BFB55-51B3-467E-A40A-5105C7367F8A}" type="presParOf" srcId="{44246C91-07A7-4930-A7F1-FE33A1BA5DA6}" destId="{83DA3117-AAB7-4A21-A255-FA23F5C3B78F}" srcOrd="1" destOrd="0" presId="urn:microsoft.com/office/officeart/2005/8/layout/pyramid4"/>
    <dgm:cxn modelId="{463936D8-1FC7-4CDF-81F0-C2DB33262B8C}" type="presParOf" srcId="{44246C91-07A7-4930-A7F1-FE33A1BA5DA6}" destId="{87017351-39D9-448B-AD9E-28355E1C4797}" srcOrd="2" destOrd="0" presId="urn:microsoft.com/office/officeart/2005/8/layout/pyramid4"/>
    <dgm:cxn modelId="{C1E8861B-485C-4F06-ACC4-5F360A930956}" type="presParOf" srcId="{44246C91-07A7-4930-A7F1-FE33A1BA5DA6}" destId="{70FD3D0E-06C6-423C-A654-C7C0A48C1056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EA18997E-55BA-4676-A831-B83B80A3AEDB}" type="presOf" srcId="{8D3A6CFF-9DE2-4CFA-BD09-4ED03FE7EEDA}" destId="{89F1AF3D-6723-40E2-BF23-3CAEC3B2EA08}" srcOrd="0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48B5DF02-B489-456D-8F4F-028D96B258C9}" type="presOf" srcId="{8D3A6CFF-9DE2-4CFA-BD09-4ED03FE7EEDA}" destId="{89F1AF3D-6723-40E2-BF23-3CAEC3B2EA08}" srcOrd="0" destOrd="0" presId="urn:microsoft.com/office/officeart/2005/8/layout/cycle4#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DBFDA289-D48C-439B-8E63-7ED8F9C8CC30}" type="presOf" srcId="{8D3A6CFF-9DE2-4CFA-BD09-4ED03FE7EEDA}" destId="{89F1AF3D-6723-40E2-BF23-3CAEC3B2EA08}" srcOrd="0" destOrd="0" presId="urn:microsoft.com/office/officeart/2005/8/layout/cycle4#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1C031D55-45BF-4DDE-AEE6-8DB864E2371E}" type="presOf" srcId="{8D3A6CFF-9DE2-4CFA-BD09-4ED03FE7EEDA}" destId="{89F1AF3D-6723-40E2-BF23-3CAEC3B2EA08}" srcOrd="0" destOrd="0" presId="urn:microsoft.com/office/officeart/2005/8/layout/cycle4#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C2CD4AC7-A3CC-4472-A753-CCB1B7F782B9}" type="presOf" srcId="{8D3A6CFF-9DE2-4CFA-BD09-4ED03FE7EEDA}" destId="{89F1AF3D-6723-40E2-BF23-3CAEC3B2EA08}" srcOrd="0" destOrd="0" presId="urn:microsoft.com/office/officeart/2005/8/layout/cycle4#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1B7FA36E-84CC-4E55-9900-CE41C3F930B0}" type="presOf" srcId="{8D3A6CFF-9DE2-4CFA-BD09-4ED03FE7EEDA}" destId="{89F1AF3D-6723-40E2-BF23-3CAEC3B2EA08}" srcOrd="0" destOrd="0" presId="urn:microsoft.com/office/officeart/2005/8/layout/cycle4#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3A6CFF-9DE2-4CFA-BD09-4ED03FE7EEDA}" type="doc">
      <dgm:prSet loTypeId="urn:microsoft.com/office/officeart/2005/8/layout/cycle4#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9F1AF3D-6723-40E2-BF23-3CAEC3B2EA08}" type="pres">
      <dgm:prSet presAssocID="{8D3A6CFF-9DE2-4CFA-BD09-4ED03FE7EED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nl-BE"/>
        </a:p>
      </dgm:t>
    </dgm:pt>
  </dgm:ptLst>
  <dgm:cxnLst>
    <dgm:cxn modelId="{9F4BC8DF-E507-4847-A063-C2788CFB3E35}" type="presOf" srcId="{8D3A6CFF-9DE2-4CFA-BD09-4ED03FE7EEDA}" destId="{89F1AF3D-6723-40E2-BF23-3CAEC3B2EA08}" srcOrd="0" destOrd="0" presId="urn:microsoft.com/office/officeart/2005/8/layout/cycle4#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DC370-88CF-4998-914D-149F1C6056F9}">
      <dsp:nvSpPr>
        <dsp:cNvPr id="0" name=""/>
        <dsp:cNvSpPr/>
      </dsp:nvSpPr>
      <dsp:spPr>
        <a:xfrm>
          <a:off x="1800200" y="0"/>
          <a:ext cx="1944216" cy="1944216"/>
        </a:xfrm>
        <a:prstGeom prst="triangle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More emphasis 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Results</a:t>
          </a:r>
          <a:endParaRPr lang="en-US" sz="1300" kern="1200" noProof="0" dirty="0"/>
        </a:p>
      </dsp:txBody>
      <dsp:txXfrm>
        <a:off x="2286254" y="972108"/>
        <a:ext cx="972108" cy="972108"/>
      </dsp:txXfrm>
    </dsp:sp>
    <dsp:sp modelId="{83DA3117-AAB7-4A21-A255-FA23F5C3B78F}">
      <dsp:nvSpPr>
        <dsp:cNvPr id="0" name=""/>
        <dsp:cNvSpPr/>
      </dsp:nvSpPr>
      <dsp:spPr>
        <a:xfrm>
          <a:off x="828092" y="1944216"/>
          <a:ext cx="1944216" cy="1944216"/>
        </a:xfrm>
        <a:prstGeom prst="triangle">
          <a:avLst/>
        </a:prstGeom>
        <a:solidFill>
          <a:srgbClr val="66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err="1" smtClean="0"/>
            <a:t>Correcter</a:t>
          </a:r>
          <a:r>
            <a:rPr lang="en-US" sz="1300" kern="1200" noProof="0" dirty="0" smtClean="0"/>
            <a:t> and more focused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Spending</a:t>
          </a:r>
          <a:endParaRPr lang="en-US" sz="1300" kern="1200" noProof="0" dirty="0"/>
        </a:p>
      </dsp:txBody>
      <dsp:txXfrm>
        <a:off x="1314146" y="2916324"/>
        <a:ext cx="972108" cy="972108"/>
      </dsp:txXfrm>
    </dsp:sp>
    <dsp:sp modelId="{87017351-39D9-448B-AD9E-28355E1C4797}">
      <dsp:nvSpPr>
        <dsp:cNvPr id="0" name=""/>
        <dsp:cNvSpPr/>
      </dsp:nvSpPr>
      <dsp:spPr>
        <a:xfrm rot="10800000">
          <a:off x="1800200" y="1944216"/>
          <a:ext cx="1944216" cy="1944216"/>
        </a:xfrm>
        <a:prstGeom prst="triangle">
          <a:avLst/>
        </a:prstGeom>
        <a:solidFill>
          <a:srgbClr val="CC00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Better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Partnership</a:t>
          </a:r>
          <a:endParaRPr lang="en-US" sz="1300" kern="1200" noProof="0" dirty="0"/>
        </a:p>
      </dsp:txBody>
      <dsp:txXfrm rot="10800000">
        <a:off x="2286254" y="1944216"/>
        <a:ext cx="972108" cy="972108"/>
      </dsp:txXfrm>
    </dsp:sp>
    <dsp:sp modelId="{70FD3D0E-06C6-423C-A654-C7C0A48C1056}">
      <dsp:nvSpPr>
        <dsp:cNvPr id="0" name=""/>
        <dsp:cNvSpPr/>
      </dsp:nvSpPr>
      <dsp:spPr>
        <a:xfrm>
          <a:off x="2772308" y="1944216"/>
          <a:ext cx="1944216" cy="1944216"/>
        </a:xfrm>
        <a:prstGeom prst="triangle">
          <a:avLst/>
        </a:prstGeom>
        <a:solidFill>
          <a:srgbClr val="9900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 smtClean="0"/>
            <a:t>Compliance easier to fulfill</a:t>
          </a:r>
          <a:endParaRPr lang="en-US" sz="1300" kern="1200" noProof="0" dirty="0"/>
        </a:p>
      </dsp:txBody>
      <dsp:txXfrm>
        <a:off x="3258362" y="2916324"/>
        <a:ext cx="972108" cy="972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#3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#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#5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#6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4#7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4#8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97" y="0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23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97" y="9430223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1FEB0C-6EC2-47B6-B7E6-5F5397895AF6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817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97" y="0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0" y="4715907"/>
            <a:ext cx="5439415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223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97" y="9430223"/>
            <a:ext cx="2946084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AC9684-F074-4635-A9FB-9E5C117C8510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6221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21C756-9EEC-4EF0-9E96-9EC07DC58BDC}" type="slidenum">
              <a:rPr lang="nl-NL"/>
              <a:pPr/>
              <a:t>1</a:t>
            </a:fld>
            <a:endParaRPr lang="nl-NL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439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65291C-47A6-4FD6-9E10-3F0972F4F3BC}" type="slidenum">
              <a:rPr lang="de-DE" altLang="en-US"/>
              <a:pPr eaLnBrk="1" hangingPunct="1">
                <a:spcBef>
                  <a:spcPct val="0"/>
                </a:spcBef>
              </a:pPr>
              <a:t>3</a:t>
            </a:fld>
            <a:endParaRPr lang="de-DE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41363"/>
            <a:ext cx="4954587" cy="3716337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705350"/>
            <a:ext cx="5505450" cy="4459288"/>
          </a:xfrm>
          <a:noFill/>
        </p:spPr>
        <p:txBody>
          <a:bodyPr/>
          <a:lstStyle/>
          <a:p>
            <a:r>
              <a:rPr lang="en-GB" altLang="en-US" sz="1500" smtClean="0">
                <a:latin typeface="Arial" panose="020B0604020202020204" pitchFamily="34" charset="0"/>
              </a:rPr>
              <a:t>the instructions to use the tool are TOO COMPLICATED for those who are supposed to use it. BUY EXPERTISE</a:t>
            </a:r>
          </a:p>
          <a:p>
            <a:r>
              <a:rPr lang="en-GB" altLang="en-US" sz="1500" smtClean="0">
                <a:latin typeface="Arial" panose="020B0604020202020204" pitchFamily="34" charset="0"/>
              </a:rPr>
              <a:t>That's the reason why simplification of the ESF is so important for the future: </a:t>
            </a:r>
            <a:r>
              <a:rPr lang="en-GB" altLang="en-US" sz="1500" b="1" smtClean="0">
                <a:latin typeface="Arial" panose="020B0604020202020204" pitchFamily="34" charset="0"/>
              </a:rPr>
              <a:t>if our stakeholders cannot use the Fund it will never reach its objectives. </a:t>
            </a:r>
          </a:p>
          <a:p>
            <a:endParaRPr lang="en-GB" altLang="en-US" sz="15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9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8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69" indent="-285719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2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4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7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969DFA-D110-4257-940D-050DD8532D0D}" type="slidenum">
              <a:rPr lang="nl-NL" smtClean="0"/>
              <a:pPr eaLnBrk="1" hangingPunct="1"/>
              <a:t>11</a:t>
            </a:fld>
            <a:endParaRPr lang="nl-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9140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8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69" indent="-285719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2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4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7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3E2E44-758A-4129-A1B6-9F50BFC0E9F4}" type="slidenum">
              <a:rPr lang="nl-NL" smtClean="0"/>
              <a:pPr eaLnBrk="1" hangingPunct="1"/>
              <a:t>12</a:t>
            </a:fld>
            <a:endParaRPr lang="nl-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72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8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69" indent="-285719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2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4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7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11CB15-4EF0-4E97-801B-E977F52FB00D}" type="slidenum">
              <a:rPr lang="nl-NL" smtClean="0"/>
              <a:pPr eaLnBrk="1" hangingPunct="1"/>
              <a:t>13</a:t>
            </a:fld>
            <a:endParaRPr lang="nl-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1328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8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69" indent="-285719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2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75" indent="-228575" defTabSz="91588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4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2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775" indent="-228575" defTabSz="91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1EC750-E616-4275-97F6-78B449AB6772}" type="slidenum">
              <a:rPr lang="nl-NL" smtClean="0"/>
              <a:pPr eaLnBrk="1" hangingPunct="1"/>
              <a:t>14</a:t>
            </a:fld>
            <a:endParaRPr lang="nl-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313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39DF5-8719-4C69-A4AC-66555CA3DCFC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287153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62B48-3124-49FD-9012-6A02ED5F3F43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8867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0706D-0122-42C3-9CB0-3D42EC026D0C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45223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916D-0ECB-47CB-93F1-9F2810AF8620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69951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94FAB-F821-4756-B0B8-F9C59111638E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225369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868F5-BD52-40BF-A108-E49244860524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4856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74CB6-6139-4613-9B45-C9A5FEB26AF9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52375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579BE-1852-402A-8620-0A9EA47FD653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477146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58711-33FB-4F50-92D8-ED7A54144C76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245120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DDD06-B9B8-4A08-B133-00AAE3930F67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281881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4064D-7141-4922-8FB6-70FC6212B24D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25587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E8B0B5-EEBA-4BA2-A221-3F3072647B99}" type="slidenum">
              <a:rPr lang="nl-NL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9563" y="3500438"/>
            <a:ext cx="5486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5127" name="Picture 7" descr="new_ESF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052513"/>
            <a:ext cx="7058025" cy="4032250"/>
          </a:xfrm>
          <a:noFill/>
          <a:ln/>
        </p:spPr>
        <p:txBody>
          <a:bodyPr/>
          <a:lstStyle/>
          <a:p>
            <a:pPr algn="l"/>
            <a:r>
              <a:rPr lang="en-GB" sz="40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Simplified Cost Options</a:t>
            </a:r>
          </a:p>
          <a:p>
            <a:pPr algn="l"/>
            <a:r>
              <a:rPr lang="en-GB" b="1" i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ESF</a:t>
            </a:r>
          </a:p>
          <a:p>
            <a:pPr algn="l"/>
            <a:r>
              <a:rPr lang="en-GB" b="1" i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Belgium - Flanders</a:t>
            </a:r>
            <a:endParaRPr lang="en-GB" b="1" i="1" dirty="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475656" y="3981271"/>
            <a:ext cx="7178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CC0099"/>
                </a:solidFill>
              </a:rPr>
              <a:t>A managing authorities perspective and experience</a:t>
            </a:r>
          </a:p>
          <a:p>
            <a:pPr algn="ctr"/>
            <a:r>
              <a:rPr lang="nl-BE" sz="2400" i="1" dirty="0" smtClean="0">
                <a:solidFill>
                  <a:srgbClr val="CC0099"/>
                </a:solidFill>
              </a:rPr>
              <a:t>Firenze - Italia</a:t>
            </a:r>
          </a:p>
          <a:p>
            <a:pPr algn="ctr"/>
            <a:r>
              <a:rPr lang="nl-BE" sz="2400" i="1" dirty="0" smtClean="0">
                <a:solidFill>
                  <a:srgbClr val="CC0099"/>
                </a:solidFill>
              </a:rPr>
              <a:t>21/01/2014</a:t>
            </a:r>
            <a:endParaRPr lang="nl-BE" sz="2400" i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0099"/>
                </a:solidFill>
              </a:rPr>
              <a:t>How – flat rates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99"/>
                </a:solidFill>
              </a:rPr>
              <a:t>STEP 5 - Letter explaining system to the EC, DG Employment, approval received</a:t>
            </a:r>
          </a:p>
          <a:p>
            <a:pPr eaLnBrk="1" hangingPunct="1"/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99"/>
                </a:solidFill>
              </a:rPr>
              <a:t>STEP 6 - Immediate application of percentages in all calls for proposals of the OP 2007-2013</a:t>
            </a:r>
          </a:p>
          <a:p>
            <a:pPr eaLnBrk="1" hangingPunct="1"/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99"/>
                </a:solidFill>
              </a:rPr>
              <a:t>STEP 7 - System in evaluation by external evaluator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040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008062"/>
          </a:xfrm>
        </p:spPr>
        <p:txBody>
          <a:bodyPr/>
          <a:lstStyle/>
          <a:p>
            <a:pPr algn="l" eaLnBrk="1" hangingPunct="1"/>
            <a:r>
              <a:rPr lang="nl-BE" i="1" dirty="0" smtClean="0">
                <a:solidFill>
                  <a:srgbClr val="990099"/>
                </a:solidFill>
              </a:rPr>
              <a:t>STEP 2 – 3 P(</a:t>
            </a:r>
            <a:r>
              <a:rPr lang="nl-BE" i="1" dirty="0" err="1" smtClean="0">
                <a:solidFill>
                  <a:srgbClr val="990099"/>
                </a:solidFill>
              </a:rPr>
              <a:t>rocesses</a:t>
            </a:r>
            <a:r>
              <a:rPr lang="nl-BE" i="1" dirty="0" smtClean="0">
                <a:solidFill>
                  <a:srgbClr val="990099"/>
                </a:solidFill>
              </a:rPr>
              <a:t>) Model</a:t>
            </a:r>
            <a:endParaRPr lang="nl-NL" sz="3600" i="1" dirty="0" smtClean="0">
              <a:solidFill>
                <a:srgbClr val="9900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i="1" dirty="0" smtClean="0">
              <a:solidFill>
                <a:srgbClr val="990099"/>
              </a:solidFill>
            </a:endParaRPr>
          </a:p>
          <a:p>
            <a:pPr eaLnBrk="1" hangingPunct="1"/>
            <a:r>
              <a:rPr lang="en-GB" i="1" dirty="0" smtClean="0">
                <a:solidFill>
                  <a:srgbClr val="990099"/>
                </a:solidFill>
              </a:rPr>
              <a:t>Dynamic approach of structuring organisations</a:t>
            </a:r>
          </a:p>
          <a:p>
            <a:pPr eaLnBrk="1" hangingPunct="1"/>
            <a:r>
              <a:rPr lang="en-GB" i="1" dirty="0" smtClean="0">
                <a:solidFill>
                  <a:srgbClr val="990099"/>
                </a:solidFill>
              </a:rPr>
              <a:t>3 main processes</a:t>
            </a:r>
          </a:p>
          <a:p>
            <a:pPr eaLnBrk="1" hangingPunct="1"/>
            <a:r>
              <a:rPr lang="en-GB" i="1" dirty="0" smtClean="0">
                <a:solidFill>
                  <a:srgbClr val="990099"/>
                </a:solidFill>
              </a:rPr>
              <a:t>Client perspective</a:t>
            </a:r>
          </a:p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0963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079500"/>
          </a:xfrm>
        </p:spPr>
        <p:txBody>
          <a:bodyPr/>
          <a:lstStyle/>
          <a:p>
            <a:pPr algn="l" eaLnBrk="1" hangingPunct="1"/>
            <a:r>
              <a:rPr lang="nl-BE" i="1" dirty="0" smtClean="0">
                <a:solidFill>
                  <a:srgbClr val="990099"/>
                </a:solidFill>
              </a:rPr>
              <a:t>3 P-model</a:t>
            </a:r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  <a:p>
            <a:pPr lvl="1" eaLnBrk="1" hangingPunct="1"/>
            <a:r>
              <a:rPr lang="en-GB" i="1" dirty="0" smtClean="0">
                <a:solidFill>
                  <a:srgbClr val="990099"/>
                </a:solidFill>
              </a:rPr>
              <a:t>Primary processes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The hart of the matter, core business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They show the transformation of input in output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The process that delivers the contract </a:t>
            </a:r>
            <a:r>
              <a:rPr lang="en-GB" i="1" dirty="0" err="1" smtClean="0">
                <a:solidFill>
                  <a:srgbClr val="990099"/>
                </a:solidFill>
              </a:rPr>
              <a:t>f.i</a:t>
            </a:r>
            <a:r>
              <a:rPr lang="en-GB" i="1" dirty="0" smtClean="0">
                <a:solidFill>
                  <a:srgbClr val="990099"/>
                </a:solidFill>
              </a:rPr>
              <a:t>. evaluation 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What a client sees directly and pays for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Is related to the mission of an organisation</a:t>
            </a:r>
          </a:p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1257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081088"/>
          </a:xfrm>
        </p:spPr>
        <p:txBody>
          <a:bodyPr/>
          <a:lstStyle/>
          <a:p>
            <a:pPr algn="l" eaLnBrk="1" hangingPunct="1"/>
            <a:r>
              <a:rPr lang="nl-BE" i="1" dirty="0" smtClean="0">
                <a:solidFill>
                  <a:srgbClr val="990099"/>
                </a:solidFill>
              </a:rPr>
              <a:t>3 P-model</a:t>
            </a:r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  <a:p>
            <a:pPr lvl="1" eaLnBrk="1" hangingPunct="1"/>
            <a:r>
              <a:rPr lang="en-GB" i="1" dirty="0" err="1" smtClean="0">
                <a:solidFill>
                  <a:srgbClr val="990099"/>
                </a:solidFill>
              </a:rPr>
              <a:t>Secundary</a:t>
            </a:r>
            <a:r>
              <a:rPr lang="en-GB" i="1" dirty="0" smtClean="0">
                <a:solidFill>
                  <a:srgbClr val="990099"/>
                </a:solidFill>
              </a:rPr>
              <a:t> processes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 Direct support for the core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 Specialised processes that are to be considered as </a:t>
            </a:r>
            <a:r>
              <a:rPr lang="en-GB" i="1" dirty="0" err="1" smtClean="0">
                <a:solidFill>
                  <a:srgbClr val="990099"/>
                </a:solidFill>
              </a:rPr>
              <a:t>subprocesses</a:t>
            </a:r>
            <a:r>
              <a:rPr lang="en-GB" i="1" dirty="0" smtClean="0">
                <a:solidFill>
                  <a:srgbClr val="990099"/>
                </a:solidFill>
              </a:rPr>
              <a:t> of the primary processes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 Clients can judge the quality and accepts paying for them</a:t>
            </a:r>
          </a:p>
          <a:p>
            <a:pPr lvl="2" eaLnBrk="1" hangingPunct="1"/>
            <a:r>
              <a:rPr lang="en-US" i="1" dirty="0" smtClean="0">
                <a:solidFill>
                  <a:srgbClr val="990099"/>
                </a:solidFill>
              </a:rPr>
              <a:t>supportive actions to enable contractor to deliver the result and the qualitative content requested (survey)</a:t>
            </a:r>
            <a:endParaRPr lang="en-GB" i="1" dirty="0" smtClean="0">
              <a:solidFill>
                <a:srgbClr val="990099"/>
              </a:solidFill>
            </a:endParaRPr>
          </a:p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346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081088"/>
          </a:xfrm>
        </p:spPr>
        <p:txBody>
          <a:bodyPr/>
          <a:lstStyle/>
          <a:p>
            <a:pPr algn="l" eaLnBrk="1" hangingPunct="1"/>
            <a:r>
              <a:rPr lang="nl-BE" i="1" dirty="0" smtClean="0">
                <a:solidFill>
                  <a:srgbClr val="990099"/>
                </a:solidFill>
              </a:rPr>
              <a:t>3 P-model</a:t>
            </a:r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  <a:p>
            <a:pPr lvl="1" eaLnBrk="1" hangingPunct="1"/>
            <a:r>
              <a:rPr lang="en-GB" i="1" dirty="0" smtClean="0">
                <a:solidFill>
                  <a:srgbClr val="990099"/>
                </a:solidFill>
              </a:rPr>
              <a:t>Tertiary processes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 Necessary to support, facilitate the other two processes</a:t>
            </a:r>
          </a:p>
          <a:p>
            <a:pPr lvl="2" eaLnBrk="1" hangingPunct="1"/>
            <a:r>
              <a:rPr lang="en-GB" i="1" dirty="0" smtClean="0">
                <a:solidFill>
                  <a:srgbClr val="990099"/>
                </a:solidFill>
              </a:rPr>
              <a:t> What has to be included in the price, but of no </a:t>
            </a:r>
            <a:r>
              <a:rPr lang="en-GB" i="1" dirty="0" err="1" smtClean="0">
                <a:solidFill>
                  <a:srgbClr val="990099"/>
                </a:solidFill>
              </a:rPr>
              <a:t>intrest</a:t>
            </a:r>
            <a:r>
              <a:rPr lang="en-GB" i="1" dirty="0" smtClean="0">
                <a:solidFill>
                  <a:srgbClr val="990099"/>
                </a:solidFill>
              </a:rPr>
              <a:t> to client</a:t>
            </a:r>
          </a:p>
          <a:p>
            <a:pPr lvl="2" eaLnBrk="1" hangingPunct="1"/>
            <a:r>
              <a:rPr lang="en-US" i="1" dirty="0" smtClean="0">
                <a:solidFill>
                  <a:srgbClr val="990099"/>
                </a:solidFill>
              </a:rPr>
              <a:t>accompanying actions/measures/conditions to be able to deliver (management, administration, utilities, …)</a:t>
            </a:r>
            <a:endParaRPr lang="en-GB" i="1" dirty="0" smtClean="0">
              <a:solidFill>
                <a:srgbClr val="990099"/>
              </a:solidFill>
            </a:endParaRPr>
          </a:p>
          <a:p>
            <a:pPr eaLnBrk="1" hangingPunct="1"/>
            <a:endParaRPr lang="nl-NL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2267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i="1" dirty="0" smtClean="0">
                <a:solidFill>
                  <a:srgbClr val="990099"/>
                </a:solidFill>
              </a:rPr>
              <a:t>3 P-model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i="1" dirty="0" smtClean="0">
              <a:solidFill>
                <a:srgbClr val="9900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solidFill>
                  <a:srgbClr val="990099"/>
                </a:solidFill>
              </a:rPr>
              <a:t>Check 3P against objective(s) of every call for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smtClean="0">
                <a:solidFill>
                  <a:srgbClr val="990099"/>
                </a:solidFill>
              </a:rPr>
              <a:t>Determines the primary process of the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err="1" smtClean="0">
                <a:solidFill>
                  <a:srgbClr val="990099"/>
                </a:solidFill>
              </a:rPr>
              <a:t>F.i</a:t>
            </a:r>
            <a:r>
              <a:rPr lang="en-US" sz="2400" i="1" dirty="0" smtClean="0">
                <a:solidFill>
                  <a:srgbClr val="990099"/>
                </a:solidFill>
              </a:rPr>
              <a:t>. communication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374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How - Standard scales &amp;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352611634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622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4000" dirty="0" smtClean="0">
                <a:solidFill>
                  <a:srgbClr val="000099"/>
                </a:solidFill>
              </a:rPr>
              <a:t>How - standard scales of unit costs</a:t>
            </a:r>
          </a:p>
        </p:txBody>
      </p:sp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0099"/>
                </a:solidFill>
              </a:rPr>
              <a:t>STEP 1 - define the nature of the requested projects/operations in the call</a:t>
            </a:r>
          </a:p>
          <a:p>
            <a:pPr eaLnBrk="1" hangingPunct="1"/>
            <a:r>
              <a:rPr lang="en-GB" sz="2800" dirty="0" smtClean="0">
                <a:solidFill>
                  <a:srgbClr val="000099"/>
                </a:solidFill>
              </a:rPr>
              <a:t>STEP 2 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Check the historical data (real costs) on similar projects/operations </a:t>
            </a:r>
          </a:p>
          <a:p>
            <a:pPr marL="457200" lvl="1" indent="0">
              <a:buNone/>
            </a:pPr>
            <a:r>
              <a:rPr lang="en-GB" sz="2400" dirty="0" smtClean="0">
                <a:solidFill>
                  <a:srgbClr val="000099"/>
                </a:solidFill>
              </a:rPr>
              <a:t>OR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Look for possible benchmarks </a:t>
            </a:r>
          </a:p>
          <a:p>
            <a:pPr lvl="2"/>
            <a:r>
              <a:rPr lang="en-GB" sz="2000" dirty="0" smtClean="0">
                <a:solidFill>
                  <a:srgbClr val="000099"/>
                </a:solidFill>
              </a:rPr>
              <a:t>PES, education system, other experiences</a:t>
            </a:r>
          </a:p>
          <a:p>
            <a:pPr marL="457200" lvl="1" indent="0">
              <a:buNone/>
            </a:pPr>
            <a:r>
              <a:rPr lang="en-GB" sz="2400" dirty="0" smtClean="0">
                <a:solidFill>
                  <a:srgbClr val="000099"/>
                </a:solidFill>
              </a:rPr>
              <a:t>IMPORTANT : be your own “devils advocate” 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953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How – standard scales</a:t>
            </a:r>
          </a:p>
        </p:txBody>
      </p:sp>
      <p:sp>
        <p:nvSpPr>
          <p:cNvPr id="2765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0099"/>
                </a:solidFill>
              </a:rPr>
              <a:t>STEP 3 - decision of Flemish Monitoring Committee</a:t>
            </a:r>
          </a:p>
          <a:p>
            <a:pPr lvl="1" eaLnBrk="1" hangingPunct="1"/>
            <a:r>
              <a:rPr lang="en-GB" sz="2400" dirty="0" smtClean="0">
                <a:solidFill>
                  <a:srgbClr val="000099"/>
                </a:solidFill>
              </a:rPr>
              <a:t>In principle we work with standard costs, preferably for the whole project except trainees salaries or activated social benefits</a:t>
            </a:r>
          </a:p>
          <a:p>
            <a:pPr lvl="1" eaLnBrk="1" hangingPunct="1"/>
            <a:r>
              <a:rPr lang="en-GB" sz="2400" dirty="0" smtClean="0">
                <a:solidFill>
                  <a:srgbClr val="000099"/>
                </a:solidFill>
              </a:rPr>
              <a:t>If needed the standard cost applies to some costs like for instance staff, others can be real costs, indirect costs always on flat rate</a:t>
            </a:r>
          </a:p>
          <a:p>
            <a:pPr lvl="1" eaLnBrk="1" hangingPunct="1"/>
            <a:r>
              <a:rPr lang="en-GB" sz="2400" dirty="0" smtClean="0">
                <a:solidFill>
                  <a:srgbClr val="000099"/>
                </a:solidFill>
              </a:rPr>
              <a:t>Only if there are NO data (historical or benchmarks) to justify a standard cost we use the real costs system for direct costs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708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Examples Standard scales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GB" i="1" dirty="0" smtClean="0">
                <a:solidFill>
                  <a:srgbClr val="990099"/>
                </a:solidFill>
              </a:rPr>
              <a:t>Training of workers</a:t>
            </a:r>
          </a:p>
          <a:p>
            <a:pPr marL="514350" indent="-514350">
              <a:buFontTx/>
              <a:buAutoNum type="alphaUcPeriod"/>
            </a:pPr>
            <a:r>
              <a:rPr lang="en-GB" i="1" dirty="0" smtClean="0">
                <a:solidFill>
                  <a:srgbClr val="990099"/>
                </a:solidFill>
              </a:rPr>
              <a:t>Career guidance</a:t>
            </a:r>
          </a:p>
          <a:p>
            <a:pPr marL="514350" indent="-514350">
              <a:buFontTx/>
              <a:buAutoNum type="alphaUcPeriod"/>
            </a:pPr>
            <a:r>
              <a:rPr lang="en-GB" i="1" dirty="0" smtClean="0">
                <a:solidFill>
                  <a:srgbClr val="990099"/>
                </a:solidFill>
              </a:rPr>
              <a:t>Innovation</a:t>
            </a:r>
          </a:p>
          <a:p>
            <a:pPr marL="514350" indent="-514350">
              <a:buFontTx/>
              <a:buAutoNum type="alphaUcPeriod"/>
            </a:pPr>
            <a:r>
              <a:rPr lang="en-GB" i="1" dirty="0" smtClean="0">
                <a:solidFill>
                  <a:srgbClr val="990099"/>
                </a:solidFill>
              </a:rPr>
              <a:t>Transnationality</a:t>
            </a:r>
          </a:p>
          <a:p>
            <a:pPr marL="514350" indent="-514350"/>
            <a:endParaRPr lang="en-GB" i="1" dirty="0" smtClean="0">
              <a:solidFill>
                <a:srgbClr val="990099"/>
              </a:solidFill>
            </a:endParaRPr>
          </a:p>
          <a:p>
            <a:pPr marL="514350" indent="-514350"/>
            <a:endParaRPr lang="en-GB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5872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49459342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076303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- </a:t>
            </a:r>
            <a:r>
              <a:rPr lang="en-GB" sz="3200" i="1" dirty="0" smtClean="0">
                <a:solidFill>
                  <a:srgbClr val="990099"/>
                </a:solidFill>
              </a:rPr>
              <a:t>Training of workers</a:t>
            </a:r>
          </a:p>
        </p:txBody>
      </p:sp>
      <p:sp>
        <p:nvSpPr>
          <p:cNvPr id="296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i="1" dirty="0" smtClean="0">
                <a:solidFill>
                  <a:srgbClr val="990099"/>
                </a:solidFill>
              </a:rPr>
              <a:t>STEP 1a - We checked recent available data of similar finalised projects including intermediary reports and calculated a cost per </a:t>
            </a:r>
            <a:r>
              <a:rPr lang="en-GB" sz="2800" i="1" dirty="0" smtClean="0">
                <a:solidFill>
                  <a:srgbClr val="CC0099"/>
                </a:solidFill>
              </a:rPr>
              <a:t>trainee/hour </a:t>
            </a:r>
            <a:r>
              <a:rPr lang="en-GB" sz="2800" i="1" dirty="0" smtClean="0">
                <a:solidFill>
                  <a:srgbClr val="990099"/>
                </a:solidFill>
              </a:rPr>
              <a:t>(without trainees salaries) </a:t>
            </a:r>
          </a:p>
          <a:p>
            <a:r>
              <a:rPr lang="en-GB" sz="2800" i="1" dirty="0" smtClean="0">
                <a:solidFill>
                  <a:srgbClr val="990099"/>
                </a:solidFill>
              </a:rPr>
              <a:t>STEP 1b -We checked recent approvals of similar projects</a:t>
            </a:r>
          </a:p>
          <a:p>
            <a:r>
              <a:rPr lang="en-GB" sz="2800" i="1" dirty="0" smtClean="0">
                <a:solidFill>
                  <a:srgbClr val="990099"/>
                </a:solidFill>
              </a:rPr>
              <a:t>STEP 1c - We checked evolutions in costs per trainee/hour from original applications to final payment claims</a:t>
            </a:r>
          </a:p>
          <a:p>
            <a:pPr lvl="1"/>
            <a:endParaRPr lang="en-GB" sz="2400" i="1" dirty="0" smtClean="0">
              <a:solidFill>
                <a:srgbClr val="990099"/>
              </a:solidFill>
            </a:endParaRPr>
          </a:p>
          <a:p>
            <a:pPr lvl="1"/>
            <a:endParaRPr lang="en-GB" sz="2400" i="1" dirty="0" smtClean="0">
              <a:solidFill>
                <a:srgbClr val="990099"/>
              </a:solidFill>
            </a:endParaRPr>
          </a:p>
          <a:p>
            <a:pPr lvl="1">
              <a:buFontTx/>
              <a:buNone/>
            </a:pPr>
            <a:endParaRPr lang="en-GB" sz="2400" i="1" dirty="0" smtClean="0">
              <a:solidFill>
                <a:srgbClr val="990099"/>
              </a:solidFill>
            </a:endParaRPr>
          </a:p>
          <a:p>
            <a:pPr>
              <a:buFontTx/>
              <a:buNone/>
            </a:pPr>
            <a:endParaRPr lang="en-GB" sz="2800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804248" y="270892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i="1" dirty="0" err="1" smtClean="0">
                <a:solidFill>
                  <a:schemeClr val="accent1"/>
                </a:solidFill>
              </a:rPr>
              <a:t>Cost</a:t>
            </a:r>
            <a:r>
              <a:rPr lang="nl-BE" i="1" dirty="0" smtClean="0">
                <a:solidFill>
                  <a:schemeClr val="accent1"/>
                </a:solidFill>
              </a:rPr>
              <a:t> driver</a:t>
            </a:r>
            <a:endParaRPr lang="nl-BE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797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jdelijke aanduiding voor inhoud 2"/>
          <p:cNvSpPr>
            <a:spLocks noGrp="1"/>
          </p:cNvSpPr>
          <p:nvPr>
            <p:ph idx="1"/>
          </p:nvPr>
        </p:nvSpPr>
        <p:spPr>
          <a:xfrm>
            <a:off x="518864" y="1268760"/>
            <a:ext cx="8229600" cy="5067300"/>
          </a:xfrm>
        </p:spPr>
        <p:txBody>
          <a:bodyPr/>
          <a:lstStyle/>
          <a:p>
            <a:r>
              <a:rPr lang="en-GB" sz="2800" i="1" dirty="0" smtClean="0">
                <a:solidFill>
                  <a:srgbClr val="990099"/>
                </a:solidFill>
              </a:rPr>
              <a:t>Decision: 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Checking data from 2005 till 2010 resulted in an evolution of staff costs and direct cost from 11,47€ in 2005 to 18,38€ in latest approvals 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Taken into account the average and the evolution of the index we decided to go for 15€ for staff and direct costs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We added the percentage for indirect costs (15%)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Final result : 15 + 2,25 = 17,25€ per trainee/hour 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This was included in the call and project contracts</a:t>
            </a:r>
          </a:p>
          <a:p>
            <a:pPr>
              <a:buFontTx/>
              <a:buNone/>
            </a:pPr>
            <a:endParaRPr lang="en-GB" sz="2800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- </a:t>
            </a:r>
            <a:r>
              <a:rPr lang="en-GB" sz="3200" i="1" dirty="0" smtClean="0">
                <a:solidFill>
                  <a:srgbClr val="990099"/>
                </a:solidFill>
              </a:rPr>
              <a:t>Training of workers</a:t>
            </a:r>
          </a:p>
        </p:txBody>
      </p:sp>
    </p:spTree>
    <p:extLst>
      <p:ext uri="{BB962C8B-B14F-4D97-AF65-F5344CB8AC3E}">
        <p14:creationId xmlns:p14="http://schemas.microsoft.com/office/powerpoint/2010/main" val="3528924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92249"/>
            <a:ext cx="8229600" cy="4525963"/>
          </a:xfrm>
        </p:spPr>
        <p:txBody>
          <a:bodyPr/>
          <a:lstStyle/>
          <a:p>
            <a:r>
              <a:rPr lang="en-GB" sz="2800" i="1" dirty="0" smtClean="0">
                <a:solidFill>
                  <a:srgbClr val="990099"/>
                </a:solidFill>
              </a:rPr>
              <a:t>STEP 1 - We calculated price per person of the final payment claims of the available data (2005-2009) from similar calls/projects</a:t>
            </a:r>
          </a:p>
          <a:p>
            <a:r>
              <a:rPr lang="en-GB" sz="2800" i="1" dirty="0" smtClean="0">
                <a:solidFill>
                  <a:srgbClr val="990099"/>
                </a:solidFill>
              </a:rPr>
              <a:t>STEP 2 - We checked Flemish legislation on accepted maximum costs</a:t>
            </a:r>
          </a:p>
          <a:p>
            <a:r>
              <a:rPr lang="en-GB" sz="2800" i="1" dirty="0" smtClean="0">
                <a:solidFill>
                  <a:srgbClr val="990099"/>
                </a:solidFill>
              </a:rPr>
              <a:t>RESULT - We compared the data and decided on the costs for the first 500 </a:t>
            </a:r>
            <a:r>
              <a:rPr lang="en-GB" sz="2800" i="1" dirty="0" smtClean="0">
                <a:solidFill>
                  <a:srgbClr val="CC0099"/>
                </a:solidFill>
              </a:rPr>
              <a:t>persons</a:t>
            </a:r>
            <a:r>
              <a:rPr lang="en-GB" sz="2800" i="1" dirty="0" smtClean="0">
                <a:solidFill>
                  <a:srgbClr val="990099"/>
                </a:solidFill>
              </a:rPr>
              <a:t> in a project and a lower price on the surplus 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Career guidance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364088" y="450912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i="1" dirty="0" err="1" smtClean="0">
                <a:solidFill>
                  <a:schemeClr val="accent1"/>
                </a:solidFill>
              </a:rPr>
              <a:t>Cost</a:t>
            </a:r>
            <a:r>
              <a:rPr lang="nl-BE" i="1" dirty="0" smtClean="0">
                <a:solidFill>
                  <a:schemeClr val="accent1"/>
                </a:solidFill>
              </a:rPr>
              <a:t> driver</a:t>
            </a:r>
            <a:endParaRPr lang="nl-BE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4652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1 - </a:t>
            </a:r>
            <a:r>
              <a:rPr lang="en-GB" sz="2800" i="1" dirty="0" smtClean="0">
                <a:solidFill>
                  <a:schemeClr val="accent1"/>
                </a:solidFill>
              </a:rPr>
              <a:t>cost driver </a:t>
            </a:r>
            <a:r>
              <a:rPr lang="en-GB" sz="2800" i="1" dirty="0" smtClean="0">
                <a:solidFill>
                  <a:srgbClr val="990099"/>
                </a:solidFill>
              </a:rPr>
              <a:t>= </a:t>
            </a:r>
            <a:r>
              <a:rPr lang="en-GB" sz="2800" i="1" dirty="0" smtClean="0">
                <a:solidFill>
                  <a:srgbClr val="CC0099"/>
                </a:solidFill>
              </a:rPr>
              <a:t>staff cost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2 - Because every project has a different nature and needs other competences</a:t>
            </a:r>
          </a:p>
          <a:p>
            <a:pPr lvl="1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We defined different competence levels that have been used in former projects</a:t>
            </a:r>
          </a:p>
          <a:p>
            <a:pPr lvl="2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junior and senior staff and project leaders</a:t>
            </a:r>
          </a:p>
          <a:p>
            <a:pPr lvl="2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Supporting junior and senior staff</a:t>
            </a:r>
          </a:p>
          <a:p>
            <a:pPr lvl="1"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We checked the average salary (as) in the public service for such competences (0-5y, 6-10y, +)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3553432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5859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3 - we checked the average staff costs and the average direct costs (dc) paid for in past years to similar projects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4 - we calculated the level of direct costs as a percentage of the staff costs </a:t>
            </a:r>
          </a:p>
          <a:p>
            <a:pPr lvl="1"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If staff=100 and direct cost=11 then dc=11%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5 - we applied this percentage on every level of competence and added the two up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6 - this sum was multiplied by 15% for indirect costs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15891586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i="1" dirty="0" smtClean="0">
                <a:solidFill>
                  <a:srgbClr val="990099"/>
                </a:solidFill>
              </a:rPr>
              <a:t>RESULT : </a:t>
            </a:r>
            <a:br>
              <a:rPr lang="en-GB" sz="2800" i="1" dirty="0" smtClean="0">
                <a:solidFill>
                  <a:srgbClr val="990099"/>
                </a:solidFill>
              </a:rPr>
            </a:br>
            <a:r>
              <a:rPr lang="en-GB" sz="2800" i="1" dirty="0" smtClean="0">
                <a:solidFill>
                  <a:srgbClr val="990099"/>
                </a:solidFill>
              </a:rPr>
              <a:t>Total standard cost to be used for every member of staff that is needed in the project according to the agreed project work plan =</a:t>
            </a:r>
          </a:p>
          <a:p>
            <a:pPr lvl="1"/>
            <a:r>
              <a:rPr lang="en-GB" sz="2400" i="1" dirty="0" smtClean="0">
                <a:solidFill>
                  <a:srgbClr val="990099"/>
                </a:solidFill>
              </a:rPr>
              <a:t>(AS + DC) + (AS+DC)X15%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35991858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i="1" dirty="0" smtClean="0">
                <a:solidFill>
                  <a:srgbClr val="990099"/>
                </a:solidFill>
              </a:rPr>
              <a:t>Because every project has a different nature and needs other competences, we took following steps</a:t>
            </a:r>
          </a:p>
          <a:p>
            <a:pPr lvl="1">
              <a:lnSpc>
                <a:spcPct val="90000"/>
              </a:lnSpc>
            </a:pPr>
            <a:r>
              <a:rPr lang="en-GB" i="1" dirty="0" smtClean="0">
                <a:solidFill>
                  <a:srgbClr val="990099"/>
                </a:solidFill>
              </a:rPr>
              <a:t>We defined different competence levels that have been used in former projects</a:t>
            </a:r>
          </a:p>
          <a:p>
            <a:pPr lvl="2">
              <a:lnSpc>
                <a:spcPct val="90000"/>
              </a:lnSpc>
            </a:pPr>
            <a:r>
              <a:rPr lang="en-GB" i="1" dirty="0" smtClean="0">
                <a:solidFill>
                  <a:srgbClr val="990099"/>
                </a:solidFill>
              </a:rPr>
              <a:t>junior and senior staff and project leaders</a:t>
            </a:r>
          </a:p>
          <a:p>
            <a:pPr lvl="2">
              <a:lnSpc>
                <a:spcPct val="90000"/>
              </a:lnSpc>
            </a:pPr>
            <a:r>
              <a:rPr lang="en-GB" i="1" dirty="0" smtClean="0">
                <a:solidFill>
                  <a:srgbClr val="990099"/>
                </a:solidFill>
              </a:rPr>
              <a:t>Supporting junior and senior staff</a:t>
            </a:r>
          </a:p>
          <a:p>
            <a:pPr lvl="1">
              <a:lnSpc>
                <a:spcPct val="90000"/>
              </a:lnSpc>
            </a:pPr>
            <a:r>
              <a:rPr lang="en-GB" i="1" dirty="0" smtClean="0">
                <a:solidFill>
                  <a:srgbClr val="990099"/>
                </a:solidFill>
              </a:rPr>
              <a:t>We checked the average salary (as) in the public service for such competences (0-5y, 6-10y, +)</a:t>
            </a:r>
          </a:p>
          <a:p>
            <a:pPr>
              <a:lnSpc>
                <a:spcPct val="90000"/>
              </a:lnSpc>
            </a:pPr>
            <a:endParaRPr lang="en-GB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Transnationality</a:t>
            </a:r>
          </a:p>
        </p:txBody>
      </p:sp>
    </p:spTree>
    <p:extLst>
      <p:ext uri="{BB962C8B-B14F-4D97-AF65-F5344CB8AC3E}">
        <p14:creationId xmlns:p14="http://schemas.microsoft.com/office/powerpoint/2010/main" val="41193153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1 - </a:t>
            </a:r>
            <a:r>
              <a:rPr lang="en-GB" sz="2800" i="1" dirty="0" smtClean="0">
                <a:solidFill>
                  <a:schemeClr val="accent1"/>
                </a:solidFill>
              </a:rPr>
              <a:t>cost driver </a:t>
            </a:r>
            <a:r>
              <a:rPr lang="en-GB" sz="2800" i="1" dirty="0" smtClean="0">
                <a:solidFill>
                  <a:srgbClr val="990099"/>
                </a:solidFill>
              </a:rPr>
              <a:t>= </a:t>
            </a:r>
            <a:r>
              <a:rPr lang="en-GB" sz="2800" i="1" dirty="0" smtClean="0">
                <a:solidFill>
                  <a:srgbClr val="CC0099"/>
                </a:solidFill>
              </a:rPr>
              <a:t>staff cost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STEP 2 - Because every project has a different nature and needs other competences</a:t>
            </a:r>
          </a:p>
          <a:p>
            <a:pPr lvl="1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We defined different competence levels that have been used in former projects</a:t>
            </a:r>
          </a:p>
          <a:p>
            <a:pPr lvl="2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junior and senior staff and project leaders</a:t>
            </a:r>
          </a:p>
          <a:p>
            <a:pPr lvl="2">
              <a:lnSpc>
                <a:spcPct val="90000"/>
              </a:lnSpc>
            </a:pPr>
            <a:r>
              <a:rPr lang="en-GB" sz="2000" i="1" dirty="0" smtClean="0">
                <a:solidFill>
                  <a:srgbClr val="990099"/>
                </a:solidFill>
              </a:rPr>
              <a:t>Supporting junior and senior staff</a:t>
            </a:r>
          </a:p>
          <a:p>
            <a:pPr lvl="1"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We checked the average salary (as) in the public service for such competences (0-5y, 6-10y, +)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Transnationality</a:t>
            </a:r>
          </a:p>
        </p:txBody>
      </p:sp>
    </p:spTree>
    <p:extLst>
      <p:ext uri="{BB962C8B-B14F-4D97-AF65-F5344CB8AC3E}">
        <p14:creationId xmlns:p14="http://schemas.microsoft.com/office/powerpoint/2010/main" val="32822040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i="1" dirty="0" smtClean="0">
                <a:solidFill>
                  <a:srgbClr val="990099"/>
                </a:solidFill>
              </a:rPr>
              <a:t>STEP 3 - We foresee different types of projects (import/export), and we don’t have enough relevant data (historic nor benchmark) =&gt; we apply the real costs for the direct cost as well as for the transnational costs</a:t>
            </a:r>
          </a:p>
          <a:p>
            <a:r>
              <a:rPr lang="en-GB" sz="2800" i="1" dirty="0" smtClean="0">
                <a:solidFill>
                  <a:srgbClr val="990099"/>
                </a:solidFill>
              </a:rPr>
              <a:t>STEP 4 -The indirect costs are a flat rate of 15% of the sum of staff costs, direct costs and transnational costs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Standard scales – </a:t>
            </a:r>
            <a:r>
              <a:rPr lang="en-GB" sz="3200" i="1" dirty="0" smtClean="0">
                <a:solidFill>
                  <a:srgbClr val="990099"/>
                </a:solidFill>
              </a:rPr>
              <a:t>Transnationality</a:t>
            </a:r>
          </a:p>
        </p:txBody>
      </p:sp>
    </p:spTree>
    <p:extLst>
      <p:ext uri="{BB962C8B-B14F-4D97-AF65-F5344CB8AC3E}">
        <p14:creationId xmlns:p14="http://schemas.microsoft.com/office/powerpoint/2010/main" val="7191225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352611634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622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857251"/>
            <a:ext cx="7343720" cy="51435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295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How - Lump sums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000099"/>
                </a:solidFill>
              </a:rPr>
              <a:t>STEP 1 - define the nature of the project/operation and the result wanted</a:t>
            </a:r>
          </a:p>
          <a:p>
            <a:r>
              <a:rPr lang="en-GB" sz="2800" dirty="0" smtClean="0">
                <a:solidFill>
                  <a:srgbClr val="000099"/>
                </a:solidFill>
              </a:rPr>
              <a:t>STEP 2 - define a detailed list of items/actions that appear in a reasonable budget</a:t>
            </a:r>
          </a:p>
          <a:p>
            <a:r>
              <a:rPr lang="en-GB" sz="2800" dirty="0" smtClean="0">
                <a:solidFill>
                  <a:srgbClr val="000099"/>
                </a:solidFill>
              </a:rPr>
              <a:t>STEP 3 - Check historical data or look for benchmarks in public and private sector for the whole and for each item if possible</a:t>
            </a:r>
          </a:p>
          <a:p>
            <a:endParaRPr lang="en-GB" sz="2800" dirty="0" smtClean="0">
              <a:solidFill>
                <a:srgbClr val="000099"/>
              </a:solidFill>
            </a:endParaRPr>
          </a:p>
          <a:p>
            <a:endParaRPr lang="en-GB" sz="2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9191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Lump sum - Transnationality</a:t>
            </a:r>
            <a:endParaRPr lang="en-GB" sz="3600" i="1" dirty="0" smtClean="0">
              <a:solidFill>
                <a:srgbClr val="990099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STEP 1 - the </a:t>
            </a:r>
            <a:r>
              <a:rPr lang="en-GB" sz="2400" i="1" dirty="0" smtClean="0">
                <a:solidFill>
                  <a:srgbClr val="6600FF"/>
                </a:solidFill>
              </a:rPr>
              <a:t>preparatory phase </a:t>
            </a:r>
            <a:r>
              <a:rPr lang="en-GB" sz="2400" i="1" dirty="0" smtClean="0">
                <a:solidFill>
                  <a:srgbClr val="990099"/>
                </a:solidFill>
              </a:rPr>
              <a:t>is limited in time and has clearly defined actions, goals and results (i.e. 3 months, desk research, define scoop of project and baseline study)</a:t>
            </a:r>
          </a:p>
          <a:p>
            <a:pPr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STEP 2 - through benchmarks we defined the needed staff as junior academic level and check this with the average salary in the public service</a:t>
            </a:r>
          </a:p>
          <a:p>
            <a:pPr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STEP 3 - we added necessary working costs and indirect costs</a:t>
            </a:r>
          </a:p>
          <a:p>
            <a:pPr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RESULT - lump sum of 11.000€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2924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Where </a:t>
            </a:r>
            <a:r>
              <a:rPr lang="en-GB" sz="2800" i="1" dirty="0" smtClean="0">
                <a:solidFill>
                  <a:srgbClr val="6600FF"/>
                </a:solidFill>
              </a:rPr>
              <a:t>peer review </a:t>
            </a:r>
            <a:r>
              <a:rPr lang="en-GB" sz="2800" i="1" dirty="0" smtClean="0">
                <a:solidFill>
                  <a:srgbClr val="990099"/>
                </a:solidFill>
              </a:rPr>
              <a:t>is needed and accepted at the grant decision, we use the lump sum</a:t>
            </a:r>
          </a:p>
          <a:p>
            <a:pPr>
              <a:lnSpc>
                <a:spcPct val="90000"/>
              </a:lnSpc>
            </a:pPr>
            <a:r>
              <a:rPr lang="en-GB" sz="2800" i="1" dirty="0" smtClean="0">
                <a:solidFill>
                  <a:srgbClr val="990099"/>
                </a:solidFill>
              </a:rPr>
              <a:t>Again data check and benchmarks learned us that following elements are needed:</a:t>
            </a:r>
          </a:p>
          <a:p>
            <a:pPr lvl="1"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People presenting the product(s), seminar package, moderator and rapporteur</a:t>
            </a:r>
          </a:p>
          <a:p>
            <a:pPr lvl="1">
              <a:lnSpc>
                <a:spcPct val="90000"/>
              </a:lnSpc>
            </a:pPr>
            <a:r>
              <a:rPr lang="en-GB" sz="2400" i="1" dirty="0" smtClean="0">
                <a:solidFill>
                  <a:srgbClr val="990099"/>
                </a:solidFill>
              </a:rPr>
              <a:t>The price was set after a benchmark and our own experiences at 10.000 € and the report is needed</a:t>
            </a:r>
          </a:p>
          <a:p>
            <a:pPr>
              <a:lnSpc>
                <a:spcPct val="90000"/>
              </a:lnSpc>
            </a:pPr>
            <a:endParaRPr lang="en-GB" sz="2800" i="1" dirty="0" smtClean="0">
              <a:solidFill>
                <a:srgbClr val="99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GB" sz="4000" i="1" dirty="0" smtClean="0">
                <a:solidFill>
                  <a:srgbClr val="990099"/>
                </a:solidFill>
              </a:rPr>
              <a:t>Lump sum - transnationality</a:t>
            </a:r>
            <a:endParaRPr lang="en-GB" sz="3600" i="1" dirty="0" smtClean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412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060112482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61782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/>
          <p:cNvSpPr>
            <a:spLocks noGrp="1"/>
          </p:cNvSpPr>
          <p:nvPr>
            <p:ph type="title"/>
          </p:nvPr>
        </p:nvSpPr>
        <p:spPr>
          <a:xfrm>
            <a:off x="471488" y="210914"/>
            <a:ext cx="8229600" cy="985838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Risks</a:t>
            </a:r>
          </a:p>
        </p:txBody>
      </p:sp>
      <p:sp>
        <p:nvSpPr>
          <p:cNvPr id="40963" name="Tijdelijke aanduiding voor inhoud 2"/>
          <p:cNvSpPr>
            <a:spLocks noGrp="1"/>
          </p:cNvSpPr>
          <p:nvPr>
            <p:ph idx="1"/>
          </p:nvPr>
        </p:nvSpPr>
        <p:spPr>
          <a:xfrm>
            <a:off x="385763" y="1351309"/>
            <a:ext cx="8229600" cy="4525963"/>
          </a:xfrm>
        </p:spPr>
        <p:txBody>
          <a:bodyPr/>
          <a:lstStyle/>
          <a:p>
            <a:r>
              <a:rPr lang="en-GB" sz="2400" dirty="0" smtClean="0">
                <a:solidFill>
                  <a:srgbClr val="000099"/>
                </a:solidFill>
              </a:rPr>
              <a:t>All risks are for the managing authority/intermediary body/executive promoter that defines the system in its calls for projects, no legal certainty until audit</a:t>
            </a:r>
          </a:p>
          <a:p>
            <a:r>
              <a:rPr lang="en-GB" sz="2400" dirty="0" smtClean="0">
                <a:solidFill>
                  <a:srgbClr val="000099"/>
                </a:solidFill>
              </a:rPr>
              <a:t>Difference standard costs – standard financing. The additionality principle stills stand in financing a project/operation. </a:t>
            </a:r>
          </a:p>
          <a:p>
            <a:pPr lvl="1"/>
            <a:r>
              <a:rPr lang="en-GB" sz="2000" dirty="0" smtClean="0">
                <a:solidFill>
                  <a:srgbClr val="000099"/>
                </a:solidFill>
              </a:rPr>
              <a:t>So first deduct income and the national/regional/local/ … co financing money and only the rest is ESF</a:t>
            </a:r>
          </a:p>
          <a:p>
            <a:r>
              <a:rPr lang="en-GB" sz="2400" dirty="0" smtClean="0">
                <a:solidFill>
                  <a:srgbClr val="000099"/>
                </a:solidFill>
              </a:rPr>
              <a:t>Increased importance of registration </a:t>
            </a:r>
            <a:r>
              <a:rPr lang="en-GB" sz="2400" dirty="0">
                <a:solidFill>
                  <a:srgbClr val="000099"/>
                </a:solidFill>
              </a:rPr>
              <a:t>of activities</a:t>
            </a:r>
          </a:p>
          <a:p>
            <a:r>
              <a:rPr lang="en-GB" sz="2400" dirty="0" smtClean="0">
                <a:solidFill>
                  <a:srgbClr val="000099"/>
                </a:solidFill>
              </a:rPr>
              <a:t>Retention </a:t>
            </a:r>
            <a:r>
              <a:rPr lang="en-GB" sz="2400" dirty="0">
                <a:solidFill>
                  <a:srgbClr val="000099"/>
                </a:solidFill>
              </a:rPr>
              <a:t>of documents at MA/IB and or project </a:t>
            </a:r>
            <a:r>
              <a:rPr lang="en-GB" sz="2400" dirty="0" smtClean="0">
                <a:solidFill>
                  <a:srgbClr val="000099"/>
                </a:solidFill>
              </a:rPr>
              <a:t>beneficiary</a:t>
            </a:r>
            <a:endParaRPr lang="en-GB" sz="2400" dirty="0">
              <a:solidFill>
                <a:srgbClr val="000099"/>
              </a:solidFill>
            </a:endParaRPr>
          </a:p>
          <a:p>
            <a:endParaRPr lang="en-GB" sz="24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118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352611634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622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Experiences</a:t>
            </a:r>
          </a:p>
        </p:txBody>
      </p:sp>
      <p:sp>
        <p:nvSpPr>
          <p:cNvPr id="4301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Flat rates:</a:t>
            </a:r>
          </a:p>
          <a:p>
            <a:pPr lvl="1"/>
            <a:r>
              <a:rPr lang="en-GB" dirty="0" smtClean="0">
                <a:solidFill>
                  <a:srgbClr val="000099"/>
                </a:solidFill>
              </a:rPr>
              <a:t>Applied in ALL calls since 2007</a:t>
            </a:r>
          </a:p>
          <a:p>
            <a:pPr lvl="1"/>
            <a:r>
              <a:rPr lang="en-GB" dirty="0" smtClean="0">
                <a:solidFill>
                  <a:srgbClr val="000099"/>
                </a:solidFill>
              </a:rPr>
              <a:t>Very much welcomed by beneficiaries although some loose money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Standard scales:</a:t>
            </a:r>
          </a:p>
          <a:p>
            <a:pPr lvl="1"/>
            <a:r>
              <a:rPr lang="en-GB" dirty="0" smtClean="0">
                <a:solidFill>
                  <a:srgbClr val="000099"/>
                </a:solidFill>
              </a:rPr>
              <a:t>Gradually applied since 2009 </a:t>
            </a:r>
          </a:p>
          <a:p>
            <a:pPr lvl="1"/>
            <a:r>
              <a:rPr lang="en-GB" dirty="0" smtClean="0">
                <a:solidFill>
                  <a:srgbClr val="000099"/>
                </a:solidFill>
              </a:rPr>
              <a:t>Welcomed by project promoters after a first hesitation due to </a:t>
            </a:r>
            <a:r>
              <a:rPr lang="en-GB" dirty="0">
                <a:solidFill>
                  <a:srgbClr val="000099"/>
                </a:solidFill>
              </a:rPr>
              <a:t>references used </a:t>
            </a:r>
            <a:r>
              <a:rPr lang="en-GB" dirty="0" smtClean="0">
                <a:solidFill>
                  <a:srgbClr val="000099"/>
                </a:solidFill>
              </a:rPr>
              <a:t>(public service)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410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Experiences</a:t>
            </a:r>
          </a:p>
        </p:txBody>
      </p:sp>
      <p:sp>
        <p:nvSpPr>
          <p:cNvPr id="4403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000099"/>
                </a:solidFill>
              </a:rPr>
              <a:t>Lump sums</a:t>
            </a:r>
            <a:r>
              <a:rPr lang="en-GB" sz="2400" dirty="0" smtClean="0">
                <a:solidFill>
                  <a:srgbClr val="000099"/>
                </a:solidFill>
              </a:rPr>
              <a:t>: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Applied in all calls on Transnationality from 2010 on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Applauded by project promoters because of clear definition of result wanted, reasonable level and simple application of the system</a:t>
            </a:r>
          </a:p>
          <a:p>
            <a:r>
              <a:rPr lang="en-GB" sz="2800" dirty="0" smtClean="0">
                <a:solidFill>
                  <a:srgbClr val="000099"/>
                </a:solidFill>
              </a:rPr>
              <a:t>All</a:t>
            </a:r>
            <a:r>
              <a:rPr lang="en-GB" sz="2400" dirty="0" smtClean="0">
                <a:solidFill>
                  <a:srgbClr val="000099"/>
                </a:solidFill>
              </a:rPr>
              <a:t>: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Clear communication and training is needed, not only for project promoters, also auditors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Changing the mind-set around costs/subsidies/profit was thé internal trick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853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352611634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622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0099"/>
                </a:solidFill>
              </a:rPr>
              <a:t>Future use</a:t>
            </a:r>
          </a:p>
        </p:txBody>
      </p:sp>
      <p:sp>
        <p:nvSpPr>
          <p:cNvPr id="4505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2013"/>
          </a:xfrm>
        </p:spPr>
        <p:txBody>
          <a:bodyPr/>
          <a:lstStyle/>
          <a:p>
            <a:r>
              <a:rPr lang="en-US" sz="2800" dirty="0" smtClean="0">
                <a:solidFill>
                  <a:srgbClr val="000099"/>
                </a:solidFill>
              </a:rPr>
              <a:t>Evaluate current practice and where needed amend it</a:t>
            </a:r>
          </a:p>
          <a:p>
            <a:r>
              <a:rPr lang="en-US" sz="2800" dirty="0" smtClean="0">
                <a:solidFill>
                  <a:srgbClr val="000099"/>
                </a:solidFill>
              </a:rPr>
              <a:t>Establish Flemish regulation with SCO where possible </a:t>
            </a:r>
          </a:p>
          <a:p>
            <a:r>
              <a:rPr lang="en-US" sz="2800" dirty="0" smtClean="0">
                <a:solidFill>
                  <a:srgbClr val="000099"/>
                </a:solidFill>
              </a:rPr>
              <a:t>Public procurement where possible</a:t>
            </a:r>
          </a:p>
          <a:p>
            <a:r>
              <a:rPr lang="en-US" sz="2800" dirty="0" smtClean="0">
                <a:solidFill>
                  <a:srgbClr val="000099"/>
                </a:solidFill>
              </a:rPr>
              <a:t>Salary plus 40% when caseload can be defined, including simplifying definition of salary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9895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Why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>
          <a:xfrm>
            <a:off x="398463" y="1295400"/>
            <a:ext cx="7917953" cy="4706938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CC0099"/>
                </a:solidFill>
              </a:rPr>
              <a:t>Final beneficiaries</a:t>
            </a:r>
            <a:r>
              <a:rPr lang="en-US" sz="2400" dirty="0" smtClean="0">
                <a:solidFill>
                  <a:srgbClr val="000099"/>
                </a:solidFill>
              </a:rPr>
              <a:t>: reduce administration </a:t>
            </a:r>
          </a:p>
          <a:p>
            <a:pPr lvl="1" eaLnBrk="1" hangingPunct="1"/>
            <a:r>
              <a:rPr lang="en-US" sz="2400" dirty="0">
                <a:solidFill>
                  <a:srgbClr val="000099"/>
                </a:solidFill>
              </a:rPr>
              <a:t>n</a:t>
            </a:r>
            <a:r>
              <a:rPr lang="en-US" sz="2400" dirty="0" smtClean="0">
                <a:solidFill>
                  <a:srgbClr val="000099"/>
                </a:solidFill>
              </a:rPr>
              <a:t>o more collection and archiving of every (small) cost</a:t>
            </a:r>
          </a:p>
          <a:p>
            <a:pPr lvl="1" eaLnBrk="1" hangingPunct="1"/>
            <a:r>
              <a:rPr lang="en-US" sz="2400" dirty="0">
                <a:solidFill>
                  <a:srgbClr val="000099"/>
                </a:solidFill>
              </a:rPr>
              <a:t>n</a:t>
            </a:r>
            <a:r>
              <a:rPr lang="en-US" sz="2400" dirty="0" smtClean="0">
                <a:solidFill>
                  <a:srgbClr val="000099"/>
                </a:solidFill>
              </a:rPr>
              <a:t>o more discussion whether or not costs are linked to the project</a:t>
            </a:r>
          </a:p>
          <a:p>
            <a:pPr lvl="1" eaLnBrk="1" hangingPunct="1"/>
            <a:r>
              <a:rPr lang="en-US" sz="2400" dirty="0">
                <a:solidFill>
                  <a:srgbClr val="000099"/>
                </a:solidFill>
              </a:rPr>
              <a:t>n</a:t>
            </a:r>
            <a:r>
              <a:rPr lang="en-US" sz="2400" dirty="0" smtClean="0">
                <a:solidFill>
                  <a:srgbClr val="000099"/>
                </a:solidFill>
              </a:rPr>
              <a:t>o more discussing about the allocation of a % to the project</a:t>
            </a:r>
          </a:p>
          <a:p>
            <a:pPr lvl="1" eaLnBrk="1" hangingPunct="1"/>
            <a:r>
              <a:rPr lang="en-US" sz="2400" dirty="0" smtClean="0">
                <a:solidFill>
                  <a:srgbClr val="000099"/>
                </a:solidFill>
              </a:rPr>
              <a:t>no more trouble about the privacy of documents like salary sheets …</a:t>
            </a:r>
          </a:p>
          <a:p>
            <a:pPr lvl="1" eaLnBrk="1" hangingPunct="1"/>
            <a:r>
              <a:rPr lang="en-US" sz="2400" dirty="0" smtClean="0">
                <a:solidFill>
                  <a:srgbClr val="000099"/>
                </a:solidFill>
              </a:rPr>
              <a:t>legal certainty as a basis for a good partnership</a:t>
            </a:r>
          </a:p>
          <a:p>
            <a:pPr eaLnBrk="1" hangingPunct="1"/>
            <a:endParaRPr lang="nl-BE" sz="24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80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0099"/>
                </a:solidFill>
              </a:rPr>
              <a:t>Future use</a:t>
            </a:r>
          </a:p>
        </p:txBody>
      </p:sp>
      <p:sp>
        <p:nvSpPr>
          <p:cNvPr id="4608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99"/>
                </a:solidFill>
              </a:rPr>
              <a:t>Lump sum for specific operations with clear targets and clearly definable and realistic results</a:t>
            </a:r>
          </a:p>
          <a:p>
            <a:r>
              <a:rPr lang="en-GB" sz="2800" dirty="0" smtClean="0">
                <a:solidFill>
                  <a:srgbClr val="000099"/>
                </a:solidFill>
              </a:rPr>
              <a:t>Simplifying administration through clear </a:t>
            </a:r>
            <a:r>
              <a:rPr lang="en-US" sz="2800" dirty="0" smtClean="0">
                <a:solidFill>
                  <a:srgbClr val="000099"/>
                </a:solidFill>
              </a:rPr>
              <a:t>instructions on registration and documentation </a:t>
            </a:r>
          </a:p>
          <a:p>
            <a:r>
              <a:rPr lang="en-US" sz="2800" dirty="0" smtClean="0">
                <a:solidFill>
                  <a:srgbClr val="000099"/>
                </a:solidFill>
              </a:rPr>
              <a:t>On going information and training of staff, AA and final beneficiaries 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9493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Flat rates &amp;</a:t>
            </a:r>
            <a:r>
              <a:rPr lang="en-GB" sz="1800" dirty="0" smtClean="0">
                <a:solidFill>
                  <a:srgbClr val="990099"/>
                </a:solidFill>
              </a:rPr>
              <a:t>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</a:t>
            </a:r>
            <a:r>
              <a:rPr lang="en-GB" sz="1800" dirty="0" smtClean="0">
                <a:solidFill>
                  <a:srgbClr val="000099"/>
                </a:solidFill>
              </a:rPr>
              <a:t>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Considerations for MA/IB</a:t>
            </a:r>
            <a:endParaRPr lang="en-GB" sz="1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300237972"/>
              </p:ext>
            </p:extLst>
          </p:nvPr>
        </p:nvGraphicFramePr>
        <p:xfrm>
          <a:off x="2069306" y="188640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46222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nl-BE" dirty="0"/>
              <a:t>1</a:t>
            </a:r>
            <a:r>
              <a:rPr lang="en-US" altLang="nl-BE" dirty="0" smtClean="0"/>
              <a:t>. Real simplification for MA and or IB?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BE" sz="2400" dirty="0" smtClean="0"/>
              <a:t>YES for the total functioning of the </a:t>
            </a:r>
            <a:r>
              <a:rPr lang="en-US" altLang="nl-BE" sz="2400" dirty="0" err="1" smtClean="0"/>
              <a:t>programme</a:t>
            </a:r>
            <a:r>
              <a:rPr lang="en-US" altLang="nl-BE" sz="2400" dirty="0" smtClean="0"/>
              <a:t> and projects, </a:t>
            </a:r>
          </a:p>
          <a:p>
            <a:pPr algn="ctr"/>
            <a:r>
              <a:rPr lang="en-US" altLang="nl-BE" sz="2400" dirty="0" smtClean="0"/>
              <a:t>BUT</a:t>
            </a:r>
          </a:p>
          <a:p>
            <a:r>
              <a:rPr lang="en-US" altLang="nl-BE" sz="2400" dirty="0" smtClean="0"/>
              <a:t>Ex ante a call for proposals MA or IB needs to invest a lot of  time concerning: </a:t>
            </a:r>
          </a:p>
          <a:p>
            <a:pPr lvl="1"/>
            <a:r>
              <a:rPr lang="en-US" altLang="nl-BE" sz="2000" dirty="0" smtClean="0"/>
              <a:t>examining, calculating and documenting the product or result required, </a:t>
            </a:r>
          </a:p>
          <a:p>
            <a:pPr lvl="1"/>
            <a:r>
              <a:rPr lang="en-US" altLang="nl-BE" sz="2000" dirty="0" smtClean="0"/>
              <a:t>criteria and indicators to use, </a:t>
            </a:r>
          </a:p>
          <a:p>
            <a:pPr lvl="1"/>
            <a:r>
              <a:rPr lang="en-US" altLang="nl-BE" sz="2000" dirty="0" smtClean="0"/>
              <a:t>check availability of historical data on cost driver, </a:t>
            </a:r>
          </a:p>
          <a:p>
            <a:pPr lvl="1"/>
            <a:r>
              <a:rPr lang="en-US" altLang="nl-BE" sz="2000" dirty="0" smtClean="0"/>
              <a:t>define the SCO method used</a:t>
            </a:r>
          </a:p>
          <a:p>
            <a:pPr lvl="1"/>
            <a:r>
              <a:rPr lang="en-US" altLang="nl-BE" sz="2000" dirty="0" smtClean="0"/>
              <a:t>Define the documentation (registration) required from final beneficiaries</a:t>
            </a:r>
          </a:p>
          <a:p>
            <a:pPr lvl="1"/>
            <a:r>
              <a:rPr lang="en-US" altLang="nl-BE" sz="2000" dirty="0" smtClean="0"/>
              <a:t>Determine how thing will be controlled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xfrm>
            <a:off x="457200" y="6669359"/>
            <a:ext cx="2133600" cy="5211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437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nl-BE" dirty="0" smtClean="0"/>
              <a:t>1. Real simplification for MA and or IB?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>
          <a:xfrm>
            <a:off x="611188" y="1989138"/>
            <a:ext cx="7924800" cy="4495800"/>
          </a:xfrm>
        </p:spPr>
        <p:txBody>
          <a:bodyPr/>
          <a:lstStyle/>
          <a:p>
            <a:r>
              <a:rPr lang="en-GB" altLang="nl-BE" sz="2400" dirty="0" smtClean="0"/>
              <a:t>Keep in mind that there is a difference between standard costs – standard financing. </a:t>
            </a:r>
          </a:p>
          <a:p>
            <a:r>
              <a:rPr lang="en-GB" altLang="nl-BE" sz="2400" dirty="0" smtClean="0"/>
              <a:t>The </a:t>
            </a:r>
            <a:r>
              <a:rPr lang="en-GB" altLang="nl-BE" sz="2400" dirty="0" err="1" smtClean="0"/>
              <a:t>additionality</a:t>
            </a:r>
            <a:r>
              <a:rPr lang="en-GB" altLang="nl-BE" sz="2400" dirty="0" smtClean="0"/>
              <a:t> principle still stands and it is a fact that the Funds can not participate in “</a:t>
            </a:r>
            <a:r>
              <a:rPr lang="en-GB" altLang="nl-BE" sz="2400" dirty="0" err="1" smtClean="0"/>
              <a:t>overfinancing</a:t>
            </a:r>
            <a:r>
              <a:rPr lang="en-GB" altLang="nl-BE" sz="2400" dirty="0" smtClean="0"/>
              <a:t>” a project/operation</a:t>
            </a:r>
          </a:p>
          <a:p>
            <a:r>
              <a:rPr lang="en-GB" altLang="nl-BE" sz="2400" dirty="0" smtClean="0"/>
              <a:t>Follow up how state aid and public procurement relate to the SCO’s used and how this will be controlled</a:t>
            </a:r>
          </a:p>
          <a:p>
            <a:r>
              <a:rPr lang="en-GB" altLang="nl-BE" sz="2400" dirty="0" smtClean="0"/>
              <a:t>Follow closely the delegated acts on the subject</a:t>
            </a:r>
          </a:p>
          <a:p>
            <a:endParaRPr lang="en-US" altLang="nl-BE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xfrm flipV="1">
            <a:off x="457200" y="6767657"/>
            <a:ext cx="2133600" cy="45719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279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 </a:t>
            </a:r>
            <a:r>
              <a:rPr lang="nl-BE" dirty="0" err="1" smtClean="0"/>
              <a:t>From</a:t>
            </a:r>
            <a:r>
              <a:rPr lang="nl-BE" dirty="0" smtClean="0"/>
              <a:t> controller </a:t>
            </a:r>
            <a:r>
              <a:rPr lang="nl-BE" dirty="0" err="1" smtClean="0"/>
              <a:t>to</a:t>
            </a:r>
            <a:r>
              <a:rPr lang="nl-BE" dirty="0" smtClean="0"/>
              <a:t> supporter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err="1" smtClean="0"/>
              <a:t>Result</a:t>
            </a:r>
            <a:r>
              <a:rPr lang="nl-BE" dirty="0" smtClean="0"/>
              <a:t> </a:t>
            </a:r>
            <a:r>
              <a:rPr lang="nl-BE" dirty="0" err="1" smtClean="0"/>
              <a:t>based</a:t>
            </a:r>
            <a:r>
              <a:rPr lang="nl-BE" dirty="0" smtClean="0"/>
              <a:t> </a:t>
            </a:r>
            <a:r>
              <a:rPr lang="nl-BE" dirty="0" err="1" smtClean="0"/>
              <a:t>programmes</a:t>
            </a:r>
            <a:r>
              <a:rPr lang="nl-BE" dirty="0" smtClean="0"/>
              <a:t> </a:t>
            </a:r>
            <a:r>
              <a:rPr lang="nl-BE" dirty="0" err="1" smtClean="0"/>
              <a:t>demand</a:t>
            </a:r>
            <a:r>
              <a:rPr lang="nl-BE" dirty="0" smtClean="0"/>
              <a:t> </a:t>
            </a:r>
            <a:r>
              <a:rPr lang="nl-BE" dirty="0" err="1" smtClean="0"/>
              <a:t>another</a:t>
            </a:r>
            <a:r>
              <a:rPr lang="nl-BE" dirty="0" smtClean="0"/>
              <a:t> </a:t>
            </a:r>
            <a:r>
              <a:rPr lang="nl-BE" dirty="0" err="1" smtClean="0"/>
              <a:t>implementation</a:t>
            </a:r>
            <a:r>
              <a:rPr lang="nl-BE" dirty="0" smtClean="0"/>
              <a:t> mode </a:t>
            </a:r>
            <a:r>
              <a:rPr lang="nl-BE" dirty="0" err="1" smtClean="0"/>
              <a:t>from</a:t>
            </a:r>
            <a:r>
              <a:rPr lang="nl-BE" dirty="0" smtClean="0"/>
              <a:t> MA/IB</a:t>
            </a:r>
            <a:endParaRPr lang="nl-BE" dirty="0"/>
          </a:p>
          <a:p>
            <a:r>
              <a:rPr lang="nl-BE" dirty="0" err="1" smtClean="0"/>
              <a:t>Role</a:t>
            </a:r>
            <a:r>
              <a:rPr lang="nl-BE" dirty="0" smtClean="0"/>
              <a:t> of MA/IB has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evolve</a:t>
            </a:r>
            <a:r>
              <a:rPr lang="nl-BE" dirty="0" smtClean="0"/>
              <a:t> </a:t>
            </a:r>
            <a:r>
              <a:rPr lang="nl-BE" dirty="0" err="1" smtClean="0"/>
              <a:t>towards</a:t>
            </a:r>
            <a:r>
              <a:rPr lang="nl-BE" dirty="0" smtClean="0"/>
              <a:t> a partner </a:t>
            </a:r>
            <a:r>
              <a:rPr lang="nl-BE" dirty="0" err="1" smtClean="0"/>
              <a:t>who</a:t>
            </a:r>
            <a:r>
              <a:rPr lang="nl-BE" dirty="0" smtClean="0"/>
              <a:t> </a:t>
            </a:r>
            <a:r>
              <a:rPr lang="nl-BE" dirty="0" err="1" smtClean="0"/>
              <a:t>helps</a:t>
            </a:r>
            <a:r>
              <a:rPr lang="nl-BE" dirty="0" smtClean="0"/>
              <a:t> </a:t>
            </a:r>
            <a:r>
              <a:rPr lang="nl-BE" dirty="0" err="1" smtClean="0"/>
              <a:t>others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realise</a:t>
            </a:r>
            <a:r>
              <a:rPr lang="nl-BE" dirty="0" smtClean="0"/>
              <a:t> </a:t>
            </a:r>
            <a:r>
              <a:rPr lang="nl-BE" dirty="0" err="1" smtClean="0"/>
              <a:t>results</a:t>
            </a:r>
            <a:endParaRPr lang="nl-BE" dirty="0" smtClean="0"/>
          </a:p>
          <a:p>
            <a:r>
              <a:rPr lang="nl-BE" dirty="0" err="1" smtClean="0"/>
              <a:t>Starting</a:t>
            </a:r>
            <a:r>
              <a:rPr lang="nl-BE" dirty="0" smtClean="0"/>
              <a:t> point is the call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projects</a:t>
            </a:r>
            <a:r>
              <a:rPr lang="nl-BE" dirty="0" smtClean="0"/>
              <a:t>, </a:t>
            </a:r>
          </a:p>
          <a:p>
            <a:r>
              <a:rPr lang="nl-BE" dirty="0" smtClean="0"/>
              <a:t>Monitoring </a:t>
            </a:r>
            <a:r>
              <a:rPr lang="nl-BE" dirty="0" err="1" smtClean="0"/>
              <a:t>becomes</a:t>
            </a:r>
            <a:r>
              <a:rPr lang="nl-BE" dirty="0" smtClean="0"/>
              <a:t> a </a:t>
            </a:r>
            <a:r>
              <a:rPr lang="nl-BE" dirty="0" err="1" smtClean="0"/>
              <a:t>supporting</a:t>
            </a:r>
            <a:r>
              <a:rPr lang="nl-BE" dirty="0" smtClean="0"/>
              <a:t> action</a:t>
            </a:r>
          </a:p>
          <a:p>
            <a:r>
              <a:rPr lang="nl-BE" dirty="0" smtClean="0"/>
              <a:t>MA is </a:t>
            </a:r>
            <a:r>
              <a:rPr lang="nl-BE" dirty="0" err="1" smtClean="0"/>
              <a:t>not</a:t>
            </a:r>
            <a:r>
              <a:rPr lang="nl-BE" dirty="0" smtClean="0"/>
              <a:t> the specialist on </a:t>
            </a:r>
            <a:r>
              <a:rPr lang="nl-BE" dirty="0" err="1" smtClean="0"/>
              <a:t>every</a:t>
            </a:r>
            <a:r>
              <a:rPr lang="nl-BE" dirty="0" smtClean="0"/>
              <a:t> issue </a:t>
            </a:r>
            <a:r>
              <a:rPr lang="nl-BE" dirty="0" err="1" smtClean="0"/>
              <a:t>concerning</a:t>
            </a:r>
            <a:r>
              <a:rPr lang="nl-BE" dirty="0" smtClean="0"/>
              <a:t> </a:t>
            </a:r>
            <a:r>
              <a:rPr lang="nl-BE" dirty="0" err="1" smtClean="0"/>
              <a:t>labour</a:t>
            </a:r>
            <a:r>
              <a:rPr lang="nl-BE" dirty="0" smtClean="0"/>
              <a:t> market or </a:t>
            </a:r>
            <a:r>
              <a:rPr lang="nl-BE" dirty="0" err="1" smtClean="0"/>
              <a:t>employment</a:t>
            </a:r>
            <a:r>
              <a:rPr lang="nl-BE" dirty="0" smtClean="0"/>
              <a:t> policy, but has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a FACILITATOR </a:t>
            </a:r>
            <a:r>
              <a:rPr lang="nl-BE" dirty="0" err="1" smtClean="0"/>
              <a:t>and</a:t>
            </a:r>
            <a:r>
              <a:rPr lang="nl-BE" dirty="0" smtClean="0"/>
              <a:t> has </a:t>
            </a:r>
            <a:r>
              <a:rPr lang="nl-BE" dirty="0" err="1" smtClean="0"/>
              <a:t>to</a:t>
            </a:r>
            <a:r>
              <a:rPr lang="nl-BE" dirty="0" smtClean="0"/>
              <a:t> </a:t>
            </a:r>
            <a:r>
              <a:rPr lang="nl-BE" dirty="0" err="1" smtClean="0"/>
              <a:t>be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inspiring</a:t>
            </a:r>
            <a:r>
              <a:rPr lang="nl-BE" dirty="0" smtClean="0"/>
              <a:t> coach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05915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3. Impact on final beneficiaries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nl-BE" sz="2400" dirty="0" smtClean="0"/>
              <a:t>Easy to calculate the results and finances needed for a project</a:t>
            </a:r>
          </a:p>
          <a:p>
            <a:r>
              <a:rPr lang="en-GB" altLang="nl-BE" sz="2400" dirty="0" smtClean="0"/>
              <a:t>Easy financial management and archiving (digitalize!)</a:t>
            </a:r>
          </a:p>
          <a:p>
            <a:r>
              <a:rPr lang="en-GB" altLang="nl-BE" sz="2400" dirty="0" smtClean="0"/>
              <a:t>Need for clear reporting on results and or activities performed</a:t>
            </a:r>
          </a:p>
          <a:p>
            <a:r>
              <a:rPr lang="en-GB" altLang="nl-BE" sz="2400" dirty="0" smtClean="0"/>
              <a:t>Possible problems:</a:t>
            </a:r>
          </a:p>
          <a:p>
            <a:pPr lvl="1"/>
            <a:r>
              <a:rPr lang="en-GB" altLang="nl-BE" sz="2200" dirty="0" smtClean="0"/>
              <a:t>Documentation/Registration of results and or activities</a:t>
            </a:r>
          </a:p>
          <a:p>
            <a:pPr lvl="1"/>
            <a:r>
              <a:rPr lang="en-GB" altLang="nl-BE" sz="2200" dirty="0" smtClean="0"/>
              <a:t>Performance audits</a:t>
            </a:r>
          </a:p>
          <a:p>
            <a:pPr lvl="1"/>
            <a:r>
              <a:rPr lang="en-GB" altLang="nl-BE" sz="2200" dirty="0" smtClean="0"/>
              <a:t>Retention of documents at MA/IB and or project promoter</a:t>
            </a:r>
          </a:p>
          <a:p>
            <a:endParaRPr lang="en-US" altLang="nl-BE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646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4. Reducing risks and errors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0471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nl-BE" sz="2400" dirty="0" smtClean="0"/>
              <a:t>Starts with call for proposals where there is a need for clear definitions of:</a:t>
            </a:r>
          </a:p>
          <a:p>
            <a:pPr lvl="1"/>
            <a:r>
              <a:rPr lang="en-US" altLang="nl-BE" sz="2400" dirty="0" smtClean="0"/>
              <a:t>results wanted</a:t>
            </a:r>
          </a:p>
          <a:p>
            <a:pPr lvl="1"/>
            <a:r>
              <a:rPr lang="en-US" altLang="nl-BE" sz="2400" dirty="0" smtClean="0"/>
              <a:t>indicator(s) to be used</a:t>
            </a:r>
          </a:p>
          <a:p>
            <a:pPr lvl="1"/>
            <a:r>
              <a:rPr lang="en-US" altLang="nl-BE" sz="2400" dirty="0" smtClean="0"/>
              <a:t>flat rate, standard cost and or lump sum</a:t>
            </a:r>
          </a:p>
          <a:p>
            <a:pPr lvl="1"/>
            <a:r>
              <a:rPr lang="en-US" altLang="nl-BE" sz="2400" dirty="0"/>
              <a:t>g</a:t>
            </a:r>
            <a:r>
              <a:rPr lang="en-US" altLang="nl-BE" sz="2400" dirty="0" smtClean="0"/>
              <a:t>ood documentation on what legal basis for SCO is used</a:t>
            </a:r>
          </a:p>
          <a:p>
            <a:pPr lvl="1"/>
            <a:r>
              <a:rPr lang="en-US" altLang="nl-BE" sz="2400" dirty="0"/>
              <a:t>w</a:t>
            </a:r>
            <a:r>
              <a:rPr lang="en-US" altLang="nl-BE" sz="2400" dirty="0" smtClean="0"/>
              <a:t>here necessary, how SCO are calculated</a:t>
            </a:r>
          </a:p>
          <a:p>
            <a:r>
              <a:rPr lang="en-US" altLang="nl-BE" sz="2400" dirty="0" smtClean="0"/>
              <a:t>Describe and use a simple but effective registration system (from basic documents up until IT system) guaranteeing the four eyes principle</a:t>
            </a:r>
          </a:p>
          <a:p>
            <a:r>
              <a:rPr lang="en-US" altLang="nl-BE" sz="2400" dirty="0" smtClean="0"/>
              <a:t>Digitalize all documentation</a:t>
            </a:r>
          </a:p>
          <a:p>
            <a:r>
              <a:rPr lang="en-US" altLang="nl-BE" sz="2400" dirty="0" smtClean="0"/>
              <a:t>Develop and train final beneficiaries in self evaluation, </a:t>
            </a:r>
          </a:p>
          <a:p>
            <a:r>
              <a:rPr lang="en-US" altLang="nl-BE" sz="2400" dirty="0" smtClean="0"/>
              <a:t>Danger that monitoring  and interim reporting becomes pure </a:t>
            </a:r>
            <a:r>
              <a:rPr lang="en-US" altLang="nl-BE" sz="2400" dirty="0" err="1" smtClean="0"/>
              <a:t>controll</a:t>
            </a:r>
            <a:endParaRPr lang="en-US" altLang="nl-BE" sz="2400" dirty="0" smtClean="0"/>
          </a:p>
          <a:p>
            <a:r>
              <a:rPr lang="en-US" altLang="nl-BE" sz="2400" dirty="0" smtClean="0"/>
              <a:t>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14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nl-BE" dirty="0" smtClean="0"/>
              <a:t>5. Committing ESF and ERDF funds more quickly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nl-BE" dirty="0" smtClean="0"/>
              <a:t>Since finances become more transparent, processing and approvals for engagements and or payment requests go much faster</a:t>
            </a:r>
          </a:p>
          <a:p>
            <a:r>
              <a:rPr lang="en-GB" altLang="nl-BE" dirty="0" smtClean="0"/>
              <a:t>Better for realizing n+2 or n+3</a:t>
            </a:r>
          </a:p>
          <a:p>
            <a:r>
              <a:rPr lang="en-GB" altLang="nl-BE" dirty="0" smtClean="0"/>
              <a:t>Easier closures, perhaps even annual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61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BE" smtClean="0"/>
              <a:t>6. Other benefits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BE" sz="2800" dirty="0" smtClean="0"/>
              <a:t>For final beneficiaries:</a:t>
            </a:r>
          </a:p>
          <a:p>
            <a:pPr lvl="1"/>
            <a:r>
              <a:rPr lang="en-US" altLang="nl-BE" sz="2400" dirty="0" smtClean="0"/>
              <a:t>MA/IB becomes a trustworthy partner</a:t>
            </a:r>
          </a:p>
          <a:p>
            <a:pPr lvl="1"/>
            <a:r>
              <a:rPr lang="en-US" altLang="nl-BE" sz="2400" dirty="0" smtClean="0"/>
              <a:t>Auditing becomes a performance audit and no longer a financial one</a:t>
            </a:r>
          </a:p>
          <a:p>
            <a:pPr lvl="1"/>
            <a:r>
              <a:rPr lang="en-US" altLang="nl-BE" sz="2400" dirty="0" smtClean="0"/>
              <a:t>Audit can only be on results achieved and or activities performed</a:t>
            </a:r>
          </a:p>
          <a:p>
            <a:pPr lvl="1"/>
            <a:r>
              <a:rPr lang="en-US" altLang="nl-BE" sz="2400" dirty="0" smtClean="0"/>
              <a:t>Audit should be less time consuming</a:t>
            </a:r>
          </a:p>
          <a:p>
            <a:pPr lvl="1"/>
            <a:endParaRPr lang="en-US" altLang="nl-BE" sz="2400" dirty="0" smtClean="0"/>
          </a:p>
          <a:p>
            <a:pPr lvl="1">
              <a:buFontTx/>
              <a:buNone/>
            </a:pPr>
            <a:endParaRPr lang="en-US" altLang="nl-BE" sz="2400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061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6. </a:t>
            </a:r>
            <a:r>
              <a:rPr lang="nl-BE" dirty="0" err="1" smtClean="0"/>
              <a:t>Other</a:t>
            </a:r>
            <a:r>
              <a:rPr lang="nl-BE" dirty="0" smtClean="0"/>
              <a:t> benefits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BE" sz="2800" dirty="0"/>
              <a:t>For MA or IB:</a:t>
            </a:r>
          </a:p>
          <a:p>
            <a:pPr lvl="1"/>
            <a:r>
              <a:rPr lang="en-US" altLang="nl-BE" sz="2600" dirty="0" smtClean="0"/>
              <a:t>Clearer and better results on the </a:t>
            </a:r>
            <a:r>
              <a:rPr lang="en-US" altLang="nl-BE" sz="2600" dirty="0" err="1" smtClean="0"/>
              <a:t>labour</a:t>
            </a:r>
            <a:r>
              <a:rPr lang="en-US" altLang="nl-BE" sz="2600" dirty="0" smtClean="0"/>
              <a:t> market, rise in value for money</a:t>
            </a:r>
          </a:p>
          <a:p>
            <a:pPr lvl="1"/>
            <a:r>
              <a:rPr lang="en-US" altLang="nl-BE" sz="2600" dirty="0" smtClean="0"/>
              <a:t>More entrepreneurial challenges</a:t>
            </a:r>
          </a:p>
          <a:p>
            <a:pPr lvl="1"/>
            <a:r>
              <a:rPr lang="en-US" altLang="nl-BE" sz="2600" dirty="0" smtClean="0"/>
              <a:t>Easier </a:t>
            </a:r>
            <a:r>
              <a:rPr lang="en-US" altLang="nl-BE" sz="2600" dirty="0"/>
              <a:t>management of </a:t>
            </a:r>
            <a:r>
              <a:rPr lang="en-US" altLang="nl-BE" sz="2600" dirty="0" err="1"/>
              <a:t>programmes</a:t>
            </a:r>
            <a:endParaRPr lang="en-US" altLang="nl-BE" sz="2600" dirty="0"/>
          </a:p>
          <a:p>
            <a:pPr lvl="1"/>
            <a:r>
              <a:rPr lang="en-US" altLang="nl-BE" sz="2600" dirty="0"/>
              <a:t>Easier reporting to Mon Com and or EC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99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444500" y="384175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Why</a:t>
            </a:r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4402832" cy="4713387"/>
          </a:xfrm>
        </p:spPr>
        <p:txBody>
          <a:bodyPr/>
          <a:lstStyle/>
          <a:p>
            <a:pPr eaLnBrk="1" hangingPunct="1"/>
            <a:r>
              <a:rPr lang="en-GB" sz="2000" dirty="0" smtClean="0">
                <a:solidFill>
                  <a:srgbClr val="CC0099"/>
                </a:solidFill>
              </a:rPr>
              <a:t>ESF-Agency (MA-CA-AA)</a:t>
            </a:r>
            <a:endParaRPr lang="en-GB" sz="2000" dirty="0" smtClean="0">
              <a:solidFill>
                <a:srgbClr val="000099"/>
              </a:solidFill>
            </a:endParaRPr>
          </a:p>
          <a:p>
            <a:pPr lvl="1" eaLnBrk="1" hangingPunct="1"/>
            <a:r>
              <a:rPr lang="en-GB" sz="2000" dirty="0" smtClean="0">
                <a:solidFill>
                  <a:srgbClr val="000099"/>
                </a:solidFill>
              </a:rPr>
              <a:t>Easy to communicate and to control</a:t>
            </a:r>
          </a:p>
          <a:p>
            <a:pPr lvl="1" eaLnBrk="1" hangingPunct="1"/>
            <a:r>
              <a:rPr lang="en-GB" sz="2000" dirty="0" smtClean="0">
                <a:solidFill>
                  <a:srgbClr val="000099"/>
                </a:solidFill>
              </a:rPr>
              <a:t>Less time consuming, so more time to develop - monitor – support content and results of projects and programmes</a:t>
            </a:r>
          </a:p>
          <a:p>
            <a:pPr lvl="1"/>
            <a:r>
              <a:rPr lang="en-GB" sz="2000" dirty="0">
                <a:solidFill>
                  <a:srgbClr val="000099"/>
                </a:solidFill>
              </a:rPr>
              <a:t>In general, the financial management and control becomes simple mathematic</a:t>
            </a:r>
          </a:p>
          <a:p>
            <a:pPr lvl="2"/>
            <a:r>
              <a:rPr lang="en-GB" sz="2000" dirty="0">
                <a:solidFill>
                  <a:srgbClr val="000099"/>
                </a:solidFill>
              </a:rPr>
              <a:t>Unit or result X agreed </a:t>
            </a:r>
            <a:r>
              <a:rPr lang="en-GB" sz="2000" dirty="0" smtClean="0">
                <a:solidFill>
                  <a:srgbClr val="000099"/>
                </a:solidFill>
              </a:rPr>
              <a:t>cost/unit</a:t>
            </a:r>
          </a:p>
          <a:p>
            <a:pPr lvl="1"/>
            <a:r>
              <a:rPr lang="en-GB" sz="2000" dirty="0" smtClean="0">
                <a:solidFill>
                  <a:srgbClr val="000099"/>
                </a:solidFill>
              </a:rPr>
              <a:t>Contribute to a better partnership</a:t>
            </a:r>
          </a:p>
          <a:p>
            <a:pPr eaLnBrk="1" hangingPunct="1"/>
            <a:endParaRPr lang="nl-BE" sz="20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063317"/>
              </p:ext>
            </p:extLst>
          </p:nvPr>
        </p:nvGraphicFramePr>
        <p:xfrm>
          <a:off x="3779912" y="1628800"/>
          <a:ext cx="554461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903994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Advice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99"/>
                </a:solidFill>
              </a:rPr>
              <a:t>Change the mind-set around costs/profits/subsidies </a:t>
            </a:r>
          </a:p>
          <a:p>
            <a:pPr>
              <a:buNone/>
            </a:pPr>
            <a:r>
              <a:rPr lang="en-GB" dirty="0" smtClean="0">
                <a:solidFill>
                  <a:srgbClr val="000099"/>
                </a:solidFill>
              </a:rPr>
              <a:t>	into subsidies/results at a fair price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Involve all partners in developing and implementing SCO’s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Be transparent in your communication on why – what – how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Provide training for all stakeholders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5966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0099"/>
                </a:solidFill>
              </a:rPr>
              <a:t>Advice</a:t>
            </a:r>
          </a:p>
        </p:txBody>
      </p:sp>
      <p:sp>
        <p:nvSpPr>
          <p:cNvPr id="4813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>
              <a:solidFill>
                <a:srgbClr val="000099"/>
              </a:solidFill>
            </a:endParaRPr>
          </a:p>
          <a:p>
            <a:r>
              <a:rPr lang="en-GB" dirty="0" smtClean="0">
                <a:solidFill>
                  <a:srgbClr val="000099"/>
                </a:solidFill>
              </a:rPr>
              <a:t>Think twice, 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BUT have the guts and act</a:t>
            </a:r>
          </a:p>
          <a:p>
            <a:r>
              <a:rPr lang="en-GB" dirty="0" smtClean="0">
                <a:solidFill>
                  <a:srgbClr val="000099"/>
                </a:solidFill>
              </a:rPr>
              <a:t>The future of successful use of Cohesion policy interventions through simplification has to start today</a:t>
            </a:r>
          </a:p>
          <a:p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7188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ctrTitle"/>
          </p:nvPr>
        </p:nvSpPr>
        <p:spPr>
          <a:xfrm>
            <a:off x="674688" y="1450975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Thank you very much for your attention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smtClean="0">
                <a:solidFill>
                  <a:srgbClr val="000099"/>
                </a:solidFill>
                <a:latin typeface="+mj-lt"/>
              </a:rPr>
              <a:t>QUESTIONS?</a:t>
            </a:r>
            <a:endParaRPr lang="en-US" sz="4400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7888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rgbClr val="000099"/>
                </a:solidFill>
              </a:rPr>
              <a:t>References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i="1" dirty="0" smtClean="0">
                <a:solidFill>
                  <a:srgbClr val="000099"/>
                </a:solidFill>
              </a:rPr>
              <a:t>Louis Vervloet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General director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ESF-Agency Flanders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Gasthuisstraat 35 5th floor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1000 Brussels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Belgium</a:t>
            </a:r>
          </a:p>
          <a:p>
            <a:r>
              <a:rPr lang="en-GB" sz="2800" i="1" dirty="0" smtClean="0">
                <a:solidFill>
                  <a:srgbClr val="000099"/>
                </a:solidFill>
              </a:rPr>
              <a:t>Louis.vervloet@esf.vlaanderen.be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 dirty="0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2425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dirty="0" smtClean="0">
                <a:solidFill>
                  <a:srgbClr val="000099"/>
                </a:solidFill>
              </a:rPr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Why - Benefits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990099"/>
                </a:solidFill>
              </a:rPr>
              <a:t>How - Flat rates &amp; 3 P model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Standard scales &amp;</a:t>
            </a:r>
            <a:r>
              <a:rPr lang="en-GB" sz="1800" dirty="0" smtClean="0">
                <a:solidFill>
                  <a:srgbClr val="990099"/>
                </a:solidFill>
              </a:rPr>
              <a:t> 4 examples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How - Lump sums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Risks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Experiences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Future use</a:t>
            </a:r>
          </a:p>
          <a:p>
            <a:pPr eaLnBrk="1" hangingPunct="1">
              <a:buFontTx/>
              <a:buAutoNum type="arabicPeriod"/>
            </a:pPr>
            <a:r>
              <a:rPr lang="en-GB" sz="1800" dirty="0" smtClean="0">
                <a:solidFill>
                  <a:srgbClr val="000099"/>
                </a:solidFill>
              </a:rPr>
              <a:t>Considerations for MA/IB</a:t>
            </a:r>
            <a:endParaRPr lang="en-GB" sz="1800" dirty="0" smtClean="0">
              <a:solidFill>
                <a:srgbClr val="000099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5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7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994058451"/>
              </p:ext>
            </p:extLst>
          </p:nvPr>
        </p:nvGraphicFramePr>
        <p:xfrm>
          <a:off x="2069306" y="404664"/>
          <a:ext cx="6679158" cy="5919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12303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0099"/>
                </a:solidFill>
              </a:rPr>
              <a:t>How - flat rates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>
                <a:solidFill>
                  <a:srgbClr val="000099"/>
                </a:solidFill>
              </a:rPr>
              <a:t>STEP 1 - Checking 2000-2005 payments on %  indirect costs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Variation between 12% - 23%, depending the nature of projects</a:t>
            </a:r>
          </a:p>
          <a:p>
            <a:pPr eaLnBrk="1" hangingPunct="1"/>
            <a:r>
              <a:rPr lang="en-GB" sz="2800" dirty="0" smtClean="0">
                <a:solidFill>
                  <a:srgbClr val="000099"/>
                </a:solidFill>
              </a:rPr>
              <a:t>STEP 2 : Checking definition of (in)direct costs used in the past </a:t>
            </a:r>
          </a:p>
          <a:p>
            <a:pPr lvl="1"/>
            <a:r>
              <a:rPr lang="en-GB" sz="2400" dirty="0" smtClean="0">
                <a:solidFill>
                  <a:srgbClr val="000099"/>
                </a:solidFill>
              </a:rPr>
              <a:t>Cleared definition of (in)direct costs using the 3 types of process model for the future  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485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solidFill>
                  <a:srgbClr val="000099"/>
                </a:solidFill>
              </a:rPr>
              <a:t>How - flat rates</a:t>
            </a: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99"/>
                </a:solidFill>
              </a:rPr>
              <a:t>STEP 3 - comparing priorities OP 2000-2006 with priorities OP 2007-2013</a:t>
            </a:r>
          </a:p>
          <a:p>
            <a:pPr lvl="1"/>
            <a:r>
              <a:rPr lang="en-US" sz="2400" dirty="0" smtClean="0">
                <a:solidFill>
                  <a:srgbClr val="000099"/>
                </a:solidFill>
              </a:rPr>
              <a:t>Findings 2000-2006:</a:t>
            </a:r>
          </a:p>
          <a:p>
            <a:pPr lvl="2"/>
            <a:r>
              <a:rPr lang="en-US" dirty="0" smtClean="0">
                <a:solidFill>
                  <a:srgbClr val="000099"/>
                </a:solidFill>
              </a:rPr>
              <a:t>Projects on unemployment: 22% indirect costs</a:t>
            </a:r>
          </a:p>
          <a:p>
            <a:pPr lvl="2"/>
            <a:r>
              <a:rPr lang="en-US" dirty="0" smtClean="0">
                <a:solidFill>
                  <a:srgbClr val="000099"/>
                </a:solidFill>
              </a:rPr>
              <a:t>Adaptability of workers &amp; enterprises: 12-17%</a:t>
            </a:r>
          </a:p>
          <a:p>
            <a:pPr lvl="2"/>
            <a:r>
              <a:rPr lang="en-US" dirty="0" smtClean="0">
                <a:solidFill>
                  <a:srgbClr val="000099"/>
                </a:solidFill>
              </a:rPr>
              <a:t>Innovation: 15-16%</a:t>
            </a:r>
          </a:p>
          <a:p>
            <a:pPr lvl="2"/>
            <a:r>
              <a:rPr lang="en-US" dirty="0" err="1" smtClean="0">
                <a:solidFill>
                  <a:srgbClr val="000099"/>
                </a:solidFill>
              </a:rPr>
              <a:t>Transnationality</a:t>
            </a:r>
            <a:r>
              <a:rPr lang="en-US" dirty="0" smtClean="0">
                <a:solidFill>
                  <a:srgbClr val="000099"/>
                </a:solidFill>
              </a:rPr>
              <a:t>: 15-17%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17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solidFill>
                  <a:srgbClr val="000099"/>
                </a:solidFill>
              </a:rPr>
              <a:t>How - flat rates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000099"/>
                </a:solidFill>
              </a:rPr>
              <a:t>STEP 4 - decision of Flemish Monitoring Committee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000099"/>
                </a:solidFill>
              </a:rPr>
              <a:t>Clear definition of eligibility and nature of costs: every cost linked with the tertiary process is indirect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000099"/>
                </a:solidFill>
              </a:rPr>
              <a:t>Defining two percentages in relation to Flemish OP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</a:rPr>
              <a:t>Unemployment 		20%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solidFill>
                  <a:srgbClr val="000099"/>
                </a:solidFill>
              </a:rPr>
              <a:t>Other priorities		15%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000099"/>
                </a:solidFill>
              </a:rPr>
              <a:t>Applicable percentage to be included in every call for proposals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000099"/>
                </a:solidFill>
              </a:rPr>
              <a:t>Possibility to vary per call for proposals on a motivated basis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7" name="Picture 7" descr="new_ESF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0"/>
            <a:ext cx="161607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34950" y="6324600"/>
            <a:ext cx="0" cy="5334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0" y="6553200"/>
            <a:ext cx="72390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8839200" y="0"/>
            <a:ext cx="0" cy="518160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28600" y="6324600"/>
            <a:ext cx="7010400" cy="0"/>
          </a:xfrm>
          <a:prstGeom prst="line">
            <a:avLst/>
          </a:prstGeom>
          <a:noFill/>
          <a:ln w="19050">
            <a:solidFill>
              <a:srgbClr val="27539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pic>
        <p:nvPicPr>
          <p:cNvPr id="13" name="Picture 8" descr="ppt_ti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81750"/>
            <a:ext cx="3490913" cy="12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5224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2544</Words>
  <Application>Microsoft Office PowerPoint</Application>
  <PresentationFormat>Diavoorstelling (4:3)</PresentationFormat>
  <Paragraphs>354</Paragraphs>
  <Slides>53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5" baseType="lpstr">
      <vt:lpstr>Arial</vt:lpstr>
      <vt:lpstr>Standaardontwerp</vt:lpstr>
      <vt:lpstr>PowerPoint-presentatie</vt:lpstr>
      <vt:lpstr>Agenda</vt:lpstr>
      <vt:lpstr>PowerPoint-presentatie</vt:lpstr>
      <vt:lpstr>Why</vt:lpstr>
      <vt:lpstr>Why</vt:lpstr>
      <vt:lpstr>Agenda</vt:lpstr>
      <vt:lpstr>How - flat rates</vt:lpstr>
      <vt:lpstr>How - flat rates</vt:lpstr>
      <vt:lpstr>How - flat rates</vt:lpstr>
      <vt:lpstr>How – flat rates</vt:lpstr>
      <vt:lpstr>STEP 2 – 3 P(rocesses) Model</vt:lpstr>
      <vt:lpstr>3 P-model</vt:lpstr>
      <vt:lpstr>3 P-model</vt:lpstr>
      <vt:lpstr>3 P-model</vt:lpstr>
      <vt:lpstr>3 P-model</vt:lpstr>
      <vt:lpstr>Agenda</vt:lpstr>
      <vt:lpstr>How - standard scales of unit costs</vt:lpstr>
      <vt:lpstr>How – standard scales</vt:lpstr>
      <vt:lpstr>Examples Standard scales</vt:lpstr>
      <vt:lpstr>Standard scales - Training of workers</vt:lpstr>
      <vt:lpstr>Standard scales - Training of workers</vt:lpstr>
      <vt:lpstr>Standard scales – Career guidance</vt:lpstr>
      <vt:lpstr>Standard scales – Innovation</vt:lpstr>
      <vt:lpstr>Standard scales – Innovation</vt:lpstr>
      <vt:lpstr>Standard scales – Innovation</vt:lpstr>
      <vt:lpstr>Standard scales – Transnationality</vt:lpstr>
      <vt:lpstr>Standard scales – Transnationality</vt:lpstr>
      <vt:lpstr>Standard scales – Transnationality</vt:lpstr>
      <vt:lpstr>Agenda</vt:lpstr>
      <vt:lpstr>How - Lump sums</vt:lpstr>
      <vt:lpstr>Lump sum - Transnationality</vt:lpstr>
      <vt:lpstr>Lump sum - transnationality</vt:lpstr>
      <vt:lpstr>Agenda</vt:lpstr>
      <vt:lpstr>Risks</vt:lpstr>
      <vt:lpstr>Agenda</vt:lpstr>
      <vt:lpstr>Experiences</vt:lpstr>
      <vt:lpstr>Experiences</vt:lpstr>
      <vt:lpstr>Agenda</vt:lpstr>
      <vt:lpstr>Future use</vt:lpstr>
      <vt:lpstr>Future use</vt:lpstr>
      <vt:lpstr>Agenda</vt:lpstr>
      <vt:lpstr>1. Real simplification for MA and or IB?</vt:lpstr>
      <vt:lpstr>1. Real simplification for MA and or IB?</vt:lpstr>
      <vt:lpstr>2. From controller to supporter</vt:lpstr>
      <vt:lpstr>3. Impact on final beneficiaries</vt:lpstr>
      <vt:lpstr>4. Reducing risks and errors</vt:lpstr>
      <vt:lpstr>5. Committing ESF and ERDF funds more quickly</vt:lpstr>
      <vt:lpstr>6. Other benefits</vt:lpstr>
      <vt:lpstr>6. Other benefits</vt:lpstr>
      <vt:lpstr>Advice</vt:lpstr>
      <vt:lpstr>Advice</vt:lpstr>
      <vt:lpstr>Thank you very much for your attention</vt:lpstr>
      <vt:lpstr>References</vt:lpstr>
    </vt:vector>
  </TitlesOfParts>
  <Company>VDAB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TDROCKER</dc:creator>
  <cp:lastModifiedBy>Louis Vervloet</cp:lastModifiedBy>
  <cp:revision>108</cp:revision>
  <cp:lastPrinted>2013-09-19T11:07:58Z</cp:lastPrinted>
  <dcterms:created xsi:type="dcterms:W3CDTF">2006-02-02T09:22:43Z</dcterms:created>
  <dcterms:modified xsi:type="dcterms:W3CDTF">2014-11-21T09:05:58Z</dcterms:modified>
</cp:coreProperties>
</file>