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sldIdLst>
    <p:sldId id="256" r:id="rId2"/>
    <p:sldId id="321" r:id="rId3"/>
    <p:sldId id="270" r:id="rId4"/>
    <p:sldId id="257" r:id="rId5"/>
    <p:sldId id="259" r:id="rId6"/>
    <p:sldId id="269" r:id="rId7"/>
    <p:sldId id="285" r:id="rId8"/>
    <p:sldId id="289" r:id="rId9"/>
    <p:sldId id="287" r:id="rId10"/>
    <p:sldId id="297" r:id="rId11"/>
    <p:sldId id="298" r:id="rId12"/>
    <p:sldId id="299" r:id="rId13"/>
    <p:sldId id="300" r:id="rId14"/>
    <p:sldId id="301" r:id="rId15"/>
    <p:sldId id="303" r:id="rId16"/>
    <p:sldId id="304" r:id="rId17"/>
    <p:sldId id="305" r:id="rId18"/>
    <p:sldId id="306" r:id="rId19"/>
    <p:sldId id="307" r:id="rId20"/>
    <p:sldId id="308" r:id="rId21"/>
    <p:sldId id="322" r:id="rId22"/>
    <p:sldId id="311" r:id="rId23"/>
    <p:sldId id="312" r:id="rId24"/>
    <p:sldId id="313" r:id="rId25"/>
    <p:sldId id="314" r:id="rId26"/>
    <p:sldId id="315" r:id="rId27"/>
    <p:sldId id="316" r:id="rId28"/>
    <p:sldId id="320" r:id="rId29"/>
    <p:sldId id="290" r:id="rId30"/>
    <p:sldId id="291" r:id="rId31"/>
    <p:sldId id="293" r:id="rId32"/>
    <p:sldId id="294" r:id="rId33"/>
    <p:sldId id="295" r:id="rId34"/>
    <p:sldId id="296" r:id="rId35"/>
  </p:sldIdLst>
  <p:sldSz cx="9144000" cy="6858000" type="screen4x3"/>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Lucida Sans Unicode" pitchFamily="32" charset="0"/>
        <a:cs typeface="Lucida Sans Unicode" pitchFamily="32" charset="0"/>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Lucida Sans Unicode" pitchFamily="32" charset="0"/>
        <a:cs typeface="Lucida Sans Unicode" pitchFamily="32" charset="0"/>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Lucida Sans Unicode" pitchFamily="32" charset="0"/>
        <a:cs typeface="Lucida Sans Unicode" pitchFamily="32" charset="0"/>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Lucida Sans Unicode" pitchFamily="32" charset="0"/>
        <a:cs typeface="Lucida Sans Unicode" pitchFamily="32" charset="0"/>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Lucida Sans Unicode" pitchFamily="32" charset="0"/>
        <a:cs typeface="Lucida Sans Unicode" pitchFamily="32" charset="0"/>
      </a:defRPr>
    </a:lvl5pPr>
    <a:lvl6pPr marL="2286000" algn="l" defTabSz="914400" rtl="0" eaLnBrk="1" latinLnBrk="0" hangingPunct="1">
      <a:defRPr kern="1200">
        <a:solidFill>
          <a:schemeClr val="bg1"/>
        </a:solidFill>
        <a:latin typeface="Arial" charset="0"/>
        <a:ea typeface="Lucida Sans Unicode" pitchFamily="32" charset="0"/>
        <a:cs typeface="Lucida Sans Unicode" pitchFamily="32" charset="0"/>
      </a:defRPr>
    </a:lvl6pPr>
    <a:lvl7pPr marL="2743200" algn="l" defTabSz="914400" rtl="0" eaLnBrk="1" latinLnBrk="0" hangingPunct="1">
      <a:defRPr kern="1200">
        <a:solidFill>
          <a:schemeClr val="bg1"/>
        </a:solidFill>
        <a:latin typeface="Arial" charset="0"/>
        <a:ea typeface="Lucida Sans Unicode" pitchFamily="32" charset="0"/>
        <a:cs typeface="Lucida Sans Unicode" pitchFamily="32" charset="0"/>
      </a:defRPr>
    </a:lvl7pPr>
    <a:lvl8pPr marL="3200400" algn="l" defTabSz="914400" rtl="0" eaLnBrk="1" latinLnBrk="0" hangingPunct="1">
      <a:defRPr kern="1200">
        <a:solidFill>
          <a:schemeClr val="bg1"/>
        </a:solidFill>
        <a:latin typeface="Arial" charset="0"/>
        <a:ea typeface="Lucida Sans Unicode" pitchFamily="32" charset="0"/>
        <a:cs typeface="Lucida Sans Unicode" pitchFamily="32" charset="0"/>
      </a:defRPr>
    </a:lvl8pPr>
    <a:lvl9pPr marL="3657600" algn="l" defTabSz="914400" rtl="0" eaLnBrk="1" latinLnBrk="0" hangingPunct="1">
      <a:defRPr kern="1200">
        <a:solidFill>
          <a:schemeClr val="bg1"/>
        </a:solidFill>
        <a:latin typeface="Arial" charset="0"/>
        <a:ea typeface="Lucida Sans Unicode" pitchFamily="32" charset="0"/>
        <a:cs typeface="Lucida Sans Unicode" pitchFamily="32"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4660"/>
  </p:normalViewPr>
  <p:slideViewPr>
    <p:cSldViewPr>
      <p:cViewPr varScale="1">
        <p:scale>
          <a:sx n="106" d="100"/>
          <a:sy n="106" d="100"/>
        </p:scale>
        <p:origin x="1104" y="10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AutoShape 1"/>
          <p:cNvSpPr>
            <a:spLocks noChangeArrowheads="1"/>
          </p:cNvSpPr>
          <p:nvPr/>
        </p:nvSpPr>
        <p:spPr bwMode="auto">
          <a:xfrm>
            <a:off x="0" y="0"/>
            <a:ext cx="7559675" cy="10691813"/>
          </a:xfrm>
          <a:prstGeom prst="roundRect">
            <a:avLst>
              <a:gd name="adj" fmla="val 19"/>
            </a:avLst>
          </a:prstGeom>
          <a:solidFill>
            <a:srgbClr val="FFFFFF"/>
          </a:solidFill>
          <a:ln w="9525">
            <a:noFill/>
            <a:round/>
            <a:headEnd/>
            <a:tailEnd/>
          </a:ln>
          <a:effectLst/>
        </p:spPr>
        <p:txBody>
          <a:bodyPr wrap="none" anchor="ctr"/>
          <a:lstStyle/>
          <a:p>
            <a:endParaRPr lang="it-IT" altLang="it-IT"/>
          </a:p>
        </p:txBody>
      </p:sp>
      <p:sp>
        <p:nvSpPr>
          <p:cNvPr id="18435" name="Rectangle 2"/>
          <p:cNvSpPr>
            <a:spLocks noGrp="1" noRot="1" noChangeAspect="1" noChangeArrowheads="1"/>
          </p:cNvSpPr>
          <p:nvPr>
            <p:ph type="sldImg"/>
          </p:nvPr>
        </p:nvSpPr>
        <p:spPr bwMode="auto">
          <a:xfrm>
            <a:off x="1106488" y="812800"/>
            <a:ext cx="5341937" cy="4005263"/>
          </a:xfrm>
          <a:prstGeom prst="rect">
            <a:avLst/>
          </a:prstGeom>
          <a:noFill/>
          <a:ln w="9525">
            <a:noFill/>
            <a:round/>
            <a:headEnd/>
            <a:tailEnd/>
          </a:ln>
          <a:effectLst/>
        </p:spPr>
      </p:sp>
      <p:sp>
        <p:nvSpPr>
          <p:cNvPr id="2051" name="Rectangle 3"/>
          <p:cNvSpPr>
            <a:spLocks noGrp="1" noChangeArrowheads="1"/>
          </p:cNvSpPr>
          <p:nvPr>
            <p:ph type="body"/>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it-IT" noProof="0" smtClean="0"/>
          </a:p>
        </p:txBody>
      </p:sp>
      <p:sp>
        <p:nvSpPr>
          <p:cNvPr id="18437" name="Text Box 4"/>
          <p:cNvSpPr txBox="1">
            <a:spLocks noChangeArrowheads="1"/>
          </p:cNvSpPr>
          <p:nvPr/>
        </p:nvSpPr>
        <p:spPr bwMode="auto">
          <a:xfrm>
            <a:off x="0" y="0"/>
            <a:ext cx="3279775" cy="533400"/>
          </a:xfrm>
          <a:prstGeom prst="rect">
            <a:avLst/>
          </a:prstGeom>
          <a:noFill/>
          <a:ln w="9525">
            <a:noFill/>
            <a:round/>
            <a:headEnd/>
            <a:tailEnd/>
          </a:ln>
          <a:effectLst/>
        </p:spPr>
        <p:txBody>
          <a:bodyPr wrap="none" anchor="ctr"/>
          <a:lstStyle/>
          <a:p>
            <a:endParaRPr lang="it-IT" altLang="it-IT"/>
          </a:p>
        </p:txBody>
      </p:sp>
      <p:sp>
        <p:nvSpPr>
          <p:cNvPr id="18438" name="Text Box 5"/>
          <p:cNvSpPr txBox="1">
            <a:spLocks noChangeArrowheads="1"/>
          </p:cNvSpPr>
          <p:nvPr/>
        </p:nvSpPr>
        <p:spPr bwMode="auto">
          <a:xfrm>
            <a:off x="4278313" y="0"/>
            <a:ext cx="3279775" cy="533400"/>
          </a:xfrm>
          <a:prstGeom prst="rect">
            <a:avLst/>
          </a:prstGeom>
          <a:noFill/>
          <a:ln w="9525">
            <a:noFill/>
            <a:round/>
            <a:headEnd/>
            <a:tailEnd/>
          </a:ln>
          <a:effectLst/>
        </p:spPr>
        <p:txBody>
          <a:bodyPr wrap="none" anchor="ctr"/>
          <a:lstStyle/>
          <a:p>
            <a:endParaRPr lang="it-IT" altLang="it-IT"/>
          </a:p>
        </p:txBody>
      </p:sp>
      <p:sp>
        <p:nvSpPr>
          <p:cNvPr id="18439" name="Text Box 6"/>
          <p:cNvSpPr txBox="1">
            <a:spLocks noChangeArrowheads="1"/>
          </p:cNvSpPr>
          <p:nvPr/>
        </p:nvSpPr>
        <p:spPr bwMode="auto">
          <a:xfrm>
            <a:off x="0" y="10156825"/>
            <a:ext cx="3279775" cy="533400"/>
          </a:xfrm>
          <a:prstGeom prst="rect">
            <a:avLst/>
          </a:prstGeom>
          <a:noFill/>
          <a:ln w="9525">
            <a:noFill/>
            <a:round/>
            <a:headEnd/>
            <a:tailEnd/>
          </a:ln>
          <a:effectLst/>
        </p:spPr>
        <p:txBody>
          <a:bodyPr wrap="none" anchor="ctr"/>
          <a:lstStyle/>
          <a:p>
            <a:endParaRPr lang="it-IT" altLang="it-IT"/>
          </a:p>
        </p:txBody>
      </p:sp>
      <p:sp>
        <p:nvSpPr>
          <p:cNvPr id="2055" name="Rectangle 7"/>
          <p:cNvSpPr>
            <a:spLocks noGrp="1" noChangeArrowheads="1"/>
          </p:cNvSpPr>
          <p:nvPr>
            <p:ph type="sldNum"/>
          </p:nvPr>
        </p:nvSpPr>
        <p:spPr bwMode="auto">
          <a:xfrm>
            <a:off x="4278313" y="10156825"/>
            <a:ext cx="3278187"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ea typeface="+mn-ea"/>
              </a:defRPr>
            </a:lvl1pPr>
          </a:lstStyle>
          <a:p>
            <a:pPr>
              <a:defRPr/>
            </a:pPr>
            <a:fld id="{82EE808B-49B6-4F95-AE2B-119DF7CEE56B}" type="slidenum">
              <a:rPr lang="it-IT"/>
              <a:pPr>
                <a:defRPr/>
              </a:pPr>
              <a:t>‹N›</a:t>
            </a:fld>
            <a:endParaRPr lang="it-IT"/>
          </a:p>
        </p:txBody>
      </p:sp>
    </p:spTree>
    <p:extLst>
      <p:ext uri="{BB962C8B-B14F-4D97-AF65-F5344CB8AC3E}">
        <p14:creationId xmlns:p14="http://schemas.microsoft.com/office/powerpoint/2010/main" val="196440244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7"/>
          <p:cNvSpPr>
            <a:spLocks noGrp="1" noChangeArrowheads="1"/>
          </p:cNvSpPr>
          <p:nvPr>
            <p:ph type="sldNum" sz="quarter"/>
          </p:nvPr>
        </p:nvSpPr>
        <p:spPr>
          <a:noFill/>
          <a:ln>
            <a:round/>
            <a:headEnd/>
            <a:tailEnd/>
          </a:ln>
        </p:spPr>
        <p:txBody>
          <a:bodyPr/>
          <a:lstStyle/>
          <a:p>
            <a:fld id="{F82ED5B7-1E30-4FA5-A808-92791D90073D}" type="slidenum">
              <a:rPr lang="it-IT" altLang="it-IT" smtClean="0">
                <a:ea typeface="Lucida Sans Unicode" pitchFamily="32" charset="0"/>
              </a:rPr>
              <a:pPr/>
              <a:t>1</a:t>
            </a:fld>
            <a:endParaRPr lang="it-IT" altLang="it-IT" smtClean="0">
              <a:ea typeface="Lucida Sans Unicode" pitchFamily="32" charset="0"/>
            </a:endParaRPr>
          </a:p>
        </p:txBody>
      </p:sp>
      <p:sp>
        <p:nvSpPr>
          <p:cNvPr id="19459" name="Text Box 1"/>
          <p:cNvSpPr txBox="1">
            <a:spLocks noChangeArrowheads="1"/>
          </p:cNvSpPr>
          <p:nvPr/>
        </p:nvSpPr>
        <p:spPr bwMode="auto">
          <a:xfrm>
            <a:off x="4278313" y="10156825"/>
            <a:ext cx="3279775" cy="533400"/>
          </a:xfrm>
          <a:prstGeom prst="rect">
            <a:avLst/>
          </a:prstGeom>
          <a:noFill/>
          <a:ln w="9525">
            <a:noFill/>
            <a:round/>
            <a:headEnd/>
            <a:tailEnd/>
          </a:ln>
          <a:effectLst/>
        </p:spPr>
        <p:txBody>
          <a:bodyPr lIns="0" tIns="0" rIns="0" bIns="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4B61549-C7EE-464C-AC71-6DB70E654C92}" type="slidenum">
              <a:rPr lang="it-IT" altLang="it-IT" sz="1400">
                <a:solidFill>
                  <a:srgbClr val="000000"/>
                </a:solidFill>
                <a:latin typeface="Times New Roman" pitchFamily="16"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it-IT" altLang="it-IT" sz="1400">
              <a:solidFill>
                <a:srgbClr val="000000"/>
              </a:solidFill>
              <a:latin typeface="Times New Roman" pitchFamily="16" charset="0"/>
            </a:endParaRPr>
          </a:p>
        </p:txBody>
      </p:sp>
      <p:sp>
        <p:nvSpPr>
          <p:cNvPr id="19460" name="Rectangle 2"/>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9461" name="Rectangle 3"/>
          <p:cNvSpPr>
            <a:spLocks noGrp="1" noChangeArrowheads="1"/>
          </p:cNvSpPr>
          <p:nvPr>
            <p:ph type="body" idx="1"/>
          </p:nvPr>
        </p:nvSpPr>
        <p:spPr>
          <a:xfrm>
            <a:off x="755650" y="5078413"/>
            <a:ext cx="6046788" cy="4810125"/>
          </a:xfrm>
          <a:noFill/>
        </p:spPr>
        <p:txBody>
          <a:bodyPr wrap="none" anchor="ctr"/>
          <a:lstStyle/>
          <a:p>
            <a:endParaRPr lang="it-IT" altLang="it-IT" dirty="0" smtClean="0"/>
          </a:p>
        </p:txBody>
      </p:sp>
    </p:spTree>
    <p:extLst>
      <p:ext uri="{BB962C8B-B14F-4D97-AF65-F5344CB8AC3E}">
        <p14:creationId xmlns:p14="http://schemas.microsoft.com/office/powerpoint/2010/main" val="2434721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2AD5A8EB-6F32-4642-A77B-FAA6EAFD346E}" type="slidenum">
              <a:rPr lang="it-IT" altLang="it-IT"/>
              <a:pPr eaLnBrk="1" hangingPunct="1">
                <a:spcBef>
                  <a:spcPct val="0"/>
                </a:spcBef>
              </a:pPr>
              <a:t>10</a:t>
            </a:fld>
            <a:endParaRPr lang="it-IT" altLang="it-IT"/>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3140879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6BC1321-8C3C-4E78-913F-EF3B596FE879}" type="slidenum">
              <a:rPr lang="it-IT" altLang="it-IT"/>
              <a:pPr eaLnBrk="1" hangingPunct="1">
                <a:spcBef>
                  <a:spcPct val="0"/>
                </a:spcBef>
              </a:pPr>
              <a:t>11</a:t>
            </a:fld>
            <a:endParaRPr lang="it-IT" altLang="it-IT"/>
          </a:p>
        </p:txBody>
      </p:sp>
      <p:sp>
        <p:nvSpPr>
          <p:cNvPr id="28675" name="Rectangle 10"/>
          <p:cNvSpPr txBox="1">
            <a:spLocks noGrp="1" noChangeArrowheads="1"/>
          </p:cNvSpPr>
          <p:nvPr/>
        </p:nvSpPr>
        <p:spPr bwMode="auto">
          <a:xfrm>
            <a:off x="3881438" y="8683625"/>
            <a:ext cx="2970212"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D7508E97-3C65-4DAB-AF06-D15821222182}"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11</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28676" name="Text Box 1"/>
          <p:cNvSpPr txBox="1">
            <a:spLocks noChangeArrowheads="1"/>
          </p:cNvSpPr>
          <p:nvPr/>
        </p:nvSpPr>
        <p:spPr bwMode="auto">
          <a:xfrm>
            <a:off x="3881438" y="8683625"/>
            <a:ext cx="2971800"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555CE26C-D54A-4B60-9637-11AEDF1CF2DF}"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11</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28677" name="Text Box 2"/>
          <p:cNvSpPr txBox="1">
            <a:spLocks noChangeArrowheads="1"/>
          </p:cNvSpPr>
          <p:nvPr/>
        </p:nvSpPr>
        <p:spPr bwMode="auto">
          <a:xfrm>
            <a:off x="3881438" y="8685213"/>
            <a:ext cx="2974975"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B8D8B103-C1B4-474C-94F7-D05E9D80EFD8}"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11</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28678" name="Text Box 3"/>
          <p:cNvSpPr txBox="1">
            <a:spLocks noChangeArrowheads="1"/>
          </p:cNvSpPr>
          <p:nvPr/>
        </p:nvSpPr>
        <p:spPr bwMode="auto">
          <a:xfrm>
            <a:off x="3881438" y="8685213"/>
            <a:ext cx="2976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59A06056-B590-45C0-B6D4-B4528F54348B}"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11</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28679" name="Text Box 4"/>
          <p:cNvSpPr txBox="1">
            <a:spLocks noChangeArrowheads="1"/>
          </p:cNvSpPr>
          <p:nvPr/>
        </p:nvSpPr>
        <p:spPr bwMode="auto">
          <a:xfrm>
            <a:off x="925513" y="695325"/>
            <a:ext cx="5006975"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a:lnSpc>
                <a:spcPct val="93000"/>
              </a:lnSpc>
              <a:spcBef>
                <a:spcPct val="0"/>
              </a:spcBef>
              <a:buClr>
                <a:srgbClr val="000000"/>
              </a:buClr>
              <a:buFont typeface="Times New Roman" panose="02020603050405020304" pitchFamily="18" charset="0"/>
              <a:buNone/>
            </a:pPr>
            <a:endParaRPr lang="it-IT" altLang="it-IT" sz="1800">
              <a:solidFill>
                <a:schemeClr val="bg1"/>
              </a:solidFill>
              <a:ea typeface="Lucida Sans Unicode" panose="020B0602030504020204" pitchFamily="34" charset="0"/>
              <a:cs typeface="Lucida Sans Unicode" panose="020B0602030504020204" pitchFamily="34" charset="0"/>
            </a:endParaRPr>
          </a:p>
        </p:txBody>
      </p:sp>
      <p:sp>
        <p:nvSpPr>
          <p:cNvPr id="28680" name="Rectangle 5"/>
          <p:cNvSpPr>
            <a:spLocks noGrp="1" noChangeArrowheads="1"/>
          </p:cNvSpPr>
          <p:nvPr>
            <p:ph type="body"/>
          </p:nvPr>
        </p:nvSpPr>
        <p:spPr>
          <a:xfrm>
            <a:off x="685800" y="4343400"/>
            <a:ext cx="5481638" cy="4111625"/>
          </a:xfrm>
          <a:noFill/>
        </p:spPr>
        <p:txBody>
          <a:bodyPr wrap="none" lIns="0" tIns="0" rIns="0" bIns="0" anchor="ct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1968570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293BE4E3-38A1-4F76-BB9C-B749D0179485}" type="slidenum">
              <a:rPr lang="it-IT" altLang="it-IT"/>
              <a:pPr eaLnBrk="1" hangingPunct="1">
                <a:spcBef>
                  <a:spcPct val="0"/>
                </a:spcBef>
              </a:pPr>
              <a:t>12</a:t>
            </a:fld>
            <a:endParaRPr lang="it-IT" altLang="it-IT"/>
          </a:p>
        </p:txBody>
      </p:sp>
      <p:sp>
        <p:nvSpPr>
          <p:cNvPr id="29699" name="Rectangle 10"/>
          <p:cNvSpPr txBox="1">
            <a:spLocks noGrp="1" noChangeArrowheads="1"/>
          </p:cNvSpPr>
          <p:nvPr/>
        </p:nvSpPr>
        <p:spPr bwMode="auto">
          <a:xfrm>
            <a:off x="3881438" y="8683625"/>
            <a:ext cx="2970212"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E68733DB-9891-456F-9C39-45BF2EC11F28}"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12</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29700" name="Text Box 1"/>
          <p:cNvSpPr txBox="1">
            <a:spLocks noChangeArrowheads="1"/>
          </p:cNvSpPr>
          <p:nvPr/>
        </p:nvSpPr>
        <p:spPr bwMode="auto">
          <a:xfrm>
            <a:off x="3881438" y="8683625"/>
            <a:ext cx="2971800"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EABBD562-592A-4099-BCA7-656B1CABC630}"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12</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29701" name="Text Box 2"/>
          <p:cNvSpPr txBox="1">
            <a:spLocks noChangeArrowheads="1"/>
          </p:cNvSpPr>
          <p:nvPr/>
        </p:nvSpPr>
        <p:spPr bwMode="auto">
          <a:xfrm>
            <a:off x="3881438" y="8685213"/>
            <a:ext cx="2974975"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D3A294B0-5F8C-453A-BB88-294BD77EB6A8}"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12</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29702" name="Text Box 3"/>
          <p:cNvSpPr txBox="1">
            <a:spLocks noChangeArrowheads="1"/>
          </p:cNvSpPr>
          <p:nvPr/>
        </p:nvSpPr>
        <p:spPr bwMode="auto">
          <a:xfrm>
            <a:off x="3881438" y="8685213"/>
            <a:ext cx="2976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A996F094-0047-4381-BB74-7F14E239AAAC}"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12</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29703" name="Text Box 4"/>
          <p:cNvSpPr txBox="1">
            <a:spLocks noChangeArrowheads="1"/>
          </p:cNvSpPr>
          <p:nvPr/>
        </p:nvSpPr>
        <p:spPr bwMode="auto">
          <a:xfrm>
            <a:off x="925513" y="695325"/>
            <a:ext cx="5006975"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a:lnSpc>
                <a:spcPct val="93000"/>
              </a:lnSpc>
              <a:spcBef>
                <a:spcPct val="0"/>
              </a:spcBef>
              <a:buClr>
                <a:srgbClr val="000000"/>
              </a:buClr>
              <a:buFont typeface="Times New Roman" panose="02020603050405020304" pitchFamily="18" charset="0"/>
              <a:buNone/>
            </a:pPr>
            <a:endParaRPr lang="it-IT" altLang="it-IT" sz="1800">
              <a:solidFill>
                <a:schemeClr val="bg1"/>
              </a:solidFill>
              <a:ea typeface="Lucida Sans Unicode" panose="020B0602030504020204" pitchFamily="34" charset="0"/>
              <a:cs typeface="Lucida Sans Unicode" panose="020B0602030504020204" pitchFamily="34" charset="0"/>
            </a:endParaRPr>
          </a:p>
        </p:txBody>
      </p:sp>
      <p:sp>
        <p:nvSpPr>
          <p:cNvPr id="29704" name="Rectangle 5"/>
          <p:cNvSpPr>
            <a:spLocks noGrp="1" noChangeArrowheads="1"/>
          </p:cNvSpPr>
          <p:nvPr>
            <p:ph type="body"/>
          </p:nvPr>
        </p:nvSpPr>
        <p:spPr>
          <a:xfrm>
            <a:off x="685800" y="4343400"/>
            <a:ext cx="5481638" cy="4111625"/>
          </a:xfrm>
          <a:noFill/>
        </p:spPr>
        <p:txBody>
          <a:bodyPr wrap="none" lIns="0" tIns="0" rIns="0" bIns="0" anchor="ct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14263115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87895DB-B46C-4B74-98E7-674B1980C55D}" type="slidenum">
              <a:rPr lang="it-IT" altLang="it-IT"/>
              <a:pPr eaLnBrk="1" hangingPunct="1">
                <a:spcBef>
                  <a:spcPct val="0"/>
                </a:spcBef>
              </a:pPr>
              <a:t>13</a:t>
            </a:fld>
            <a:endParaRPr lang="it-IT" altLang="it-IT"/>
          </a:p>
        </p:txBody>
      </p:sp>
      <p:sp>
        <p:nvSpPr>
          <p:cNvPr id="30723" name="Rectangle 10"/>
          <p:cNvSpPr txBox="1">
            <a:spLocks noGrp="1" noChangeArrowheads="1"/>
          </p:cNvSpPr>
          <p:nvPr/>
        </p:nvSpPr>
        <p:spPr bwMode="auto">
          <a:xfrm>
            <a:off x="3881438" y="8683625"/>
            <a:ext cx="2970212"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19AACE02-4072-4896-ADFE-8BD4D8FCADDB}"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13</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0724" name="Text Box 1"/>
          <p:cNvSpPr txBox="1">
            <a:spLocks noChangeArrowheads="1"/>
          </p:cNvSpPr>
          <p:nvPr/>
        </p:nvSpPr>
        <p:spPr bwMode="auto">
          <a:xfrm>
            <a:off x="3881438" y="8683625"/>
            <a:ext cx="2971800"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07D1BB87-BAAB-4B7E-AB40-E10A93DD1E0D}"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13</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0725" name="Text Box 2"/>
          <p:cNvSpPr txBox="1">
            <a:spLocks noChangeArrowheads="1"/>
          </p:cNvSpPr>
          <p:nvPr/>
        </p:nvSpPr>
        <p:spPr bwMode="auto">
          <a:xfrm>
            <a:off x="3881438" y="8685213"/>
            <a:ext cx="2974975"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81C16E87-424C-40DE-B950-7A19DD266803}"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13</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0726" name="Text Box 3"/>
          <p:cNvSpPr txBox="1">
            <a:spLocks noChangeArrowheads="1"/>
          </p:cNvSpPr>
          <p:nvPr/>
        </p:nvSpPr>
        <p:spPr bwMode="auto">
          <a:xfrm>
            <a:off x="3881438" y="8685213"/>
            <a:ext cx="2976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6AE5AADE-7D4F-492E-90B2-B650BFF9AA8A}"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13</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0727" name="Text Box 4"/>
          <p:cNvSpPr txBox="1">
            <a:spLocks noChangeArrowheads="1"/>
          </p:cNvSpPr>
          <p:nvPr/>
        </p:nvSpPr>
        <p:spPr bwMode="auto">
          <a:xfrm>
            <a:off x="925513" y="695325"/>
            <a:ext cx="5006975"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a:lnSpc>
                <a:spcPct val="93000"/>
              </a:lnSpc>
              <a:spcBef>
                <a:spcPct val="0"/>
              </a:spcBef>
              <a:buClr>
                <a:srgbClr val="000000"/>
              </a:buClr>
              <a:buFont typeface="Times New Roman" panose="02020603050405020304" pitchFamily="18" charset="0"/>
              <a:buNone/>
            </a:pPr>
            <a:endParaRPr lang="it-IT" altLang="it-IT" sz="1800">
              <a:solidFill>
                <a:schemeClr val="bg1"/>
              </a:solidFill>
              <a:ea typeface="Lucida Sans Unicode" panose="020B0602030504020204" pitchFamily="34" charset="0"/>
              <a:cs typeface="Lucida Sans Unicode" panose="020B0602030504020204" pitchFamily="34" charset="0"/>
            </a:endParaRPr>
          </a:p>
        </p:txBody>
      </p:sp>
      <p:sp>
        <p:nvSpPr>
          <p:cNvPr id="30728" name="Rectangle 5"/>
          <p:cNvSpPr>
            <a:spLocks noGrp="1" noChangeArrowheads="1"/>
          </p:cNvSpPr>
          <p:nvPr>
            <p:ph type="body"/>
          </p:nvPr>
        </p:nvSpPr>
        <p:spPr>
          <a:xfrm>
            <a:off x="685800" y="4343400"/>
            <a:ext cx="5481638" cy="4111625"/>
          </a:xfrm>
          <a:noFill/>
        </p:spPr>
        <p:txBody>
          <a:bodyPr wrap="none" lIns="0" tIns="0" rIns="0" bIns="0" anchor="ct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31989243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C5BBBF3-1340-4283-A1BA-93BE0B652825}" type="slidenum">
              <a:rPr lang="it-IT" altLang="it-IT"/>
              <a:pPr eaLnBrk="1" hangingPunct="1">
                <a:spcBef>
                  <a:spcPct val="0"/>
                </a:spcBef>
              </a:pPr>
              <a:t>14</a:t>
            </a:fld>
            <a:endParaRPr lang="it-IT" altLang="it-IT"/>
          </a:p>
        </p:txBody>
      </p:sp>
      <p:sp>
        <p:nvSpPr>
          <p:cNvPr id="31747" name="Rectangle 10"/>
          <p:cNvSpPr txBox="1">
            <a:spLocks noGrp="1" noChangeArrowheads="1"/>
          </p:cNvSpPr>
          <p:nvPr/>
        </p:nvSpPr>
        <p:spPr bwMode="auto">
          <a:xfrm>
            <a:off x="3881438" y="8683625"/>
            <a:ext cx="2970212"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89DD3589-1369-48C3-B641-AC986ED2B116}"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14</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1748" name="Text Box 1"/>
          <p:cNvSpPr txBox="1">
            <a:spLocks noChangeArrowheads="1"/>
          </p:cNvSpPr>
          <p:nvPr/>
        </p:nvSpPr>
        <p:spPr bwMode="auto">
          <a:xfrm>
            <a:off x="3881438" y="8683625"/>
            <a:ext cx="2971800"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0BAEF7B6-7670-4540-8D10-5515FFCFCCF5}"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14</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1749" name="Text Box 2"/>
          <p:cNvSpPr txBox="1">
            <a:spLocks noChangeArrowheads="1"/>
          </p:cNvSpPr>
          <p:nvPr/>
        </p:nvSpPr>
        <p:spPr bwMode="auto">
          <a:xfrm>
            <a:off x="3881438" y="8685213"/>
            <a:ext cx="2974975"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CFFFEC82-D4C4-4A8F-A32A-378D848AEAE3}"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14</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1750" name="Text Box 3"/>
          <p:cNvSpPr txBox="1">
            <a:spLocks noChangeArrowheads="1"/>
          </p:cNvSpPr>
          <p:nvPr/>
        </p:nvSpPr>
        <p:spPr bwMode="auto">
          <a:xfrm>
            <a:off x="3881438" y="8685213"/>
            <a:ext cx="2976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6EFBB70D-34F6-4306-B198-365A0997BF08}"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14</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1751" name="Text Box 4"/>
          <p:cNvSpPr txBox="1">
            <a:spLocks noChangeArrowheads="1"/>
          </p:cNvSpPr>
          <p:nvPr/>
        </p:nvSpPr>
        <p:spPr bwMode="auto">
          <a:xfrm>
            <a:off x="925513" y="695325"/>
            <a:ext cx="5006975"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a:lnSpc>
                <a:spcPct val="93000"/>
              </a:lnSpc>
              <a:spcBef>
                <a:spcPct val="0"/>
              </a:spcBef>
              <a:buClr>
                <a:srgbClr val="000000"/>
              </a:buClr>
              <a:buFont typeface="Times New Roman" panose="02020603050405020304" pitchFamily="18" charset="0"/>
              <a:buNone/>
            </a:pPr>
            <a:endParaRPr lang="it-IT" altLang="it-IT" sz="1800">
              <a:solidFill>
                <a:schemeClr val="bg1"/>
              </a:solidFill>
              <a:ea typeface="Lucida Sans Unicode" panose="020B0602030504020204" pitchFamily="34" charset="0"/>
              <a:cs typeface="Lucida Sans Unicode" panose="020B0602030504020204" pitchFamily="34" charset="0"/>
            </a:endParaRPr>
          </a:p>
        </p:txBody>
      </p:sp>
      <p:sp>
        <p:nvSpPr>
          <p:cNvPr id="31752" name="Rectangle 5"/>
          <p:cNvSpPr>
            <a:spLocks noGrp="1" noChangeArrowheads="1"/>
          </p:cNvSpPr>
          <p:nvPr>
            <p:ph type="body"/>
          </p:nvPr>
        </p:nvSpPr>
        <p:spPr>
          <a:xfrm>
            <a:off x="685800" y="4343400"/>
            <a:ext cx="5481638" cy="4111625"/>
          </a:xfrm>
          <a:noFill/>
        </p:spPr>
        <p:txBody>
          <a:bodyPr wrap="none" lIns="0" tIns="0" rIns="0" bIns="0" anchor="ct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19369609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C1D513C-3584-4144-BC30-22A4FEDA4E1A}" type="slidenum">
              <a:rPr lang="it-IT" altLang="it-IT"/>
              <a:pPr eaLnBrk="1" hangingPunct="1">
                <a:spcBef>
                  <a:spcPct val="0"/>
                </a:spcBef>
              </a:pPr>
              <a:t>15</a:t>
            </a:fld>
            <a:endParaRPr lang="it-IT" altLang="it-IT"/>
          </a:p>
        </p:txBody>
      </p:sp>
      <p:sp>
        <p:nvSpPr>
          <p:cNvPr id="33795" name="Rectangle 10"/>
          <p:cNvSpPr txBox="1">
            <a:spLocks noGrp="1" noChangeArrowheads="1"/>
          </p:cNvSpPr>
          <p:nvPr/>
        </p:nvSpPr>
        <p:spPr bwMode="auto">
          <a:xfrm>
            <a:off x="3881438" y="8683625"/>
            <a:ext cx="2970212"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7CF81034-BD48-4C40-AB5E-890A0488C56F}"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15</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3796" name="Text Box 1"/>
          <p:cNvSpPr txBox="1">
            <a:spLocks noChangeArrowheads="1"/>
          </p:cNvSpPr>
          <p:nvPr/>
        </p:nvSpPr>
        <p:spPr bwMode="auto">
          <a:xfrm>
            <a:off x="3881438" y="8683625"/>
            <a:ext cx="2971800"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D89448DB-2228-49C3-B7F9-94CC53AEA10D}"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15</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3797" name="Text Box 2"/>
          <p:cNvSpPr txBox="1">
            <a:spLocks noChangeArrowheads="1"/>
          </p:cNvSpPr>
          <p:nvPr/>
        </p:nvSpPr>
        <p:spPr bwMode="auto">
          <a:xfrm>
            <a:off x="3881438" y="8685213"/>
            <a:ext cx="2974975"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23C2D2AB-148C-468B-A3D7-EA6CA9CD7021}"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15</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3798" name="Text Box 3"/>
          <p:cNvSpPr txBox="1">
            <a:spLocks noChangeArrowheads="1"/>
          </p:cNvSpPr>
          <p:nvPr/>
        </p:nvSpPr>
        <p:spPr bwMode="auto">
          <a:xfrm>
            <a:off x="3881438" y="8685213"/>
            <a:ext cx="2976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0795C3A5-CE32-40BA-B787-409FF5CA6AEF}"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15</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3799" name="Text Box 4"/>
          <p:cNvSpPr txBox="1">
            <a:spLocks noChangeArrowheads="1"/>
          </p:cNvSpPr>
          <p:nvPr/>
        </p:nvSpPr>
        <p:spPr bwMode="auto">
          <a:xfrm>
            <a:off x="925513" y="695325"/>
            <a:ext cx="5006975"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a:lnSpc>
                <a:spcPct val="93000"/>
              </a:lnSpc>
              <a:spcBef>
                <a:spcPct val="0"/>
              </a:spcBef>
              <a:buClr>
                <a:srgbClr val="000000"/>
              </a:buClr>
              <a:buFont typeface="Times New Roman" panose="02020603050405020304" pitchFamily="18" charset="0"/>
              <a:buNone/>
            </a:pPr>
            <a:endParaRPr lang="it-IT" altLang="it-IT" sz="1800">
              <a:solidFill>
                <a:schemeClr val="bg1"/>
              </a:solidFill>
              <a:ea typeface="Lucida Sans Unicode" panose="020B0602030504020204" pitchFamily="34" charset="0"/>
              <a:cs typeface="Lucida Sans Unicode" panose="020B0602030504020204" pitchFamily="34" charset="0"/>
            </a:endParaRPr>
          </a:p>
        </p:txBody>
      </p:sp>
      <p:sp>
        <p:nvSpPr>
          <p:cNvPr id="33800" name="Rectangle 5"/>
          <p:cNvSpPr>
            <a:spLocks noGrp="1" noChangeArrowheads="1"/>
          </p:cNvSpPr>
          <p:nvPr>
            <p:ph type="body"/>
          </p:nvPr>
        </p:nvSpPr>
        <p:spPr>
          <a:xfrm>
            <a:off x="685800" y="4343400"/>
            <a:ext cx="5481638" cy="4111625"/>
          </a:xfrm>
          <a:noFill/>
        </p:spPr>
        <p:txBody>
          <a:bodyPr wrap="none" lIns="0" tIns="0" rIns="0" bIns="0" anchor="ct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357648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566CB4C-75F4-4E87-9C18-17782C1E1F9D}" type="slidenum">
              <a:rPr lang="it-IT" altLang="it-IT"/>
              <a:pPr eaLnBrk="1" hangingPunct="1">
                <a:spcBef>
                  <a:spcPct val="0"/>
                </a:spcBef>
              </a:pPr>
              <a:t>16</a:t>
            </a:fld>
            <a:endParaRPr lang="it-IT" altLang="it-IT"/>
          </a:p>
        </p:txBody>
      </p:sp>
      <p:sp>
        <p:nvSpPr>
          <p:cNvPr id="34819" name="Rectangle 10"/>
          <p:cNvSpPr txBox="1">
            <a:spLocks noGrp="1" noChangeArrowheads="1"/>
          </p:cNvSpPr>
          <p:nvPr/>
        </p:nvSpPr>
        <p:spPr bwMode="auto">
          <a:xfrm>
            <a:off x="3881438" y="8683625"/>
            <a:ext cx="2970212"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3D6C6A12-2B12-4DEB-9033-BA90DBDC7731}"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16</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4820" name="Text Box 1"/>
          <p:cNvSpPr txBox="1">
            <a:spLocks noChangeArrowheads="1"/>
          </p:cNvSpPr>
          <p:nvPr/>
        </p:nvSpPr>
        <p:spPr bwMode="auto">
          <a:xfrm>
            <a:off x="3881438" y="8683625"/>
            <a:ext cx="2971800"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6E52D634-0893-45DC-9165-939C3E4034D7}"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16</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4821" name="Text Box 2"/>
          <p:cNvSpPr txBox="1">
            <a:spLocks noChangeArrowheads="1"/>
          </p:cNvSpPr>
          <p:nvPr/>
        </p:nvSpPr>
        <p:spPr bwMode="auto">
          <a:xfrm>
            <a:off x="3881438" y="8685213"/>
            <a:ext cx="2974975"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8562AADD-6A46-4886-80EA-CFC0EB10AFD2}"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16</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4822" name="Text Box 3"/>
          <p:cNvSpPr txBox="1">
            <a:spLocks noChangeArrowheads="1"/>
          </p:cNvSpPr>
          <p:nvPr/>
        </p:nvSpPr>
        <p:spPr bwMode="auto">
          <a:xfrm>
            <a:off x="3881438" y="8685213"/>
            <a:ext cx="2976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1pPr>
            <a:lvl2pPr marL="742950" indent="-28575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2pPr>
            <a:lvl3pPr marL="11430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3pPr>
            <a:lvl4pPr marL="16002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4pPr>
            <a:lvl5pPr marL="2057400" indent="-228600" defTabSz="449263"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5pPr>
            <a:lvl6pPr marL="25146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6pPr>
            <a:lvl7pPr marL="29718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7pPr>
            <a:lvl8pPr marL="34290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8pPr>
            <a:lvl9pPr marL="3886200" indent="-228600" defTabSz="449263" eaLnBrk="0" fontAlgn="base" hangingPunct="0">
              <a:spcBef>
                <a:spcPct val="3000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tx1"/>
                </a:solidFill>
                <a:latin typeface="Arial" panose="020B0604020202020204" pitchFamily="34" charset="0"/>
              </a:defRPr>
            </a:lvl9pPr>
          </a:lstStyle>
          <a:p>
            <a:pPr algn="r" eaLnBrk="1">
              <a:lnSpc>
                <a:spcPct val="93000"/>
              </a:lnSpc>
              <a:spcBef>
                <a:spcPct val="0"/>
              </a:spcBef>
              <a:buClr>
                <a:srgbClr val="000000"/>
              </a:buClr>
              <a:buFont typeface="Times New Roman" panose="02020603050405020304" pitchFamily="18" charset="0"/>
              <a:buNone/>
            </a:pPr>
            <a:fld id="{FA2FD748-A2FC-444E-B956-97689EC2F5ED}" type="slidenum">
              <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rPr>
              <a:pPr algn="r" eaLnBrk="1">
                <a:lnSpc>
                  <a:spcPct val="93000"/>
                </a:lnSpc>
                <a:spcBef>
                  <a:spcPct val="0"/>
                </a:spcBef>
                <a:buClr>
                  <a:srgbClr val="000000"/>
                </a:buClr>
                <a:buFont typeface="Times New Roman" panose="02020603050405020304" pitchFamily="18" charset="0"/>
                <a:buNone/>
              </a:pPr>
              <a:t>16</a:t>
            </a:fld>
            <a:endParaRPr lang="it-IT" altLang="it-IT" sz="1300">
              <a:solidFill>
                <a:srgbClr val="000000"/>
              </a:solidFill>
              <a:latin typeface="Times New Roman" panose="02020603050405020304" pitchFamily="18" charset="0"/>
              <a:ea typeface="Lucida Sans Unicode" panose="020B0602030504020204" pitchFamily="34" charset="0"/>
              <a:cs typeface="Lucida Sans Unicode" panose="020B0602030504020204" pitchFamily="34" charset="0"/>
            </a:endParaRPr>
          </a:p>
        </p:txBody>
      </p:sp>
      <p:sp>
        <p:nvSpPr>
          <p:cNvPr id="34823" name="Text Box 4"/>
          <p:cNvSpPr txBox="1">
            <a:spLocks noChangeArrowheads="1"/>
          </p:cNvSpPr>
          <p:nvPr/>
        </p:nvSpPr>
        <p:spPr bwMode="auto">
          <a:xfrm>
            <a:off x="925513" y="695325"/>
            <a:ext cx="5006975"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a:lnSpc>
                <a:spcPct val="93000"/>
              </a:lnSpc>
              <a:spcBef>
                <a:spcPct val="0"/>
              </a:spcBef>
              <a:buClr>
                <a:srgbClr val="000000"/>
              </a:buClr>
              <a:buFont typeface="Times New Roman" panose="02020603050405020304" pitchFamily="18" charset="0"/>
              <a:buNone/>
            </a:pPr>
            <a:endParaRPr lang="it-IT" altLang="it-IT" sz="1800">
              <a:solidFill>
                <a:schemeClr val="bg1"/>
              </a:solidFill>
              <a:ea typeface="Lucida Sans Unicode" panose="020B0602030504020204" pitchFamily="34" charset="0"/>
              <a:cs typeface="Lucida Sans Unicode" panose="020B0602030504020204" pitchFamily="34" charset="0"/>
            </a:endParaRPr>
          </a:p>
        </p:txBody>
      </p:sp>
      <p:sp>
        <p:nvSpPr>
          <p:cNvPr id="34824" name="Rectangle 5"/>
          <p:cNvSpPr>
            <a:spLocks noGrp="1" noChangeArrowheads="1"/>
          </p:cNvSpPr>
          <p:nvPr>
            <p:ph type="body"/>
          </p:nvPr>
        </p:nvSpPr>
        <p:spPr>
          <a:xfrm>
            <a:off x="685800" y="4343400"/>
            <a:ext cx="5481638" cy="4111625"/>
          </a:xfrm>
          <a:noFill/>
        </p:spPr>
        <p:txBody>
          <a:bodyPr wrap="none" lIns="0" tIns="0" rIns="0" bIns="0" anchor="ct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39053650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E5ECDDF-4F08-46EB-B022-92CF3BDCBC1A}" type="slidenum">
              <a:rPr lang="it-IT" altLang="it-IT"/>
              <a:pPr eaLnBrk="1" hangingPunct="1">
                <a:spcBef>
                  <a:spcPct val="0"/>
                </a:spcBef>
              </a:pPr>
              <a:t>17</a:t>
            </a:fld>
            <a:endParaRPr lang="it-IT" altLang="it-IT"/>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16994467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92CC407-CE99-4ED3-A9F2-E096E6D5B9EB}" type="slidenum">
              <a:rPr lang="it-IT" altLang="it-IT"/>
              <a:pPr eaLnBrk="1" hangingPunct="1">
                <a:spcBef>
                  <a:spcPct val="0"/>
                </a:spcBef>
              </a:pPr>
              <a:t>18</a:t>
            </a:fld>
            <a:endParaRPr lang="it-IT" altLang="it-IT"/>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3122377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A8FA8D3-FF18-4911-8473-DC5883B5F51E}" type="slidenum">
              <a:rPr lang="it-IT" altLang="it-IT"/>
              <a:pPr eaLnBrk="1" hangingPunct="1">
                <a:spcBef>
                  <a:spcPct val="0"/>
                </a:spcBef>
              </a:pPr>
              <a:t>19</a:t>
            </a:fld>
            <a:endParaRPr lang="it-IT" altLang="it-IT"/>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3857363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2AD5A8EB-6F32-4642-A77B-FAA6EAFD346E}" type="slidenum">
              <a:rPr lang="it-IT" altLang="it-IT"/>
              <a:pPr eaLnBrk="1" hangingPunct="1">
                <a:spcBef>
                  <a:spcPct val="0"/>
                </a:spcBef>
              </a:pPr>
              <a:t>2</a:t>
            </a:fld>
            <a:endParaRPr lang="it-IT" altLang="it-IT"/>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22127950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3933CC2-CFE4-4B04-87E7-DD9E37024BB1}" type="slidenum">
              <a:rPr lang="it-IT" altLang="it-IT"/>
              <a:pPr eaLnBrk="1" hangingPunct="1">
                <a:spcBef>
                  <a:spcPct val="0"/>
                </a:spcBef>
              </a:pPr>
              <a:t>20</a:t>
            </a:fld>
            <a:endParaRPr lang="it-IT" altLang="it-IT"/>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25507937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4F8A08B-CBCB-4BFA-A836-B8D50F73D632}" type="slidenum">
              <a:rPr lang="it-IT" altLang="it-IT"/>
              <a:pPr eaLnBrk="1" hangingPunct="1">
                <a:spcBef>
                  <a:spcPct val="0"/>
                </a:spcBef>
              </a:pPr>
              <a:t>21</a:t>
            </a:fld>
            <a:endParaRPr lang="it-IT" altLang="it-IT"/>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37853364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3686D74-C35F-4E11-8B4E-B58C695BD929}" type="slidenum">
              <a:rPr lang="it-IT" altLang="it-IT"/>
              <a:pPr eaLnBrk="1" hangingPunct="1">
                <a:spcBef>
                  <a:spcPct val="0"/>
                </a:spcBef>
              </a:pPr>
              <a:t>22</a:t>
            </a:fld>
            <a:endParaRPr lang="it-IT" altLang="it-IT"/>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1894813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A6C0ABC5-E8C2-45B7-9D93-23D152FF3411}" type="slidenum">
              <a:rPr lang="it-IT" altLang="it-IT"/>
              <a:pPr eaLnBrk="1" hangingPunct="1">
                <a:spcBef>
                  <a:spcPct val="0"/>
                </a:spcBef>
              </a:pPr>
              <a:t>23</a:t>
            </a:fld>
            <a:endParaRPr lang="it-IT" altLang="it-IT"/>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28622031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91F92C8-4E32-4E8A-ADA4-CC3C6664F594}" type="slidenum">
              <a:rPr lang="it-IT" altLang="it-IT"/>
              <a:pPr eaLnBrk="1" hangingPunct="1">
                <a:spcBef>
                  <a:spcPct val="0"/>
                </a:spcBef>
              </a:pPr>
              <a:t>24</a:t>
            </a:fld>
            <a:endParaRPr lang="it-IT" altLang="it-IT"/>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40726292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CCED963-D0AE-472D-A10F-920796279371}" type="slidenum">
              <a:rPr lang="it-IT" altLang="it-IT"/>
              <a:pPr eaLnBrk="1" hangingPunct="1">
                <a:spcBef>
                  <a:spcPct val="0"/>
                </a:spcBef>
              </a:pPr>
              <a:t>25</a:t>
            </a:fld>
            <a:endParaRPr lang="it-IT" altLang="it-IT"/>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41347726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AE3031F9-C389-48E3-8EB1-792FF1CA4C25}" type="slidenum">
              <a:rPr lang="it-IT" altLang="it-IT"/>
              <a:pPr eaLnBrk="1" hangingPunct="1">
                <a:spcBef>
                  <a:spcPct val="0"/>
                </a:spcBef>
              </a:pPr>
              <a:t>26</a:t>
            </a:fld>
            <a:endParaRPr lang="it-IT" altLang="it-IT"/>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13842670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E1E7A25-C7DB-471E-82B2-97FDDE2B1946}" type="slidenum">
              <a:rPr lang="it-IT" altLang="it-IT"/>
              <a:pPr eaLnBrk="1" hangingPunct="1">
                <a:spcBef>
                  <a:spcPct val="0"/>
                </a:spcBef>
              </a:pPr>
              <a:t>27</a:t>
            </a:fld>
            <a:endParaRPr lang="it-IT" altLang="it-IT"/>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it-IT" altLang="it-IT" smtClean="0">
              <a:latin typeface="Arial" panose="020B0604020202020204" pitchFamily="34" charset="0"/>
            </a:endParaRPr>
          </a:p>
        </p:txBody>
      </p:sp>
    </p:spTree>
    <p:extLst>
      <p:ext uri="{BB962C8B-B14F-4D97-AF65-F5344CB8AC3E}">
        <p14:creationId xmlns:p14="http://schemas.microsoft.com/office/powerpoint/2010/main" val="26624033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Rot="1" noChangeAspect="1" noChangeArrowheads="1" noTextEdit="1"/>
          </p:cNvSpPr>
          <p:nvPr>
            <p:ph type="sldImg"/>
          </p:nvPr>
        </p:nvSpPr>
        <p:spPr>
          <a:ln/>
        </p:spPr>
      </p:sp>
      <p:sp>
        <p:nvSpPr>
          <p:cNvPr id="64514" name="Rectangle 3"/>
          <p:cNvSpPr>
            <a:spLocks noGrp="1" noChangeArrowheads="1"/>
          </p:cNvSpPr>
          <p:nvPr>
            <p:ph type="body" idx="1"/>
          </p:nvPr>
        </p:nvSpPr>
        <p:spPr>
          <a:noFill/>
          <a:ln/>
        </p:spPr>
        <p:txBody>
          <a:bodyPr/>
          <a:lstStyle/>
          <a:p>
            <a:pPr eaLnBrk="1" hangingPunct="1"/>
            <a:endParaRPr lang="it-IT" smtClean="0"/>
          </a:p>
        </p:txBody>
      </p:sp>
    </p:spTree>
    <p:extLst>
      <p:ext uri="{BB962C8B-B14F-4D97-AF65-F5344CB8AC3E}">
        <p14:creationId xmlns:p14="http://schemas.microsoft.com/office/powerpoint/2010/main" val="29335998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Rot="1" noChangeAspect="1" noChangeArrowheads="1" noTextEdit="1"/>
          </p:cNvSpPr>
          <p:nvPr>
            <p:ph type="sldImg"/>
          </p:nvPr>
        </p:nvSpPr>
        <p:spPr>
          <a:ln/>
        </p:spPr>
      </p:sp>
      <p:sp>
        <p:nvSpPr>
          <p:cNvPr id="66562" name="Rectangle 3"/>
          <p:cNvSpPr>
            <a:spLocks noGrp="1" noChangeArrowheads="1"/>
          </p:cNvSpPr>
          <p:nvPr>
            <p:ph type="body" idx="1"/>
          </p:nvPr>
        </p:nvSpPr>
        <p:spPr>
          <a:noFill/>
          <a:ln/>
        </p:spPr>
        <p:txBody>
          <a:bodyPr/>
          <a:lstStyle/>
          <a:p>
            <a:pPr eaLnBrk="1" hangingPunct="1"/>
            <a:endParaRPr lang="it-IT" smtClean="0"/>
          </a:p>
        </p:txBody>
      </p:sp>
    </p:spTree>
    <p:extLst>
      <p:ext uri="{BB962C8B-B14F-4D97-AF65-F5344CB8AC3E}">
        <p14:creationId xmlns:p14="http://schemas.microsoft.com/office/powerpoint/2010/main" val="2293126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7"/>
          <p:cNvSpPr>
            <a:spLocks noGrp="1" noChangeArrowheads="1"/>
          </p:cNvSpPr>
          <p:nvPr>
            <p:ph type="sldNum" sz="quarter"/>
          </p:nvPr>
        </p:nvSpPr>
        <p:spPr>
          <a:noFill/>
          <a:ln>
            <a:round/>
            <a:headEnd/>
            <a:tailEnd/>
          </a:ln>
        </p:spPr>
        <p:txBody>
          <a:bodyPr/>
          <a:lstStyle/>
          <a:p>
            <a:fld id="{034C47D1-E18B-48A8-83D1-6CB92B39226E}" type="slidenum">
              <a:rPr lang="it-IT" altLang="it-IT" smtClean="0">
                <a:ea typeface="Lucida Sans Unicode" pitchFamily="32" charset="0"/>
              </a:rPr>
              <a:pPr/>
              <a:t>3</a:t>
            </a:fld>
            <a:endParaRPr lang="it-IT" altLang="it-IT" smtClean="0">
              <a:ea typeface="Lucida Sans Unicode" pitchFamily="32" charset="0"/>
            </a:endParaRPr>
          </a:p>
        </p:txBody>
      </p:sp>
      <p:sp>
        <p:nvSpPr>
          <p:cNvPr id="2048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0484" name="Rectangle 2"/>
          <p:cNvSpPr>
            <a:spLocks noGrp="1" noChangeArrowheads="1"/>
          </p:cNvSpPr>
          <p:nvPr>
            <p:ph type="body" idx="1"/>
          </p:nvPr>
        </p:nvSpPr>
        <p:spPr>
          <a:xfrm>
            <a:off x="755650" y="5078413"/>
            <a:ext cx="6048375" cy="4811712"/>
          </a:xfrm>
          <a:noFill/>
        </p:spPr>
        <p:txBody>
          <a:bodyPr wrap="none" anchor="ctr"/>
          <a:lstStyle/>
          <a:p>
            <a:endParaRPr lang="it-IT" altLang="it-IT" smtClean="0"/>
          </a:p>
        </p:txBody>
      </p:sp>
    </p:spTree>
    <p:extLst>
      <p:ext uri="{BB962C8B-B14F-4D97-AF65-F5344CB8AC3E}">
        <p14:creationId xmlns:p14="http://schemas.microsoft.com/office/powerpoint/2010/main" val="417269815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Rot="1" noChangeAspect="1" noChangeArrowheads="1" noTextEdit="1"/>
          </p:cNvSpPr>
          <p:nvPr>
            <p:ph type="sldImg"/>
          </p:nvPr>
        </p:nvSpPr>
        <p:spPr>
          <a:ln/>
        </p:spPr>
      </p:sp>
      <p:sp>
        <p:nvSpPr>
          <p:cNvPr id="72706" name="Rectangle 3"/>
          <p:cNvSpPr>
            <a:spLocks noGrp="1" noChangeArrowheads="1"/>
          </p:cNvSpPr>
          <p:nvPr>
            <p:ph type="body" idx="1"/>
          </p:nvPr>
        </p:nvSpPr>
        <p:spPr>
          <a:noFill/>
          <a:ln/>
        </p:spPr>
        <p:txBody>
          <a:bodyPr/>
          <a:lstStyle/>
          <a:p>
            <a:pPr eaLnBrk="1" hangingPunct="1"/>
            <a:endParaRPr lang="it-IT" smtClean="0"/>
          </a:p>
        </p:txBody>
      </p:sp>
    </p:spTree>
    <p:extLst>
      <p:ext uri="{BB962C8B-B14F-4D97-AF65-F5344CB8AC3E}">
        <p14:creationId xmlns:p14="http://schemas.microsoft.com/office/powerpoint/2010/main" val="23597381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Rot="1" noChangeAspect="1" noChangeArrowheads="1" noTextEdit="1"/>
          </p:cNvSpPr>
          <p:nvPr>
            <p:ph type="sldImg"/>
          </p:nvPr>
        </p:nvSpPr>
        <p:spPr>
          <a:ln/>
        </p:spPr>
      </p:sp>
      <p:sp>
        <p:nvSpPr>
          <p:cNvPr id="87042" name="Rectangle 3"/>
          <p:cNvSpPr>
            <a:spLocks noGrp="1" noChangeArrowheads="1"/>
          </p:cNvSpPr>
          <p:nvPr>
            <p:ph type="body" idx="1"/>
          </p:nvPr>
        </p:nvSpPr>
        <p:spPr>
          <a:noFill/>
          <a:ln/>
        </p:spPr>
        <p:txBody>
          <a:bodyPr/>
          <a:lstStyle/>
          <a:p>
            <a:endParaRPr lang="it-IT" smtClean="0"/>
          </a:p>
        </p:txBody>
      </p:sp>
    </p:spTree>
    <p:extLst>
      <p:ext uri="{BB962C8B-B14F-4D97-AF65-F5344CB8AC3E}">
        <p14:creationId xmlns:p14="http://schemas.microsoft.com/office/powerpoint/2010/main" val="17269948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Rot="1" noChangeAspect="1" noChangeArrowheads="1" noTextEdit="1"/>
          </p:cNvSpPr>
          <p:nvPr>
            <p:ph type="sldImg"/>
          </p:nvPr>
        </p:nvSpPr>
        <p:spPr>
          <a:ln/>
        </p:spPr>
      </p:sp>
      <p:sp>
        <p:nvSpPr>
          <p:cNvPr id="89090" name="Rectangle 3"/>
          <p:cNvSpPr>
            <a:spLocks noGrp="1" noChangeArrowheads="1"/>
          </p:cNvSpPr>
          <p:nvPr>
            <p:ph type="body" idx="1"/>
          </p:nvPr>
        </p:nvSpPr>
        <p:spPr>
          <a:noFill/>
          <a:ln/>
        </p:spPr>
        <p:txBody>
          <a:bodyPr/>
          <a:lstStyle/>
          <a:p>
            <a:endParaRPr lang="it-IT" smtClean="0"/>
          </a:p>
        </p:txBody>
      </p:sp>
    </p:spTree>
    <p:extLst>
      <p:ext uri="{BB962C8B-B14F-4D97-AF65-F5344CB8AC3E}">
        <p14:creationId xmlns:p14="http://schemas.microsoft.com/office/powerpoint/2010/main" val="393789492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Rot="1" noChangeAspect="1" noChangeArrowheads="1" noTextEdit="1"/>
          </p:cNvSpPr>
          <p:nvPr>
            <p:ph type="sldImg"/>
          </p:nvPr>
        </p:nvSpPr>
        <p:spPr>
          <a:ln/>
        </p:spPr>
      </p:sp>
      <p:sp>
        <p:nvSpPr>
          <p:cNvPr id="89090" name="Rectangle 3"/>
          <p:cNvSpPr>
            <a:spLocks noGrp="1" noChangeArrowheads="1"/>
          </p:cNvSpPr>
          <p:nvPr>
            <p:ph type="body" idx="1"/>
          </p:nvPr>
        </p:nvSpPr>
        <p:spPr>
          <a:noFill/>
          <a:ln/>
        </p:spPr>
        <p:txBody>
          <a:bodyPr/>
          <a:lstStyle/>
          <a:p>
            <a:endParaRPr lang="it-IT" smtClean="0"/>
          </a:p>
        </p:txBody>
      </p:sp>
    </p:spTree>
    <p:extLst>
      <p:ext uri="{BB962C8B-B14F-4D97-AF65-F5344CB8AC3E}">
        <p14:creationId xmlns:p14="http://schemas.microsoft.com/office/powerpoint/2010/main" val="1296496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7"/>
          <p:cNvSpPr>
            <a:spLocks noGrp="1" noChangeArrowheads="1"/>
          </p:cNvSpPr>
          <p:nvPr>
            <p:ph type="sldNum" sz="quarter"/>
          </p:nvPr>
        </p:nvSpPr>
        <p:spPr>
          <a:noFill/>
          <a:ln>
            <a:round/>
            <a:headEnd/>
            <a:tailEnd/>
          </a:ln>
        </p:spPr>
        <p:txBody>
          <a:bodyPr/>
          <a:lstStyle/>
          <a:p>
            <a:fld id="{F82ED5B7-1E30-4FA5-A808-92791D90073D}" type="slidenum">
              <a:rPr lang="it-IT" altLang="it-IT" smtClean="0">
                <a:ea typeface="Lucida Sans Unicode" pitchFamily="32" charset="0"/>
              </a:rPr>
              <a:pPr/>
              <a:t>34</a:t>
            </a:fld>
            <a:endParaRPr lang="it-IT" altLang="it-IT" smtClean="0">
              <a:ea typeface="Lucida Sans Unicode" pitchFamily="32" charset="0"/>
            </a:endParaRPr>
          </a:p>
        </p:txBody>
      </p:sp>
      <p:sp>
        <p:nvSpPr>
          <p:cNvPr id="19459" name="Text Box 1"/>
          <p:cNvSpPr txBox="1">
            <a:spLocks noChangeArrowheads="1"/>
          </p:cNvSpPr>
          <p:nvPr/>
        </p:nvSpPr>
        <p:spPr bwMode="auto">
          <a:xfrm>
            <a:off x="4278313" y="10156825"/>
            <a:ext cx="3279775" cy="533400"/>
          </a:xfrm>
          <a:prstGeom prst="rect">
            <a:avLst/>
          </a:prstGeom>
          <a:noFill/>
          <a:ln w="9525">
            <a:noFill/>
            <a:round/>
            <a:headEnd/>
            <a:tailEnd/>
          </a:ln>
          <a:effectLst/>
        </p:spPr>
        <p:txBody>
          <a:bodyPr lIns="0" tIns="0" rIns="0" bIns="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4B61549-C7EE-464C-AC71-6DB70E654C92}" type="slidenum">
              <a:rPr lang="it-IT" altLang="it-IT" sz="1400">
                <a:solidFill>
                  <a:srgbClr val="000000"/>
                </a:solidFill>
                <a:latin typeface="Times New Roman" pitchFamily="16"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34</a:t>
            </a:fld>
            <a:endParaRPr lang="it-IT" altLang="it-IT" sz="1400">
              <a:solidFill>
                <a:srgbClr val="000000"/>
              </a:solidFill>
              <a:latin typeface="Times New Roman" pitchFamily="16" charset="0"/>
            </a:endParaRPr>
          </a:p>
        </p:txBody>
      </p:sp>
      <p:sp>
        <p:nvSpPr>
          <p:cNvPr id="19460" name="Rectangle 2"/>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9461" name="Rectangle 3"/>
          <p:cNvSpPr>
            <a:spLocks noGrp="1" noChangeArrowheads="1"/>
          </p:cNvSpPr>
          <p:nvPr>
            <p:ph type="body" idx="1"/>
          </p:nvPr>
        </p:nvSpPr>
        <p:spPr>
          <a:xfrm>
            <a:off x="755650" y="5078413"/>
            <a:ext cx="6046788" cy="4810125"/>
          </a:xfrm>
          <a:noFill/>
        </p:spPr>
        <p:txBody>
          <a:bodyPr wrap="none" anchor="ctr"/>
          <a:lstStyle/>
          <a:p>
            <a:endParaRPr lang="it-IT" altLang="it-IT" dirty="0" smtClean="0"/>
          </a:p>
        </p:txBody>
      </p:sp>
    </p:spTree>
    <p:extLst>
      <p:ext uri="{BB962C8B-B14F-4D97-AF65-F5344CB8AC3E}">
        <p14:creationId xmlns:p14="http://schemas.microsoft.com/office/powerpoint/2010/main" val="4224455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7"/>
          <p:cNvSpPr>
            <a:spLocks noGrp="1" noChangeArrowheads="1"/>
          </p:cNvSpPr>
          <p:nvPr>
            <p:ph type="sldNum" sz="quarter"/>
          </p:nvPr>
        </p:nvSpPr>
        <p:spPr>
          <a:noFill/>
          <a:ln>
            <a:round/>
            <a:headEnd/>
            <a:tailEnd/>
          </a:ln>
        </p:spPr>
        <p:txBody>
          <a:bodyPr/>
          <a:lstStyle/>
          <a:p>
            <a:fld id="{86D3A750-D574-4D0D-876C-0AF8ED395B79}" type="slidenum">
              <a:rPr lang="it-IT" altLang="it-IT" smtClean="0">
                <a:ea typeface="Lucida Sans Unicode" pitchFamily="32" charset="0"/>
              </a:rPr>
              <a:pPr/>
              <a:t>4</a:t>
            </a:fld>
            <a:endParaRPr lang="it-IT" altLang="it-IT" smtClean="0">
              <a:ea typeface="Lucida Sans Unicode" pitchFamily="32" charset="0"/>
            </a:endParaRPr>
          </a:p>
        </p:txBody>
      </p:sp>
      <p:sp>
        <p:nvSpPr>
          <p:cNvPr id="21507" name="Text Box 1"/>
          <p:cNvSpPr txBox="1">
            <a:spLocks noChangeArrowheads="1"/>
          </p:cNvSpPr>
          <p:nvPr/>
        </p:nvSpPr>
        <p:spPr bwMode="auto">
          <a:xfrm>
            <a:off x="4278313" y="10156825"/>
            <a:ext cx="3279775" cy="533400"/>
          </a:xfrm>
          <a:prstGeom prst="rect">
            <a:avLst/>
          </a:prstGeom>
          <a:noFill/>
          <a:ln w="9525">
            <a:noFill/>
            <a:round/>
            <a:headEnd/>
            <a:tailEnd/>
          </a:ln>
          <a:effectLst/>
        </p:spPr>
        <p:txBody>
          <a:bodyPr lIns="0" tIns="0" rIns="0" bIns="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1E62769-E233-44B8-A769-FF4F6CC803C9}" type="slidenum">
              <a:rPr lang="it-IT" altLang="it-IT" sz="1400">
                <a:solidFill>
                  <a:srgbClr val="000000"/>
                </a:solidFill>
                <a:latin typeface="Times New Roman" pitchFamily="16"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a:t>
            </a:fld>
            <a:endParaRPr lang="it-IT" altLang="it-IT" sz="1400">
              <a:solidFill>
                <a:srgbClr val="000000"/>
              </a:solidFill>
              <a:latin typeface="Times New Roman" pitchFamily="16" charset="0"/>
            </a:endParaRPr>
          </a:p>
        </p:txBody>
      </p:sp>
      <p:sp>
        <p:nvSpPr>
          <p:cNvPr id="21508" name="Rectangle 2"/>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1509" name="Rectangle 3"/>
          <p:cNvSpPr>
            <a:spLocks noGrp="1" noChangeArrowheads="1"/>
          </p:cNvSpPr>
          <p:nvPr>
            <p:ph type="body" idx="1"/>
          </p:nvPr>
        </p:nvSpPr>
        <p:spPr>
          <a:xfrm>
            <a:off x="755650" y="5078413"/>
            <a:ext cx="6046788" cy="4810125"/>
          </a:xfrm>
          <a:noFill/>
        </p:spPr>
        <p:txBody>
          <a:bodyPr wrap="none" anchor="ctr"/>
          <a:lstStyle/>
          <a:p>
            <a:endParaRPr lang="it-IT" altLang="it-IT" smtClean="0"/>
          </a:p>
        </p:txBody>
      </p:sp>
    </p:spTree>
    <p:extLst>
      <p:ext uri="{BB962C8B-B14F-4D97-AF65-F5344CB8AC3E}">
        <p14:creationId xmlns:p14="http://schemas.microsoft.com/office/powerpoint/2010/main" val="1789127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p:cNvSpPr>
            <a:spLocks noGrp="1" noChangeArrowheads="1"/>
          </p:cNvSpPr>
          <p:nvPr>
            <p:ph type="sldNum" sz="quarter"/>
          </p:nvPr>
        </p:nvSpPr>
        <p:spPr>
          <a:noFill/>
          <a:ln>
            <a:round/>
            <a:headEnd/>
            <a:tailEnd/>
          </a:ln>
        </p:spPr>
        <p:txBody>
          <a:bodyPr/>
          <a:lstStyle/>
          <a:p>
            <a:fld id="{EB1A434C-46D2-4FF1-82B5-6EF4DAAA98FA}" type="slidenum">
              <a:rPr lang="it-IT" altLang="it-IT" smtClean="0">
                <a:ea typeface="Lucida Sans Unicode" pitchFamily="32" charset="0"/>
              </a:rPr>
              <a:pPr/>
              <a:t>5</a:t>
            </a:fld>
            <a:endParaRPr lang="it-IT" altLang="it-IT" smtClean="0">
              <a:ea typeface="Lucida Sans Unicode" pitchFamily="32" charset="0"/>
            </a:endParaRPr>
          </a:p>
        </p:txBody>
      </p:sp>
      <p:sp>
        <p:nvSpPr>
          <p:cNvPr id="24579"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4580" name="Rectangle 2"/>
          <p:cNvSpPr>
            <a:spLocks noGrp="1" noChangeArrowheads="1"/>
          </p:cNvSpPr>
          <p:nvPr>
            <p:ph type="body" idx="1"/>
          </p:nvPr>
        </p:nvSpPr>
        <p:spPr>
          <a:xfrm>
            <a:off x="755650" y="5078413"/>
            <a:ext cx="6048375" cy="4811712"/>
          </a:xfrm>
          <a:noFill/>
        </p:spPr>
        <p:txBody>
          <a:bodyPr wrap="none" anchor="ctr"/>
          <a:lstStyle/>
          <a:p>
            <a:endParaRPr lang="it-IT" altLang="it-IT" smtClean="0"/>
          </a:p>
        </p:txBody>
      </p:sp>
    </p:spTree>
    <p:extLst>
      <p:ext uri="{BB962C8B-B14F-4D97-AF65-F5344CB8AC3E}">
        <p14:creationId xmlns:p14="http://schemas.microsoft.com/office/powerpoint/2010/main" val="600603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7"/>
          <p:cNvSpPr>
            <a:spLocks noGrp="1" noChangeArrowheads="1"/>
          </p:cNvSpPr>
          <p:nvPr>
            <p:ph type="sldNum" sz="quarter"/>
          </p:nvPr>
        </p:nvSpPr>
        <p:spPr>
          <a:noFill/>
          <a:ln>
            <a:round/>
            <a:headEnd/>
            <a:tailEnd/>
          </a:ln>
        </p:spPr>
        <p:txBody>
          <a:bodyPr/>
          <a:lstStyle/>
          <a:p>
            <a:fld id="{D210B1C8-FF8E-4DC7-A050-F21FEC364178}" type="slidenum">
              <a:rPr lang="it-IT" altLang="it-IT" smtClean="0">
                <a:ea typeface="Lucida Sans Unicode" pitchFamily="32" charset="0"/>
              </a:rPr>
              <a:pPr/>
              <a:t>6</a:t>
            </a:fld>
            <a:endParaRPr lang="it-IT" altLang="it-IT" smtClean="0">
              <a:ea typeface="Lucida Sans Unicode" pitchFamily="32" charset="0"/>
            </a:endParaRPr>
          </a:p>
        </p:txBody>
      </p:sp>
      <p:sp>
        <p:nvSpPr>
          <p:cNvPr id="25603" name="Rectangle 1"/>
          <p:cNvSpPr>
            <a:spLocks noGrp="1" noRot="1" noChangeAspect="1" noChangeArrowheads="1" noTextEdit="1"/>
          </p:cNvSpPr>
          <p:nvPr>
            <p:ph type="sldImg"/>
          </p:nvPr>
        </p:nvSpPr>
        <p:spPr>
          <a:xfrm>
            <a:off x="1106488" y="812800"/>
            <a:ext cx="5343525" cy="4006850"/>
          </a:xfrm>
          <a:solidFill>
            <a:srgbClr val="FFFFFF"/>
          </a:solidFill>
          <a:ln>
            <a:solidFill>
              <a:srgbClr val="000000"/>
            </a:solidFill>
            <a:miter lim="800000"/>
          </a:ln>
        </p:spPr>
      </p:sp>
      <p:sp>
        <p:nvSpPr>
          <p:cNvPr id="25604" name="Rectangle 2"/>
          <p:cNvSpPr>
            <a:spLocks noGrp="1" noChangeArrowheads="1"/>
          </p:cNvSpPr>
          <p:nvPr>
            <p:ph type="body" idx="1"/>
          </p:nvPr>
        </p:nvSpPr>
        <p:spPr>
          <a:xfrm>
            <a:off x="755650" y="5078413"/>
            <a:ext cx="6046788" cy="4810125"/>
          </a:xfrm>
          <a:noFill/>
        </p:spPr>
        <p:txBody>
          <a:bodyPr wrap="none" anchor="ctr"/>
          <a:lstStyle/>
          <a:p>
            <a:endParaRPr lang="it-IT" altLang="it-IT" dirty="0" smtClean="0"/>
          </a:p>
        </p:txBody>
      </p:sp>
    </p:spTree>
    <p:extLst>
      <p:ext uri="{BB962C8B-B14F-4D97-AF65-F5344CB8AC3E}">
        <p14:creationId xmlns:p14="http://schemas.microsoft.com/office/powerpoint/2010/main" val="121930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0"/>
          <p:cNvSpPr txBox="1">
            <a:spLocks noGrp="1" noChangeArrowheads="1"/>
          </p:cNvSpPr>
          <p:nvPr/>
        </p:nvSpPr>
        <p:spPr bwMode="auto">
          <a:xfrm>
            <a:off x="4278313" y="10153650"/>
            <a:ext cx="3275012" cy="528638"/>
          </a:xfrm>
          <a:prstGeom prst="rect">
            <a:avLst/>
          </a:prstGeom>
          <a:noFill/>
          <a:ln w="9525">
            <a:noFill/>
            <a:round/>
            <a:headEnd/>
            <a:tailEnd/>
          </a:ln>
          <a:effectLst/>
        </p:spPr>
        <p:txBody>
          <a:bodyPr lIns="0" tIns="0" rIns="0" bIns="0" anchor="b"/>
          <a:lstStyle/>
          <a:p>
            <a:pPr algn="r" defTabSz="487363">
              <a:tabLst>
                <a:tab pos="0" algn="l"/>
                <a:tab pos="485775" algn="l"/>
                <a:tab pos="973138" algn="l"/>
                <a:tab pos="1462088" algn="l"/>
                <a:tab pos="1949450" algn="l"/>
                <a:tab pos="2436813" algn="l"/>
                <a:tab pos="2924175" algn="l"/>
                <a:tab pos="3411538" algn="l"/>
                <a:tab pos="3900488" algn="l"/>
                <a:tab pos="4387850" algn="l"/>
                <a:tab pos="4875213" algn="l"/>
                <a:tab pos="5362575" algn="l"/>
                <a:tab pos="5851525" algn="l"/>
                <a:tab pos="6338888" algn="l"/>
                <a:tab pos="6826250" algn="l"/>
                <a:tab pos="7313613" algn="l"/>
                <a:tab pos="7802563" algn="l"/>
                <a:tab pos="8289925" algn="l"/>
                <a:tab pos="8777288" algn="l"/>
                <a:tab pos="9264650" algn="l"/>
                <a:tab pos="9752013" algn="l"/>
              </a:tabLst>
            </a:pPr>
            <a:fld id="{BD9960F2-36C5-4D73-B152-4C4B26BBE361}" type="slidenum">
              <a:rPr lang="it-IT" altLang="it-IT" sz="1400">
                <a:solidFill>
                  <a:srgbClr val="000000"/>
                </a:solidFill>
                <a:latin typeface="Times New Roman" pitchFamily="16" charset="0"/>
              </a:rPr>
              <a:pPr algn="r" defTabSz="487363">
                <a:tabLst>
                  <a:tab pos="0" algn="l"/>
                  <a:tab pos="485775" algn="l"/>
                  <a:tab pos="973138" algn="l"/>
                  <a:tab pos="1462088" algn="l"/>
                  <a:tab pos="1949450" algn="l"/>
                  <a:tab pos="2436813" algn="l"/>
                  <a:tab pos="2924175" algn="l"/>
                  <a:tab pos="3411538" algn="l"/>
                  <a:tab pos="3900488" algn="l"/>
                  <a:tab pos="4387850" algn="l"/>
                  <a:tab pos="4875213" algn="l"/>
                  <a:tab pos="5362575" algn="l"/>
                  <a:tab pos="5851525" algn="l"/>
                  <a:tab pos="6338888" algn="l"/>
                  <a:tab pos="6826250" algn="l"/>
                  <a:tab pos="7313613" algn="l"/>
                  <a:tab pos="7802563" algn="l"/>
                  <a:tab pos="8289925" algn="l"/>
                  <a:tab pos="8777288" algn="l"/>
                  <a:tab pos="9264650" algn="l"/>
                  <a:tab pos="9752013" algn="l"/>
                </a:tabLst>
              </a:pPr>
              <a:t>7</a:t>
            </a:fld>
            <a:endParaRPr lang="it-IT" altLang="it-IT" sz="1400">
              <a:solidFill>
                <a:srgbClr val="000000"/>
              </a:solidFill>
              <a:latin typeface="Times New Roman" pitchFamily="16" charset="0"/>
            </a:endParaRPr>
          </a:p>
        </p:txBody>
      </p:sp>
      <p:sp>
        <p:nvSpPr>
          <p:cNvPr id="28675" name="Text Box 1"/>
          <p:cNvSpPr txBox="1">
            <a:spLocks noChangeArrowheads="1"/>
          </p:cNvSpPr>
          <p:nvPr/>
        </p:nvSpPr>
        <p:spPr bwMode="auto">
          <a:xfrm>
            <a:off x="4278313" y="10153650"/>
            <a:ext cx="3276600" cy="530225"/>
          </a:xfrm>
          <a:prstGeom prst="rect">
            <a:avLst/>
          </a:prstGeom>
          <a:noFill/>
          <a:ln w="9525">
            <a:noFill/>
            <a:round/>
            <a:headEnd/>
            <a:tailEnd/>
          </a:ln>
          <a:effectLst/>
        </p:spPr>
        <p:txBody>
          <a:bodyPr lIns="0" tIns="0" rIns="0" bIns="0" anchor="b"/>
          <a:lstStyle/>
          <a:p>
            <a:pPr algn="r" defTabSz="487363">
              <a:tabLst>
                <a:tab pos="0" algn="l"/>
                <a:tab pos="485775" algn="l"/>
                <a:tab pos="973138" algn="l"/>
                <a:tab pos="1462088" algn="l"/>
                <a:tab pos="1949450" algn="l"/>
                <a:tab pos="2436813" algn="l"/>
                <a:tab pos="2924175" algn="l"/>
                <a:tab pos="3411538" algn="l"/>
                <a:tab pos="3900488" algn="l"/>
                <a:tab pos="4387850" algn="l"/>
                <a:tab pos="4875213" algn="l"/>
                <a:tab pos="5362575" algn="l"/>
                <a:tab pos="5851525" algn="l"/>
                <a:tab pos="6338888" algn="l"/>
                <a:tab pos="6826250" algn="l"/>
                <a:tab pos="7313613" algn="l"/>
                <a:tab pos="7802563" algn="l"/>
                <a:tab pos="8289925" algn="l"/>
                <a:tab pos="8777288" algn="l"/>
                <a:tab pos="9264650" algn="l"/>
                <a:tab pos="9752013" algn="l"/>
              </a:tabLst>
            </a:pPr>
            <a:fld id="{73966157-FCDD-4E19-B592-8BBDA3210379}" type="slidenum">
              <a:rPr lang="it-IT" altLang="it-IT" sz="1400">
                <a:solidFill>
                  <a:srgbClr val="000000"/>
                </a:solidFill>
                <a:latin typeface="Times New Roman" pitchFamily="16" charset="0"/>
              </a:rPr>
              <a:pPr algn="r" defTabSz="487363">
                <a:tabLst>
                  <a:tab pos="0" algn="l"/>
                  <a:tab pos="485775" algn="l"/>
                  <a:tab pos="973138" algn="l"/>
                  <a:tab pos="1462088" algn="l"/>
                  <a:tab pos="1949450" algn="l"/>
                  <a:tab pos="2436813" algn="l"/>
                  <a:tab pos="2924175" algn="l"/>
                  <a:tab pos="3411538" algn="l"/>
                  <a:tab pos="3900488" algn="l"/>
                  <a:tab pos="4387850" algn="l"/>
                  <a:tab pos="4875213" algn="l"/>
                  <a:tab pos="5362575" algn="l"/>
                  <a:tab pos="5851525" algn="l"/>
                  <a:tab pos="6338888" algn="l"/>
                  <a:tab pos="6826250" algn="l"/>
                  <a:tab pos="7313613" algn="l"/>
                  <a:tab pos="7802563" algn="l"/>
                  <a:tab pos="8289925" algn="l"/>
                  <a:tab pos="8777288" algn="l"/>
                  <a:tab pos="9264650" algn="l"/>
                  <a:tab pos="9752013" algn="l"/>
                </a:tabLst>
              </a:pPr>
              <a:t>7</a:t>
            </a:fld>
            <a:endParaRPr lang="it-IT" altLang="it-IT" sz="1400">
              <a:solidFill>
                <a:srgbClr val="000000"/>
              </a:solidFill>
              <a:latin typeface="Times New Roman" pitchFamily="16" charset="0"/>
            </a:endParaRPr>
          </a:p>
        </p:txBody>
      </p:sp>
      <p:sp>
        <p:nvSpPr>
          <p:cNvPr id="28676" name="Text Box 2"/>
          <p:cNvSpPr txBox="1">
            <a:spLocks noChangeArrowheads="1"/>
          </p:cNvSpPr>
          <p:nvPr/>
        </p:nvSpPr>
        <p:spPr bwMode="auto">
          <a:xfrm>
            <a:off x="1020763" y="812800"/>
            <a:ext cx="5514975" cy="4006850"/>
          </a:xfrm>
          <a:prstGeom prst="rect">
            <a:avLst/>
          </a:prstGeom>
          <a:solidFill>
            <a:srgbClr val="FFFFFF"/>
          </a:solidFill>
          <a:ln w="9525">
            <a:solidFill>
              <a:srgbClr val="000000"/>
            </a:solidFill>
            <a:miter lim="800000"/>
            <a:headEnd/>
            <a:tailEnd/>
          </a:ln>
          <a:effectLst/>
        </p:spPr>
        <p:txBody>
          <a:bodyPr wrap="none" lIns="99267" tIns="49634" rIns="99267" bIns="49634" anchor="ctr"/>
          <a:lstStyle/>
          <a:p>
            <a:pPr defTabSz="487363"/>
            <a:endParaRPr lang="it-IT" altLang="it-IT" sz="2000"/>
          </a:p>
        </p:txBody>
      </p:sp>
      <p:sp>
        <p:nvSpPr>
          <p:cNvPr id="28677" name="Rectangle 3"/>
          <p:cNvSpPr>
            <a:spLocks noGrp="1" noChangeArrowheads="1"/>
          </p:cNvSpPr>
          <p:nvPr>
            <p:ph type="body"/>
          </p:nvPr>
        </p:nvSpPr>
        <p:spPr>
          <a:xfrm>
            <a:off x="755650" y="5078413"/>
            <a:ext cx="6043613" cy="4806950"/>
          </a:xfrm>
          <a:noFill/>
        </p:spPr>
        <p:txBody>
          <a:bodyPr wrap="none" anchor="ctr"/>
          <a:lstStyle/>
          <a:p>
            <a:endParaRPr lang="it-IT" altLang="it-IT" dirty="0" smtClean="0"/>
          </a:p>
        </p:txBody>
      </p:sp>
    </p:spTree>
    <p:extLst>
      <p:ext uri="{BB962C8B-B14F-4D97-AF65-F5344CB8AC3E}">
        <p14:creationId xmlns:p14="http://schemas.microsoft.com/office/powerpoint/2010/main" val="2076586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10"/>
          <p:cNvSpPr txBox="1">
            <a:spLocks noGrp="1" noChangeArrowheads="1"/>
          </p:cNvSpPr>
          <p:nvPr/>
        </p:nvSpPr>
        <p:spPr bwMode="auto">
          <a:xfrm>
            <a:off x="4278313" y="10153650"/>
            <a:ext cx="3275012" cy="528638"/>
          </a:xfrm>
          <a:prstGeom prst="rect">
            <a:avLst/>
          </a:prstGeom>
          <a:noFill/>
          <a:ln w="9525">
            <a:noFill/>
            <a:round/>
            <a:headEnd/>
            <a:tailEnd/>
          </a:ln>
          <a:effectLst/>
        </p:spPr>
        <p:txBody>
          <a:bodyPr lIns="0" tIns="0" rIns="0" bIns="0" anchor="b"/>
          <a:lstStyle/>
          <a:p>
            <a:pPr algn="r" defTabSz="487363">
              <a:tabLst>
                <a:tab pos="0" algn="l"/>
                <a:tab pos="485775" algn="l"/>
                <a:tab pos="973138" algn="l"/>
                <a:tab pos="1462088" algn="l"/>
                <a:tab pos="1949450" algn="l"/>
                <a:tab pos="2436813" algn="l"/>
                <a:tab pos="2924175" algn="l"/>
                <a:tab pos="3411538" algn="l"/>
                <a:tab pos="3900488" algn="l"/>
                <a:tab pos="4387850" algn="l"/>
                <a:tab pos="4875213" algn="l"/>
                <a:tab pos="5362575" algn="l"/>
                <a:tab pos="5851525" algn="l"/>
                <a:tab pos="6338888" algn="l"/>
                <a:tab pos="6826250" algn="l"/>
                <a:tab pos="7313613" algn="l"/>
                <a:tab pos="7802563" algn="l"/>
                <a:tab pos="8289925" algn="l"/>
                <a:tab pos="8777288" algn="l"/>
                <a:tab pos="9264650" algn="l"/>
                <a:tab pos="9752013" algn="l"/>
              </a:tabLst>
            </a:pPr>
            <a:fld id="{5399DE2D-73A0-4AC5-897B-D9C01FDF0A39}" type="slidenum">
              <a:rPr lang="it-IT" altLang="it-IT" sz="1400">
                <a:solidFill>
                  <a:srgbClr val="000000"/>
                </a:solidFill>
                <a:latin typeface="Times New Roman" pitchFamily="16" charset="0"/>
              </a:rPr>
              <a:pPr algn="r" defTabSz="487363">
                <a:tabLst>
                  <a:tab pos="0" algn="l"/>
                  <a:tab pos="485775" algn="l"/>
                  <a:tab pos="973138" algn="l"/>
                  <a:tab pos="1462088" algn="l"/>
                  <a:tab pos="1949450" algn="l"/>
                  <a:tab pos="2436813" algn="l"/>
                  <a:tab pos="2924175" algn="l"/>
                  <a:tab pos="3411538" algn="l"/>
                  <a:tab pos="3900488" algn="l"/>
                  <a:tab pos="4387850" algn="l"/>
                  <a:tab pos="4875213" algn="l"/>
                  <a:tab pos="5362575" algn="l"/>
                  <a:tab pos="5851525" algn="l"/>
                  <a:tab pos="6338888" algn="l"/>
                  <a:tab pos="6826250" algn="l"/>
                  <a:tab pos="7313613" algn="l"/>
                  <a:tab pos="7802563" algn="l"/>
                  <a:tab pos="8289925" algn="l"/>
                  <a:tab pos="8777288" algn="l"/>
                  <a:tab pos="9264650" algn="l"/>
                  <a:tab pos="9752013" algn="l"/>
                </a:tabLst>
              </a:pPr>
              <a:t>8</a:t>
            </a:fld>
            <a:endParaRPr lang="it-IT" altLang="it-IT" sz="1400">
              <a:solidFill>
                <a:srgbClr val="000000"/>
              </a:solidFill>
              <a:latin typeface="Times New Roman" pitchFamily="16" charset="0"/>
            </a:endParaRPr>
          </a:p>
        </p:txBody>
      </p:sp>
      <p:sp>
        <p:nvSpPr>
          <p:cNvPr id="30723" name="Text Box 1"/>
          <p:cNvSpPr txBox="1">
            <a:spLocks noChangeArrowheads="1"/>
          </p:cNvSpPr>
          <p:nvPr/>
        </p:nvSpPr>
        <p:spPr bwMode="auto">
          <a:xfrm>
            <a:off x="4278313" y="10153650"/>
            <a:ext cx="3276600" cy="530225"/>
          </a:xfrm>
          <a:prstGeom prst="rect">
            <a:avLst/>
          </a:prstGeom>
          <a:noFill/>
          <a:ln w="9525">
            <a:noFill/>
            <a:round/>
            <a:headEnd/>
            <a:tailEnd/>
          </a:ln>
          <a:effectLst/>
        </p:spPr>
        <p:txBody>
          <a:bodyPr lIns="0" tIns="0" rIns="0" bIns="0" anchor="b"/>
          <a:lstStyle/>
          <a:p>
            <a:pPr algn="r" defTabSz="487363">
              <a:tabLst>
                <a:tab pos="0" algn="l"/>
                <a:tab pos="485775" algn="l"/>
                <a:tab pos="973138" algn="l"/>
                <a:tab pos="1462088" algn="l"/>
                <a:tab pos="1949450" algn="l"/>
                <a:tab pos="2436813" algn="l"/>
                <a:tab pos="2924175" algn="l"/>
                <a:tab pos="3411538" algn="l"/>
                <a:tab pos="3900488" algn="l"/>
                <a:tab pos="4387850" algn="l"/>
                <a:tab pos="4875213" algn="l"/>
                <a:tab pos="5362575" algn="l"/>
                <a:tab pos="5851525" algn="l"/>
                <a:tab pos="6338888" algn="l"/>
                <a:tab pos="6826250" algn="l"/>
                <a:tab pos="7313613" algn="l"/>
                <a:tab pos="7802563" algn="l"/>
                <a:tab pos="8289925" algn="l"/>
                <a:tab pos="8777288" algn="l"/>
                <a:tab pos="9264650" algn="l"/>
                <a:tab pos="9752013" algn="l"/>
              </a:tabLst>
            </a:pPr>
            <a:fld id="{DC660485-E871-408C-ACA8-26FDEC6089DB}" type="slidenum">
              <a:rPr lang="it-IT" altLang="it-IT" sz="1400">
                <a:solidFill>
                  <a:srgbClr val="000000"/>
                </a:solidFill>
                <a:latin typeface="Times New Roman" pitchFamily="16" charset="0"/>
              </a:rPr>
              <a:pPr algn="r" defTabSz="487363">
                <a:tabLst>
                  <a:tab pos="0" algn="l"/>
                  <a:tab pos="485775" algn="l"/>
                  <a:tab pos="973138" algn="l"/>
                  <a:tab pos="1462088" algn="l"/>
                  <a:tab pos="1949450" algn="l"/>
                  <a:tab pos="2436813" algn="l"/>
                  <a:tab pos="2924175" algn="l"/>
                  <a:tab pos="3411538" algn="l"/>
                  <a:tab pos="3900488" algn="l"/>
                  <a:tab pos="4387850" algn="l"/>
                  <a:tab pos="4875213" algn="l"/>
                  <a:tab pos="5362575" algn="l"/>
                  <a:tab pos="5851525" algn="l"/>
                  <a:tab pos="6338888" algn="l"/>
                  <a:tab pos="6826250" algn="l"/>
                  <a:tab pos="7313613" algn="l"/>
                  <a:tab pos="7802563" algn="l"/>
                  <a:tab pos="8289925" algn="l"/>
                  <a:tab pos="8777288" algn="l"/>
                  <a:tab pos="9264650" algn="l"/>
                  <a:tab pos="9752013" algn="l"/>
                </a:tabLst>
              </a:pPr>
              <a:t>8</a:t>
            </a:fld>
            <a:endParaRPr lang="it-IT" altLang="it-IT" sz="1400">
              <a:solidFill>
                <a:srgbClr val="000000"/>
              </a:solidFill>
              <a:latin typeface="Times New Roman" pitchFamily="16" charset="0"/>
            </a:endParaRPr>
          </a:p>
        </p:txBody>
      </p:sp>
      <p:sp>
        <p:nvSpPr>
          <p:cNvPr id="30724" name="Text Box 2"/>
          <p:cNvSpPr txBox="1">
            <a:spLocks noChangeArrowheads="1"/>
          </p:cNvSpPr>
          <p:nvPr/>
        </p:nvSpPr>
        <p:spPr bwMode="auto">
          <a:xfrm>
            <a:off x="1020763" y="812800"/>
            <a:ext cx="5514975" cy="4006850"/>
          </a:xfrm>
          <a:prstGeom prst="rect">
            <a:avLst/>
          </a:prstGeom>
          <a:solidFill>
            <a:srgbClr val="FFFFFF"/>
          </a:solidFill>
          <a:ln w="9525">
            <a:solidFill>
              <a:srgbClr val="000000"/>
            </a:solidFill>
            <a:miter lim="800000"/>
            <a:headEnd/>
            <a:tailEnd/>
          </a:ln>
          <a:effectLst/>
        </p:spPr>
        <p:txBody>
          <a:bodyPr wrap="none" lIns="99267" tIns="49634" rIns="99267" bIns="49634" anchor="ctr"/>
          <a:lstStyle/>
          <a:p>
            <a:pPr defTabSz="487363"/>
            <a:endParaRPr lang="it-IT" altLang="it-IT" sz="2000"/>
          </a:p>
        </p:txBody>
      </p:sp>
      <p:sp>
        <p:nvSpPr>
          <p:cNvPr id="30725" name="Rectangle 3"/>
          <p:cNvSpPr>
            <a:spLocks noGrp="1" noChangeArrowheads="1"/>
          </p:cNvSpPr>
          <p:nvPr>
            <p:ph type="body"/>
          </p:nvPr>
        </p:nvSpPr>
        <p:spPr>
          <a:xfrm>
            <a:off x="755650" y="5078413"/>
            <a:ext cx="6043613" cy="4806950"/>
          </a:xfrm>
          <a:noFill/>
        </p:spPr>
        <p:txBody>
          <a:bodyPr wrap="none" anchor="ctr"/>
          <a:lstStyle/>
          <a:p>
            <a:endParaRPr lang="it-IT" altLang="it-IT" smtClean="0"/>
          </a:p>
        </p:txBody>
      </p:sp>
    </p:spTree>
    <p:extLst>
      <p:ext uri="{BB962C8B-B14F-4D97-AF65-F5344CB8AC3E}">
        <p14:creationId xmlns:p14="http://schemas.microsoft.com/office/powerpoint/2010/main" val="1090900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10"/>
          <p:cNvSpPr txBox="1">
            <a:spLocks noGrp="1" noChangeArrowheads="1"/>
          </p:cNvSpPr>
          <p:nvPr/>
        </p:nvSpPr>
        <p:spPr bwMode="auto">
          <a:xfrm>
            <a:off x="4278313" y="10153650"/>
            <a:ext cx="3275012" cy="528638"/>
          </a:xfrm>
          <a:prstGeom prst="rect">
            <a:avLst/>
          </a:prstGeom>
          <a:noFill/>
          <a:ln w="9525">
            <a:noFill/>
            <a:round/>
            <a:headEnd/>
            <a:tailEnd/>
          </a:ln>
          <a:effectLst/>
        </p:spPr>
        <p:txBody>
          <a:bodyPr lIns="0" tIns="0" rIns="0" bIns="0" anchor="b"/>
          <a:lstStyle/>
          <a:p>
            <a:pPr algn="r" defTabSz="487363">
              <a:tabLst>
                <a:tab pos="0" algn="l"/>
                <a:tab pos="485775" algn="l"/>
                <a:tab pos="973138" algn="l"/>
                <a:tab pos="1462088" algn="l"/>
                <a:tab pos="1949450" algn="l"/>
                <a:tab pos="2436813" algn="l"/>
                <a:tab pos="2924175" algn="l"/>
                <a:tab pos="3411538" algn="l"/>
                <a:tab pos="3900488" algn="l"/>
                <a:tab pos="4387850" algn="l"/>
                <a:tab pos="4875213" algn="l"/>
                <a:tab pos="5362575" algn="l"/>
                <a:tab pos="5851525" algn="l"/>
                <a:tab pos="6338888" algn="l"/>
                <a:tab pos="6826250" algn="l"/>
                <a:tab pos="7313613" algn="l"/>
                <a:tab pos="7802563" algn="l"/>
                <a:tab pos="8289925" algn="l"/>
                <a:tab pos="8777288" algn="l"/>
                <a:tab pos="9264650" algn="l"/>
                <a:tab pos="9752013" algn="l"/>
              </a:tabLst>
            </a:pPr>
            <a:fld id="{5399DE2D-73A0-4AC5-897B-D9C01FDF0A39}" type="slidenum">
              <a:rPr lang="it-IT" altLang="it-IT" sz="1400">
                <a:solidFill>
                  <a:srgbClr val="000000"/>
                </a:solidFill>
                <a:latin typeface="Times New Roman" pitchFamily="16" charset="0"/>
              </a:rPr>
              <a:pPr algn="r" defTabSz="487363">
                <a:tabLst>
                  <a:tab pos="0" algn="l"/>
                  <a:tab pos="485775" algn="l"/>
                  <a:tab pos="973138" algn="l"/>
                  <a:tab pos="1462088" algn="l"/>
                  <a:tab pos="1949450" algn="l"/>
                  <a:tab pos="2436813" algn="l"/>
                  <a:tab pos="2924175" algn="l"/>
                  <a:tab pos="3411538" algn="l"/>
                  <a:tab pos="3900488" algn="l"/>
                  <a:tab pos="4387850" algn="l"/>
                  <a:tab pos="4875213" algn="l"/>
                  <a:tab pos="5362575" algn="l"/>
                  <a:tab pos="5851525" algn="l"/>
                  <a:tab pos="6338888" algn="l"/>
                  <a:tab pos="6826250" algn="l"/>
                  <a:tab pos="7313613" algn="l"/>
                  <a:tab pos="7802563" algn="l"/>
                  <a:tab pos="8289925" algn="l"/>
                  <a:tab pos="8777288" algn="l"/>
                  <a:tab pos="9264650" algn="l"/>
                  <a:tab pos="9752013" algn="l"/>
                </a:tabLst>
              </a:pPr>
              <a:t>9</a:t>
            </a:fld>
            <a:endParaRPr lang="it-IT" altLang="it-IT" sz="1400">
              <a:solidFill>
                <a:srgbClr val="000000"/>
              </a:solidFill>
              <a:latin typeface="Times New Roman" pitchFamily="16" charset="0"/>
            </a:endParaRPr>
          </a:p>
        </p:txBody>
      </p:sp>
      <p:sp>
        <p:nvSpPr>
          <p:cNvPr id="30723" name="Text Box 1"/>
          <p:cNvSpPr txBox="1">
            <a:spLocks noChangeArrowheads="1"/>
          </p:cNvSpPr>
          <p:nvPr/>
        </p:nvSpPr>
        <p:spPr bwMode="auto">
          <a:xfrm>
            <a:off x="4278313" y="10153650"/>
            <a:ext cx="3276600" cy="530225"/>
          </a:xfrm>
          <a:prstGeom prst="rect">
            <a:avLst/>
          </a:prstGeom>
          <a:noFill/>
          <a:ln w="9525">
            <a:noFill/>
            <a:round/>
            <a:headEnd/>
            <a:tailEnd/>
          </a:ln>
          <a:effectLst/>
        </p:spPr>
        <p:txBody>
          <a:bodyPr lIns="0" tIns="0" rIns="0" bIns="0" anchor="b"/>
          <a:lstStyle/>
          <a:p>
            <a:pPr algn="r" defTabSz="487363">
              <a:tabLst>
                <a:tab pos="0" algn="l"/>
                <a:tab pos="485775" algn="l"/>
                <a:tab pos="973138" algn="l"/>
                <a:tab pos="1462088" algn="l"/>
                <a:tab pos="1949450" algn="l"/>
                <a:tab pos="2436813" algn="l"/>
                <a:tab pos="2924175" algn="l"/>
                <a:tab pos="3411538" algn="l"/>
                <a:tab pos="3900488" algn="l"/>
                <a:tab pos="4387850" algn="l"/>
                <a:tab pos="4875213" algn="l"/>
                <a:tab pos="5362575" algn="l"/>
                <a:tab pos="5851525" algn="l"/>
                <a:tab pos="6338888" algn="l"/>
                <a:tab pos="6826250" algn="l"/>
                <a:tab pos="7313613" algn="l"/>
                <a:tab pos="7802563" algn="l"/>
                <a:tab pos="8289925" algn="l"/>
                <a:tab pos="8777288" algn="l"/>
                <a:tab pos="9264650" algn="l"/>
                <a:tab pos="9752013" algn="l"/>
              </a:tabLst>
            </a:pPr>
            <a:fld id="{DC660485-E871-408C-ACA8-26FDEC6089DB}" type="slidenum">
              <a:rPr lang="it-IT" altLang="it-IT" sz="1400">
                <a:solidFill>
                  <a:srgbClr val="000000"/>
                </a:solidFill>
                <a:latin typeface="Times New Roman" pitchFamily="16" charset="0"/>
              </a:rPr>
              <a:pPr algn="r" defTabSz="487363">
                <a:tabLst>
                  <a:tab pos="0" algn="l"/>
                  <a:tab pos="485775" algn="l"/>
                  <a:tab pos="973138" algn="l"/>
                  <a:tab pos="1462088" algn="l"/>
                  <a:tab pos="1949450" algn="l"/>
                  <a:tab pos="2436813" algn="l"/>
                  <a:tab pos="2924175" algn="l"/>
                  <a:tab pos="3411538" algn="l"/>
                  <a:tab pos="3900488" algn="l"/>
                  <a:tab pos="4387850" algn="l"/>
                  <a:tab pos="4875213" algn="l"/>
                  <a:tab pos="5362575" algn="l"/>
                  <a:tab pos="5851525" algn="l"/>
                  <a:tab pos="6338888" algn="l"/>
                  <a:tab pos="6826250" algn="l"/>
                  <a:tab pos="7313613" algn="l"/>
                  <a:tab pos="7802563" algn="l"/>
                  <a:tab pos="8289925" algn="l"/>
                  <a:tab pos="8777288" algn="l"/>
                  <a:tab pos="9264650" algn="l"/>
                  <a:tab pos="9752013" algn="l"/>
                </a:tabLst>
              </a:pPr>
              <a:t>9</a:t>
            </a:fld>
            <a:endParaRPr lang="it-IT" altLang="it-IT" sz="1400">
              <a:solidFill>
                <a:srgbClr val="000000"/>
              </a:solidFill>
              <a:latin typeface="Times New Roman" pitchFamily="16" charset="0"/>
            </a:endParaRPr>
          </a:p>
        </p:txBody>
      </p:sp>
      <p:sp>
        <p:nvSpPr>
          <p:cNvPr id="30724" name="Text Box 2"/>
          <p:cNvSpPr txBox="1">
            <a:spLocks noChangeArrowheads="1"/>
          </p:cNvSpPr>
          <p:nvPr/>
        </p:nvSpPr>
        <p:spPr bwMode="auto">
          <a:xfrm>
            <a:off x="1020763" y="812800"/>
            <a:ext cx="5514975" cy="4006850"/>
          </a:xfrm>
          <a:prstGeom prst="rect">
            <a:avLst/>
          </a:prstGeom>
          <a:solidFill>
            <a:srgbClr val="FFFFFF"/>
          </a:solidFill>
          <a:ln w="9525">
            <a:solidFill>
              <a:srgbClr val="000000"/>
            </a:solidFill>
            <a:miter lim="800000"/>
            <a:headEnd/>
            <a:tailEnd/>
          </a:ln>
          <a:effectLst/>
        </p:spPr>
        <p:txBody>
          <a:bodyPr wrap="none" lIns="99267" tIns="49634" rIns="99267" bIns="49634" anchor="ctr"/>
          <a:lstStyle/>
          <a:p>
            <a:pPr defTabSz="487363"/>
            <a:endParaRPr lang="it-IT" altLang="it-IT" sz="2000"/>
          </a:p>
        </p:txBody>
      </p:sp>
      <p:sp>
        <p:nvSpPr>
          <p:cNvPr id="30725" name="Rectangle 3"/>
          <p:cNvSpPr>
            <a:spLocks noGrp="1" noChangeArrowheads="1"/>
          </p:cNvSpPr>
          <p:nvPr>
            <p:ph type="body"/>
          </p:nvPr>
        </p:nvSpPr>
        <p:spPr>
          <a:xfrm>
            <a:off x="755650" y="5078413"/>
            <a:ext cx="6043613" cy="4806950"/>
          </a:xfrm>
          <a:noFill/>
        </p:spPr>
        <p:txBody>
          <a:bodyPr wrap="none" anchor="ctr"/>
          <a:lstStyle/>
          <a:p>
            <a:endParaRPr lang="it-IT" altLang="it-IT" smtClean="0"/>
          </a:p>
        </p:txBody>
      </p:sp>
    </p:spTree>
    <p:extLst>
      <p:ext uri="{BB962C8B-B14F-4D97-AF65-F5344CB8AC3E}">
        <p14:creationId xmlns:p14="http://schemas.microsoft.com/office/powerpoint/2010/main" val="2660501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sldNum" idx="10"/>
          </p:nvPr>
        </p:nvSpPr>
        <p:spPr>
          <a:ln/>
        </p:spPr>
        <p:txBody>
          <a:bodyPr/>
          <a:lstStyle>
            <a:lvl1pPr>
              <a:defRPr/>
            </a:lvl1pPr>
          </a:lstStyle>
          <a:p>
            <a:pPr>
              <a:defRPr/>
            </a:pPr>
            <a:fld id="{7B49C455-4BDC-4996-900A-5848E71FD517}"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sldNum" idx="10"/>
          </p:nvPr>
        </p:nvSpPr>
        <p:spPr>
          <a:ln/>
        </p:spPr>
        <p:txBody>
          <a:bodyPr/>
          <a:lstStyle>
            <a:lvl1pPr>
              <a:defRPr/>
            </a:lvl1pPr>
          </a:lstStyle>
          <a:p>
            <a:pPr>
              <a:defRPr/>
            </a:pPr>
            <a:fld id="{CE17B2A8-36B2-480C-AD21-515EC0B0BA43}"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7813" y="1604963"/>
            <a:ext cx="2055812" cy="4522787"/>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1604963"/>
            <a:ext cx="6018213" cy="452278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sldNum" idx="10"/>
          </p:nvPr>
        </p:nvSpPr>
        <p:spPr>
          <a:ln/>
        </p:spPr>
        <p:txBody>
          <a:bodyPr/>
          <a:lstStyle>
            <a:lvl1pPr>
              <a:defRPr/>
            </a:lvl1pPr>
          </a:lstStyle>
          <a:p>
            <a:pPr>
              <a:defRPr/>
            </a:pPr>
            <a:fld id="{6B56C05E-D6DA-4FB5-A4EC-15B1FE72DA03}"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a:xfrm>
            <a:off x="685800" y="2130425"/>
            <a:ext cx="7769225" cy="1466850"/>
          </a:xfrm>
        </p:spPr>
        <p:txBody>
          <a:bodyPr/>
          <a:lstStyle/>
          <a:p>
            <a:r>
              <a:rPr lang="it-IT" smtClean="0"/>
              <a:t>Fare clic per modificare lo stile del titolo</a:t>
            </a:r>
            <a:endParaRPr lang="it-IT"/>
          </a:p>
        </p:txBody>
      </p:sp>
      <p:sp>
        <p:nvSpPr>
          <p:cNvPr id="3" name="Rectangle 4"/>
          <p:cNvSpPr>
            <a:spLocks noGrp="1" noChangeArrowheads="1"/>
          </p:cNvSpPr>
          <p:nvPr>
            <p:ph type="sldNum" idx="10"/>
          </p:nvPr>
        </p:nvSpPr>
        <p:spPr>
          <a:ln/>
        </p:spPr>
        <p:txBody>
          <a:bodyPr/>
          <a:lstStyle>
            <a:lvl1pPr>
              <a:defRPr/>
            </a:lvl1pPr>
          </a:lstStyle>
          <a:p>
            <a:pPr>
              <a:defRPr/>
            </a:pPr>
            <a:fld id="{5B92D8D9-A05A-4CDE-A90D-6A9D438A46A5}"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sldNum" idx="10"/>
          </p:nvPr>
        </p:nvSpPr>
        <p:spPr>
          <a:ln/>
        </p:spPr>
        <p:txBody>
          <a:bodyPr/>
          <a:lstStyle>
            <a:lvl1pPr>
              <a:defRPr/>
            </a:lvl1pPr>
          </a:lstStyle>
          <a:p>
            <a:pPr>
              <a:defRPr/>
            </a:pPr>
            <a:fld id="{2020C4D7-80E2-4882-984C-534E112913EF}"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sldNum" idx="10"/>
          </p:nvPr>
        </p:nvSpPr>
        <p:spPr>
          <a:ln/>
        </p:spPr>
        <p:txBody>
          <a:bodyPr/>
          <a:lstStyle>
            <a:lvl1pPr>
              <a:defRPr/>
            </a:lvl1pPr>
          </a:lstStyle>
          <a:p>
            <a:pPr>
              <a:defRPr/>
            </a:pPr>
            <a:fld id="{6CFA4F3B-F43C-4B81-8D0E-76B5F092ED9C}"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4963"/>
            <a:ext cx="4037013" cy="4522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6613" y="1604963"/>
            <a:ext cx="4037012" cy="4522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sldNum" idx="10"/>
          </p:nvPr>
        </p:nvSpPr>
        <p:spPr>
          <a:ln/>
        </p:spPr>
        <p:txBody>
          <a:bodyPr/>
          <a:lstStyle>
            <a:lvl1pPr>
              <a:defRPr/>
            </a:lvl1pPr>
          </a:lstStyle>
          <a:p>
            <a:pPr>
              <a:defRPr/>
            </a:pPr>
            <a:fld id="{E0304D46-A847-40D4-95F3-15287738F877}"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sldNum" idx="10"/>
          </p:nvPr>
        </p:nvSpPr>
        <p:spPr>
          <a:ln/>
        </p:spPr>
        <p:txBody>
          <a:bodyPr/>
          <a:lstStyle>
            <a:lvl1pPr>
              <a:defRPr/>
            </a:lvl1pPr>
          </a:lstStyle>
          <a:p>
            <a:pPr>
              <a:defRPr/>
            </a:pPr>
            <a:fld id="{27A3FC51-0E6C-413D-83DC-992015E96D6F}"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sldNum" idx="10"/>
          </p:nvPr>
        </p:nvSpPr>
        <p:spPr>
          <a:ln/>
        </p:spPr>
        <p:txBody>
          <a:bodyPr/>
          <a:lstStyle>
            <a:lvl1pPr>
              <a:defRPr/>
            </a:lvl1pPr>
          </a:lstStyle>
          <a:p>
            <a:pPr>
              <a:defRPr/>
            </a:pPr>
            <a:fld id="{3AE17D07-9E29-4B27-8350-B76803416D14}"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sldNum" idx="10"/>
          </p:nvPr>
        </p:nvSpPr>
        <p:spPr>
          <a:ln/>
        </p:spPr>
        <p:txBody>
          <a:bodyPr/>
          <a:lstStyle>
            <a:lvl1pPr>
              <a:defRPr/>
            </a:lvl1pPr>
          </a:lstStyle>
          <a:p>
            <a:pPr>
              <a:defRPr/>
            </a:pPr>
            <a:fld id="{7477B583-85E6-428D-A108-0973FDF8CAA7}"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sldNum" idx="10"/>
          </p:nvPr>
        </p:nvSpPr>
        <p:spPr>
          <a:ln/>
        </p:spPr>
        <p:txBody>
          <a:bodyPr/>
          <a:lstStyle>
            <a:lvl1pPr>
              <a:defRPr/>
            </a:lvl1pPr>
          </a:lstStyle>
          <a:p>
            <a:pPr>
              <a:defRPr/>
            </a:pPr>
            <a:fld id="{222267FA-D55B-4BF4-AD27-80F9C8D5383A}"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sldNum" idx="10"/>
          </p:nvPr>
        </p:nvSpPr>
        <p:spPr>
          <a:ln/>
        </p:spPr>
        <p:txBody>
          <a:bodyPr/>
          <a:lstStyle>
            <a:lvl1pPr>
              <a:defRPr/>
            </a:lvl1pPr>
          </a:lstStyle>
          <a:p>
            <a:pPr>
              <a:defRPr/>
            </a:pPr>
            <a:fld id="{942A5F2B-D37E-455B-B4B7-042E6BE18401}"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2130425"/>
            <a:ext cx="7769225" cy="1466850"/>
          </a:xfrm>
          <a:prstGeom prst="rect">
            <a:avLst/>
          </a:prstGeom>
          <a:noFill/>
          <a:ln w="9525">
            <a:noFill/>
            <a:round/>
            <a:headEnd/>
            <a:tailEnd/>
          </a:ln>
          <a:effectLst/>
        </p:spPr>
        <p:txBody>
          <a:bodyPr vert="horz" wrap="square" lIns="90000" tIns="91440" rIns="90000" bIns="46800" numCol="1" anchor="t" anchorCtr="0" compatLnSpc="1">
            <a:prstTxWarp prst="textNoShape">
              <a:avLst/>
            </a:prstTxWarp>
          </a:bodyPr>
          <a:lstStyle/>
          <a:p>
            <a:pPr lvl="0"/>
            <a:r>
              <a:rPr lang="en-GB" altLang="it-IT" smtClean="0"/>
              <a:t>Cliccate per modificare il formato del testo del titolo</a:t>
            </a:r>
          </a:p>
        </p:txBody>
      </p:sp>
      <p:sp>
        <p:nvSpPr>
          <p:cNvPr id="1027" name="Text Box 2"/>
          <p:cNvSpPr txBox="1">
            <a:spLocks noChangeArrowheads="1"/>
          </p:cNvSpPr>
          <p:nvPr/>
        </p:nvSpPr>
        <p:spPr bwMode="auto">
          <a:xfrm>
            <a:off x="457200" y="6245225"/>
            <a:ext cx="2133600" cy="476250"/>
          </a:xfrm>
          <a:prstGeom prst="rect">
            <a:avLst/>
          </a:prstGeom>
          <a:noFill/>
          <a:ln w="9525">
            <a:noFill/>
            <a:round/>
            <a:headEnd/>
            <a:tailEnd/>
          </a:ln>
          <a:effectLst/>
        </p:spPr>
        <p:txBody>
          <a:bodyPr wrap="none" anchor="ctr"/>
          <a:lstStyle/>
          <a:p>
            <a:endParaRPr lang="it-IT" altLang="it-IT"/>
          </a:p>
        </p:txBody>
      </p:sp>
      <p:sp>
        <p:nvSpPr>
          <p:cNvPr id="1028" name="Text Box 3"/>
          <p:cNvSpPr txBox="1">
            <a:spLocks noChangeArrowheads="1"/>
          </p:cNvSpPr>
          <p:nvPr/>
        </p:nvSpPr>
        <p:spPr bwMode="auto">
          <a:xfrm>
            <a:off x="3124200" y="6245225"/>
            <a:ext cx="2895600" cy="476250"/>
          </a:xfrm>
          <a:prstGeom prst="rect">
            <a:avLst/>
          </a:prstGeom>
          <a:noFill/>
          <a:ln w="9525">
            <a:noFill/>
            <a:round/>
            <a:headEnd/>
            <a:tailEnd/>
          </a:ln>
          <a:effectLst/>
        </p:spPr>
        <p:txBody>
          <a:bodyPr wrap="none" anchor="ctr"/>
          <a:lstStyle/>
          <a:p>
            <a:endParaRPr lang="it-IT" altLang="it-IT"/>
          </a:p>
        </p:txBody>
      </p:sp>
      <p:sp>
        <p:nvSpPr>
          <p:cNvPr id="2" name="Rectangle 4"/>
          <p:cNvSpPr>
            <a:spLocks noGrp="1" noChangeArrowheads="1"/>
          </p:cNvSpPr>
          <p:nvPr>
            <p:ph type="sldNum"/>
          </p:nvPr>
        </p:nvSpPr>
        <p:spPr bwMode="auto">
          <a:xfrm>
            <a:off x="6553200" y="6245225"/>
            <a:ext cx="2130425" cy="47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9144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ea typeface="+mn-ea"/>
              </a:defRPr>
            </a:lvl1pPr>
          </a:lstStyle>
          <a:p>
            <a:pPr>
              <a:defRPr/>
            </a:pPr>
            <a:fld id="{DB3E40AF-DAF6-4CEC-9961-9F512A645CC1}" type="slidenum">
              <a:rPr lang="it-IT"/>
              <a:pPr>
                <a:defRPr/>
              </a:pPr>
              <a:t>‹N›</a:t>
            </a:fld>
            <a:endParaRPr lang="it-IT"/>
          </a:p>
        </p:txBody>
      </p:sp>
      <p:sp>
        <p:nvSpPr>
          <p:cNvPr id="1030" name="Rectangle 5"/>
          <p:cNvSpPr>
            <a:spLocks noGrp="1" noChangeArrowheads="1"/>
          </p:cNvSpPr>
          <p:nvPr>
            <p:ph type="body" idx="1"/>
          </p:nvPr>
        </p:nvSpPr>
        <p:spPr bwMode="auto">
          <a:xfrm>
            <a:off x="457200" y="1604963"/>
            <a:ext cx="8226425" cy="4522787"/>
          </a:xfrm>
          <a:prstGeom prst="rect">
            <a:avLst/>
          </a:prstGeom>
          <a:noFill/>
          <a:ln w="9525">
            <a:noFill/>
            <a:round/>
            <a:headEnd/>
            <a:tailEnd/>
          </a:ln>
          <a:effectLst/>
        </p:spPr>
        <p:txBody>
          <a:bodyPr vert="horz" wrap="square" lIns="0" tIns="28080" rIns="0" bIns="0" numCol="1" anchor="t" anchorCtr="0" compatLnSpc="1">
            <a:prstTxWarp prst="textNoShape">
              <a:avLst/>
            </a:prstTxWarp>
          </a:bodyPr>
          <a:lstStyle/>
          <a:p>
            <a:pPr lvl="0"/>
            <a:r>
              <a:rPr lang="en-GB" altLang="it-IT" smtClean="0"/>
              <a:t>Cliccate per modificare il formato del testo della struttura</a:t>
            </a:r>
          </a:p>
          <a:p>
            <a:pPr lvl="1"/>
            <a:r>
              <a:rPr lang="en-GB" altLang="it-IT" smtClean="0"/>
              <a:t>Secondo livello struttura</a:t>
            </a:r>
          </a:p>
          <a:p>
            <a:pPr lvl="2"/>
            <a:r>
              <a:rPr lang="en-GB" altLang="it-IT" smtClean="0"/>
              <a:t>Terzo livello struttura</a:t>
            </a:r>
          </a:p>
          <a:p>
            <a:pPr lvl="3"/>
            <a:r>
              <a:rPr lang="en-GB" altLang="it-IT" smtClean="0"/>
              <a:t>Quarto livello struttura</a:t>
            </a:r>
          </a:p>
          <a:p>
            <a:pPr lvl="4"/>
            <a:r>
              <a:rPr lang="en-GB" altLang="it-IT" smtClean="0"/>
              <a:t>Quinto livello struttura</a:t>
            </a:r>
          </a:p>
          <a:p>
            <a:pPr lvl="4"/>
            <a:r>
              <a:rPr lang="en-GB" altLang="it-IT" smtClean="0"/>
              <a:t>Sesto livello struttura</a:t>
            </a:r>
          </a:p>
          <a:p>
            <a:pPr lvl="4"/>
            <a:r>
              <a:rPr lang="en-GB" altLang="it-IT" smtClean="0"/>
              <a:t>Settimo livello struttura</a:t>
            </a:r>
          </a:p>
          <a:p>
            <a:pPr lvl="4"/>
            <a:r>
              <a:rPr lang="en-GB" altLang="it-IT" smtClean="0"/>
              <a:t>Ottavo livello struttura</a:t>
            </a:r>
          </a:p>
          <a:p>
            <a:pPr lvl="4"/>
            <a:r>
              <a:rPr lang="en-GB" altLang="it-IT" smtClean="0"/>
              <a:t>Nono livello struttura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Lucida Sans Unicode" pitchFamily="32" charset="0"/>
          <a:cs typeface="+mj-cs"/>
        </a:defRPr>
      </a:lvl1pPr>
      <a:lvl2pPr algn="l"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pitchFamily="32" charset="0"/>
          <a:cs typeface="Lucida Sans Unicode" pitchFamily="32" charset="0"/>
        </a:defRPr>
      </a:lvl2pPr>
      <a:lvl3pPr algn="l"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pitchFamily="32" charset="0"/>
          <a:cs typeface="Lucida Sans Unicode" pitchFamily="32" charset="0"/>
        </a:defRPr>
      </a:lvl3pPr>
      <a:lvl4pPr algn="l"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pitchFamily="32" charset="0"/>
          <a:cs typeface="Lucida Sans Unicode" pitchFamily="32" charset="0"/>
        </a:defRPr>
      </a:lvl4pPr>
      <a:lvl5pPr algn="l"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Lucida Sans Unicode" pitchFamily="32" charset="0"/>
          <a:cs typeface="Lucida Sans Unicode" pitchFamily="32" charset="0"/>
        </a:defRPr>
      </a:lvl5pPr>
      <a:lvl6pPr marL="25146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Lucida Sans Unicode" pitchFamily="32" charset="0"/>
        </a:defRPr>
      </a:lvl6pPr>
      <a:lvl7pPr marL="29718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Lucida Sans Unicode" pitchFamily="32" charset="0"/>
        </a:defRPr>
      </a:lvl7pPr>
      <a:lvl8pPr marL="34290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Lucida Sans Unicode" pitchFamily="32" charset="0"/>
        </a:defRPr>
      </a:lvl8pPr>
      <a:lvl9pPr marL="3886200" indent="-228600" algn="l" defTabSz="449263"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Lucida Sans Unicode" pitchFamily="32"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itchFamily="16" charset="0"/>
        <a:defRPr sz="3200">
          <a:solidFill>
            <a:srgbClr val="000000"/>
          </a:solidFill>
          <a:latin typeface="+mn-lt"/>
          <a:ea typeface="Lucida Sans Unicode" pitchFamily="32" charset="0"/>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itchFamily="16" charset="0"/>
        <a:defRPr sz="2400">
          <a:solidFill>
            <a:srgbClr val="000000"/>
          </a:solidFill>
          <a:latin typeface="+mn-lt"/>
          <a:ea typeface="Lucida Sans Unicode" pitchFamily="32" charset="0"/>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itchFamily="16" charset="0"/>
        <a:defRPr sz="2000">
          <a:solidFill>
            <a:srgbClr val="000000"/>
          </a:solidFill>
          <a:latin typeface="+mn-lt"/>
          <a:ea typeface="Lucida Sans Unicode" pitchFamily="32" charset="0"/>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itchFamily="16" charset="0"/>
        <a:defRPr sz="2000">
          <a:solidFill>
            <a:srgbClr val="000000"/>
          </a:solidFill>
          <a:latin typeface="+mn-lt"/>
          <a:ea typeface="Lucida Sans Unicode" pitchFamily="32" charset="0"/>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Lucida Sans Unicode" pitchFamily="32" charset="0"/>
          <a:cs typeface="+mn-cs"/>
        </a:defRPr>
      </a:lvl5pPr>
      <a:lvl6pPr marL="25146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6.jpe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34.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3" cstate="print"/>
          <a:srcRect/>
          <a:stretch>
            <a:fillRect/>
          </a:stretch>
        </p:blipFill>
        <p:spPr bwMode="auto">
          <a:xfrm>
            <a:off x="0" y="5876925"/>
            <a:ext cx="8604250" cy="801688"/>
          </a:xfrm>
          <a:prstGeom prst="rect">
            <a:avLst/>
          </a:prstGeom>
          <a:solidFill>
            <a:srgbClr val="5868AF"/>
          </a:solidFill>
          <a:ln w="9525">
            <a:noFill/>
            <a:round/>
            <a:headEnd/>
            <a:tailEnd/>
          </a:ln>
          <a:effectLst/>
        </p:spPr>
      </p:pic>
      <p:sp>
        <p:nvSpPr>
          <p:cNvPr id="2051" name="Text Box 2"/>
          <p:cNvSpPr txBox="1">
            <a:spLocks noChangeArrowheads="1"/>
          </p:cNvSpPr>
          <p:nvPr/>
        </p:nvSpPr>
        <p:spPr bwMode="auto">
          <a:xfrm>
            <a:off x="323528" y="2708920"/>
            <a:ext cx="8280400" cy="2448272"/>
          </a:xfrm>
          <a:prstGeom prst="rect">
            <a:avLst/>
          </a:prstGeom>
          <a:noFill/>
          <a:ln w="9525">
            <a:noFill/>
            <a:round/>
            <a:headEnd/>
            <a:tailEnd/>
          </a:ln>
          <a:effectLst/>
        </p:spPr>
        <p:txBody>
          <a:bodyPr tIns="91440" anchor="b"/>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2400" b="1" i="1" dirty="0" smtClean="0">
                <a:solidFill>
                  <a:srgbClr val="F75311"/>
                </a:solidFill>
                <a:latin typeface="Baskerville Old Face" pitchFamily="16" charset="0"/>
              </a:rPr>
              <a:t>La semplificazione dei costi  </a:t>
            </a: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2400" b="1" dirty="0" smtClean="0">
                <a:solidFill>
                  <a:srgbClr val="F75311"/>
                </a:solidFill>
                <a:latin typeface="Baskerville Old Face" pitchFamily="16" charset="0"/>
              </a:rPr>
              <a:t>nella rendicontazione del Fondo Sociale Europeo</a:t>
            </a:r>
            <a:br>
              <a:rPr lang="it-IT" altLang="it-IT" sz="2400" b="1" dirty="0" smtClean="0">
                <a:solidFill>
                  <a:srgbClr val="F75311"/>
                </a:solidFill>
                <a:latin typeface="Baskerville Old Face" pitchFamily="16" charset="0"/>
              </a:rPr>
            </a:br>
            <a:r>
              <a:rPr lang="it-IT" altLang="it-IT" sz="1200" b="1" dirty="0" smtClean="0">
                <a:solidFill>
                  <a:srgbClr val="F75311"/>
                </a:solidFill>
              </a:rPr>
              <a:t/>
            </a:r>
            <a:br>
              <a:rPr lang="it-IT" altLang="it-IT" sz="1200" b="1" dirty="0" smtClean="0">
                <a:solidFill>
                  <a:srgbClr val="F75311"/>
                </a:solidFill>
              </a:rPr>
            </a:br>
            <a:r>
              <a:rPr lang="it-IT" altLang="it-IT" sz="2400" b="1" i="1" dirty="0" smtClean="0">
                <a:solidFill>
                  <a:schemeClr val="accent2"/>
                </a:solidFill>
                <a:latin typeface="Baskerville Old Face" pitchFamily="16" charset="0"/>
              </a:rPr>
              <a:t>un’opportunità per la buona spesa e l’affermazione della </a:t>
            </a: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2400" b="1" i="1" dirty="0" smtClean="0">
                <a:solidFill>
                  <a:schemeClr val="accent2"/>
                </a:solidFill>
                <a:latin typeface="Baskerville Old Face" pitchFamily="16" charset="0"/>
              </a:rPr>
              <a:t>cultura del risultato</a:t>
            </a: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2400" b="1" i="1" dirty="0">
              <a:solidFill>
                <a:schemeClr val="accent2"/>
              </a:solidFill>
              <a:latin typeface="Baskerville Old Face" pitchFamily="16" charset="0"/>
            </a:endParaRP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2000" b="1" i="1" dirty="0" smtClean="0">
                <a:solidFill>
                  <a:schemeClr val="accent2"/>
                </a:solidFill>
                <a:latin typeface="Baskerville Old Face" pitchFamily="16" charset="0"/>
              </a:rPr>
              <a:t>Firenze, 21 novembre 2014</a:t>
            </a: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2400" b="1" i="1" dirty="0">
              <a:solidFill>
                <a:schemeClr val="accent2"/>
              </a:solidFill>
              <a:latin typeface="Baskerville Old Face" pitchFamily="16" charset="0"/>
            </a:endParaRP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dirty="0">
              <a:solidFill>
                <a:schemeClr val="accent2"/>
              </a:solidFill>
              <a:latin typeface="Berlin Sans FB" pitchFamily="34" charset="0"/>
            </a:endParaRPr>
          </a:p>
        </p:txBody>
      </p:sp>
      <p:pic>
        <p:nvPicPr>
          <p:cNvPr id="2052" name="Picture 3"/>
          <p:cNvPicPr>
            <a:picLocks noChangeAspect="1" noChangeArrowheads="1"/>
          </p:cNvPicPr>
          <p:nvPr/>
        </p:nvPicPr>
        <p:blipFill>
          <a:blip r:embed="rId4" cstate="print"/>
          <a:srcRect/>
          <a:stretch>
            <a:fillRect/>
          </a:stretch>
        </p:blipFill>
        <p:spPr bwMode="auto">
          <a:xfrm>
            <a:off x="7410450" y="446088"/>
            <a:ext cx="366713" cy="360362"/>
          </a:xfrm>
          <a:prstGeom prst="rect">
            <a:avLst/>
          </a:prstGeom>
          <a:noFill/>
          <a:ln w="9525">
            <a:noFill/>
            <a:round/>
            <a:headEnd/>
            <a:tailEnd/>
          </a:ln>
          <a:effectLst/>
        </p:spPr>
      </p:pic>
      <p:pic>
        <p:nvPicPr>
          <p:cNvPr id="2053" name="Picture 4"/>
          <p:cNvPicPr>
            <a:picLocks noChangeAspect="1" noChangeArrowheads="1"/>
          </p:cNvPicPr>
          <p:nvPr/>
        </p:nvPicPr>
        <p:blipFill>
          <a:blip r:embed="rId5" cstate="print"/>
          <a:srcRect/>
          <a:stretch>
            <a:fillRect/>
          </a:stretch>
        </p:blipFill>
        <p:spPr bwMode="auto">
          <a:xfrm>
            <a:off x="7867650" y="403225"/>
            <a:ext cx="620713" cy="360363"/>
          </a:xfrm>
          <a:prstGeom prst="rect">
            <a:avLst/>
          </a:prstGeom>
          <a:noFill/>
          <a:ln w="9525">
            <a:noFill/>
            <a:round/>
            <a:headEnd/>
            <a:tailEnd/>
          </a:ln>
          <a:effectLst/>
        </p:spPr>
      </p:pic>
      <p:sp>
        <p:nvSpPr>
          <p:cNvPr id="2054" name="Rectangle 5"/>
          <p:cNvSpPr>
            <a:spLocks noChangeArrowheads="1"/>
          </p:cNvSpPr>
          <p:nvPr/>
        </p:nvSpPr>
        <p:spPr bwMode="auto">
          <a:xfrm>
            <a:off x="7767638" y="733425"/>
            <a:ext cx="836612" cy="260350"/>
          </a:xfrm>
          <a:prstGeom prst="rect">
            <a:avLst/>
          </a:prstGeom>
          <a:noFill/>
          <a:ln w="9525">
            <a:noFill/>
            <a:round/>
            <a:headEnd/>
            <a:tailEnd/>
          </a:ln>
          <a:effectLst/>
        </p:spPr>
        <p:txBody>
          <a:bodyPr lIns="90000" tIns="91440" rIns="90000" bIns="46800">
            <a:spAutoFit/>
          </a:bodyPr>
          <a:lstStyle/>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UNIONE EUROPEA</a:t>
            </a:r>
          </a:p>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Fondo sociale europeo</a:t>
            </a:r>
          </a:p>
        </p:txBody>
      </p:sp>
      <p:sp>
        <p:nvSpPr>
          <p:cNvPr id="2055" name="Rectangle 6"/>
          <p:cNvSpPr>
            <a:spLocks noChangeArrowheads="1"/>
          </p:cNvSpPr>
          <p:nvPr/>
        </p:nvSpPr>
        <p:spPr bwMode="auto">
          <a:xfrm>
            <a:off x="611188" y="342900"/>
            <a:ext cx="6481762" cy="642938"/>
          </a:xfrm>
          <a:prstGeom prst="rect">
            <a:avLst/>
          </a:prstGeom>
          <a:noFill/>
          <a:ln w="9525">
            <a:noFill/>
            <a:round/>
            <a:headEnd/>
            <a:tailEnd/>
          </a:ln>
          <a:effectLst/>
        </p:spPr>
        <p:txBody>
          <a:bodyPr lIns="90000" tIns="91440" rIns="90000" bIns="46800">
            <a:spAutoFit/>
          </a:bodyPr>
          <a:lstStyle/>
          <a:p>
            <a:pPr algn="ctr" hangingPunct="1">
              <a:lnSpc>
                <a:spcPct val="70000"/>
              </a:lnSpc>
              <a:spcBef>
                <a:spcPts val="9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b="1" dirty="0">
                <a:solidFill>
                  <a:srgbClr val="333399"/>
                </a:solidFill>
                <a:latin typeface="Baskerville Old Face" pitchFamily="16" charset="0"/>
              </a:rPr>
              <a:t>Progetto Interregionale/Transnazionale sulla </a:t>
            </a:r>
          </a:p>
          <a:p>
            <a:pPr algn="ctr" hangingPunct="1">
              <a:lnSpc>
                <a:spcPct val="70000"/>
              </a:lnSpc>
              <a:spcBef>
                <a:spcPts val="9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b="1" dirty="0">
                <a:solidFill>
                  <a:srgbClr val="333399"/>
                </a:solidFill>
                <a:latin typeface="Baskerville Old Face" pitchFamily="16" charset="0"/>
              </a:rPr>
              <a:t>SEMPLIFICAZIONE DEI COSTI FSE</a:t>
            </a:r>
          </a:p>
        </p:txBody>
      </p:sp>
      <p:pic>
        <p:nvPicPr>
          <p:cNvPr id="2056" name="Picture 7"/>
          <p:cNvPicPr>
            <a:picLocks noChangeAspect="1" noChangeArrowheads="1"/>
          </p:cNvPicPr>
          <p:nvPr/>
        </p:nvPicPr>
        <p:blipFill>
          <a:blip r:embed="rId6" cstate="print"/>
          <a:srcRect/>
          <a:stretch>
            <a:fillRect/>
          </a:stretch>
        </p:blipFill>
        <p:spPr bwMode="auto">
          <a:xfrm>
            <a:off x="6805613" y="333375"/>
            <a:ext cx="501650" cy="574675"/>
          </a:xfrm>
          <a:prstGeom prst="rect">
            <a:avLst/>
          </a:prstGeom>
          <a:noFill/>
          <a:ln w="9525">
            <a:noFill/>
            <a:round/>
            <a:headEnd/>
            <a:tailEnd/>
          </a:ln>
          <a:effectLst/>
        </p:spPr>
      </p:pic>
      <p:pic>
        <p:nvPicPr>
          <p:cNvPr id="2057" name="Picture 9"/>
          <p:cNvPicPr>
            <a:picLocks noChangeAspect="1" noChangeArrowheads="1"/>
          </p:cNvPicPr>
          <p:nvPr/>
        </p:nvPicPr>
        <p:blipFill>
          <a:blip r:embed="rId7" cstate="print"/>
          <a:srcRect/>
          <a:stretch>
            <a:fillRect/>
          </a:stretch>
        </p:blipFill>
        <p:spPr bwMode="auto">
          <a:xfrm>
            <a:off x="2051050" y="5589588"/>
            <a:ext cx="7092950" cy="620712"/>
          </a:xfrm>
          <a:prstGeom prst="rect">
            <a:avLst/>
          </a:prstGeom>
          <a:noFill/>
          <a:ln w="9525">
            <a:noFill/>
            <a:round/>
            <a:headEnd/>
            <a:tailEnd/>
          </a:ln>
          <a:effectLst/>
        </p:spPr>
      </p:pic>
      <p:sp>
        <p:nvSpPr>
          <p:cNvPr id="2058" name="Rectangle 10"/>
          <p:cNvSpPr>
            <a:spLocks noChangeArrowheads="1"/>
          </p:cNvSpPr>
          <p:nvPr/>
        </p:nvSpPr>
        <p:spPr bwMode="auto">
          <a:xfrm>
            <a:off x="2843213" y="6454775"/>
            <a:ext cx="4968875" cy="385811"/>
          </a:xfrm>
          <a:prstGeom prst="rect">
            <a:avLst/>
          </a:prstGeom>
          <a:noFill/>
          <a:ln w="9525">
            <a:noFill/>
            <a:round/>
            <a:headEnd/>
            <a:tailEnd/>
          </a:ln>
          <a:effectLst/>
        </p:spPr>
        <p:txBody>
          <a:bodyPr lIns="90000" tIns="91440" rIns="90000" bIns="46800">
            <a:spAutoFit/>
          </a:bodyPr>
          <a:lstStyle/>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800" b="1" dirty="0">
                <a:solidFill>
                  <a:srgbClr val="333399"/>
                </a:solidFill>
              </a:rPr>
              <a:t>Progetto </a:t>
            </a:r>
            <a:r>
              <a:rPr lang="it-IT" altLang="it-IT" sz="800" b="1" dirty="0" smtClean="0">
                <a:solidFill>
                  <a:srgbClr val="333399"/>
                </a:solidFill>
              </a:rPr>
              <a:t>Interregionale/Transnazionale sulla </a:t>
            </a:r>
            <a:r>
              <a:rPr lang="it-IT" altLang="it-IT" sz="800" b="1" dirty="0">
                <a:solidFill>
                  <a:srgbClr val="333399"/>
                </a:solidFill>
              </a:rPr>
              <a:t>SEMPLIFICAZIONE DEI COSTI FSE</a:t>
            </a:r>
          </a:p>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800" b="1" dirty="0">
              <a:solidFill>
                <a:srgbClr val="333399"/>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sin_final_v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051" name="Rectangle 12"/>
          <p:cNvSpPr>
            <a:spLocks noGrp="1" noChangeArrowheads="1"/>
          </p:cNvSpPr>
          <p:nvPr>
            <p:ph type="ctrTitle" idx="4294967295"/>
          </p:nvPr>
        </p:nvSpPr>
        <p:spPr>
          <a:xfrm>
            <a:off x="539750" y="1323976"/>
            <a:ext cx="8135938" cy="3544888"/>
          </a:xfr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p:spPr>
        <p:txBody>
          <a:bodyPr anchor="b"/>
          <a:lstStyle/>
          <a:p>
            <a:pPr marL="838200" indent="-838200" algn="ctr" eaLnBrk="1" hangingPunct="1">
              <a:defRPr/>
            </a:pPr>
            <a:r>
              <a:rPr lang="it-IT" altLang="it-IT" sz="2600" b="1" dirty="0" smtClean="0"/>
              <a:t/>
            </a:r>
            <a:br>
              <a:rPr lang="it-IT" altLang="it-IT" sz="2600" b="1" dirty="0" smtClean="0"/>
            </a:br>
            <a:r>
              <a:rPr lang="it-IT" altLang="it-IT" sz="3900" b="1" i="1" dirty="0" smtClean="0">
                <a:latin typeface="Berlin Sans FB Demi" pitchFamily="34" charset="0"/>
              </a:rPr>
              <a:t>Stato di implementazione delle opzioni di semplificazione nelle Regioni/PA coinvolte nel progetto</a:t>
            </a:r>
            <a:r>
              <a:rPr lang="it-IT" altLang="it-IT" sz="3900" b="1" i="1" dirty="0" smtClean="0">
                <a:solidFill>
                  <a:srgbClr val="F75311"/>
                </a:solidFill>
                <a:latin typeface="Baskerville Old Face" pitchFamily="18" charset="0"/>
              </a:rPr>
              <a:t/>
            </a:r>
            <a:br>
              <a:rPr lang="it-IT" altLang="it-IT" sz="3900" b="1" i="1" dirty="0" smtClean="0">
                <a:solidFill>
                  <a:srgbClr val="F75311"/>
                </a:solidFill>
                <a:latin typeface="Baskerville Old Face" pitchFamily="18" charset="0"/>
              </a:rPr>
            </a:br>
            <a:endParaRPr lang="it-IT" altLang="it-IT" sz="3900" dirty="0" smtClean="0">
              <a:solidFill>
                <a:schemeClr val="accent2"/>
              </a:solidFill>
              <a:latin typeface="Berlin Sans FB" pitchFamily="34" charset="0"/>
            </a:endParaRPr>
          </a:p>
        </p:txBody>
      </p:sp>
      <p:pic>
        <p:nvPicPr>
          <p:cNvPr id="2052" name="Picture 36" descr="Loghi region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3100" y="5589588"/>
            <a:ext cx="709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37"/>
          <p:cNvSpPr>
            <a:spLocks noChangeArrowheads="1"/>
          </p:cNvSpPr>
          <p:nvPr/>
        </p:nvSpPr>
        <p:spPr bwMode="auto">
          <a:xfrm>
            <a:off x="2195513" y="6454775"/>
            <a:ext cx="4968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pic>
        <p:nvPicPr>
          <p:cNvPr id="205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10450" y="446088"/>
            <a:ext cx="3667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67650" y="403225"/>
            <a:ext cx="620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Rectangle 5"/>
          <p:cNvSpPr>
            <a:spLocks noChangeArrowheads="1"/>
          </p:cNvSpPr>
          <p:nvPr/>
        </p:nvSpPr>
        <p:spPr bwMode="auto">
          <a:xfrm>
            <a:off x="7767638" y="733425"/>
            <a:ext cx="836612"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91440" rIns="90000" bIns="46800">
            <a:spAutoFit/>
          </a:bodyPr>
          <a:lstStyle>
            <a:lvl1pPr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Arial" panose="020B0604020202020204" pitchFamily="34" charset="0"/>
              </a:defRPr>
            </a:lvl1pPr>
            <a:lvl2pPr marL="742950" indent="-28575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anose="020B0604020202020204" pitchFamily="34" charset="0"/>
              </a:defRPr>
            </a:lvl2pPr>
            <a:lvl3pPr marL="1143000" indent="-22860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panose="020B0604020202020204" pitchFamily="34" charset="0"/>
              </a:defRPr>
            </a:lvl3pPr>
            <a:lvl4pPr marL="1600200" indent="-22860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4pPr>
            <a:lvl5pPr marL="2057400" indent="-22860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9pPr>
          </a:lstStyle>
          <a:p>
            <a:pPr algn="ctr" eaLnBrk="1" hangingPunct="1">
              <a:spcBef>
                <a:spcPct val="0"/>
              </a:spcBef>
              <a:buFontTx/>
              <a:buNone/>
            </a:pPr>
            <a:r>
              <a:rPr lang="it-IT" altLang="it-IT" sz="400">
                <a:solidFill>
                  <a:srgbClr val="243891"/>
                </a:solidFill>
              </a:rPr>
              <a:t>UNIONE EUROPEA</a:t>
            </a:r>
          </a:p>
          <a:p>
            <a:pPr algn="ctr" eaLnBrk="1" hangingPunct="1">
              <a:spcBef>
                <a:spcPct val="0"/>
              </a:spcBef>
              <a:buFontTx/>
              <a:buNone/>
            </a:pPr>
            <a:r>
              <a:rPr lang="it-IT" altLang="it-IT" sz="400">
                <a:solidFill>
                  <a:srgbClr val="243891"/>
                </a:solidFill>
              </a:rPr>
              <a:t>Fondo sociale europeo</a:t>
            </a:r>
          </a:p>
        </p:txBody>
      </p:sp>
      <p:pic>
        <p:nvPicPr>
          <p:cNvPr id="2058"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05613" y="333375"/>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1311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307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7050" y="333375"/>
            <a:ext cx="366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96188" y="333375"/>
            <a:ext cx="6207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4"/>
          <p:cNvSpPr>
            <a:spLocks noChangeArrowheads="1"/>
          </p:cNvSpPr>
          <p:nvPr/>
        </p:nvSpPr>
        <p:spPr bwMode="auto">
          <a:xfrm>
            <a:off x="7524750" y="692150"/>
            <a:ext cx="83661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91440" rIns="90000" bIns="46800">
            <a:spAutoFit/>
          </a:bodyPr>
          <a:lstStyle>
            <a:lvl1pPr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Arial" panose="020B0604020202020204" pitchFamily="34" charset="0"/>
              </a:defRPr>
            </a:lvl1pPr>
            <a:lvl2pPr marL="742950" indent="-28575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anose="020B0604020202020204" pitchFamily="34" charset="0"/>
              </a:defRPr>
            </a:lvl2pPr>
            <a:lvl3pPr marL="11430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panose="020B0604020202020204" pitchFamily="34" charset="0"/>
              </a:defRPr>
            </a:lvl3pPr>
            <a:lvl4pPr marL="16002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4pPr>
            <a:lvl5pPr marL="20574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5pPr>
            <a:lvl6pPr marL="25146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6pPr>
            <a:lvl7pPr marL="29718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7pPr>
            <a:lvl8pPr marL="34290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8pPr>
            <a:lvl9pPr marL="38862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9pPr>
          </a:lstStyle>
          <a:p>
            <a:pPr algn="ctr" eaLnBrk="1" hangingPunct="1">
              <a:spcBef>
                <a:spcPct val="0"/>
              </a:spcBef>
              <a:buClr>
                <a:srgbClr val="000000"/>
              </a:buClr>
              <a:buFont typeface="Times New Roman" panose="02020603050405020304" pitchFamily="18" charset="0"/>
              <a:buNone/>
            </a:pPr>
            <a:r>
              <a:rPr lang="it-IT" altLang="it-IT" sz="400">
                <a:solidFill>
                  <a:srgbClr val="243891"/>
                </a:solidFill>
                <a:ea typeface="Lucida Sans Unicode" panose="020B0602030504020204" pitchFamily="34" charset="0"/>
                <a:cs typeface="Lucida Sans Unicode" panose="020B0602030504020204" pitchFamily="34" charset="0"/>
              </a:rPr>
              <a:t>UNIONE EUROPEA</a:t>
            </a:r>
          </a:p>
          <a:p>
            <a:pPr algn="ctr" eaLnBrk="1" hangingPunct="1">
              <a:spcBef>
                <a:spcPct val="0"/>
              </a:spcBef>
              <a:buClr>
                <a:srgbClr val="000000"/>
              </a:buClr>
              <a:buFont typeface="Times New Roman" panose="02020603050405020304" pitchFamily="18" charset="0"/>
              <a:buNone/>
            </a:pPr>
            <a:r>
              <a:rPr lang="it-IT" altLang="it-IT" sz="400">
                <a:solidFill>
                  <a:srgbClr val="243891"/>
                </a:solidFill>
                <a:ea typeface="Lucida Sans Unicode" panose="020B0602030504020204" pitchFamily="34" charset="0"/>
                <a:cs typeface="Lucida Sans Unicode" panose="020B0602030504020204" pitchFamily="34" charset="0"/>
              </a:rPr>
              <a:t>Fondo sociale europeo</a:t>
            </a:r>
          </a:p>
        </p:txBody>
      </p:sp>
      <p:pic>
        <p:nvPicPr>
          <p:cNvPr id="307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1863" y="260350"/>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Rectangle 8"/>
          <p:cNvSpPr>
            <a:spLocks noChangeArrowheads="1"/>
          </p:cNvSpPr>
          <p:nvPr/>
        </p:nvSpPr>
        <p:spPr bwMode="auto">
          <a:xfrm>
            <a:off x="5507038" y="2565400"/>
            <a:ext cx="3313112" cy="273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a:lnSpc>
                <a:spcPct val="93000"/>
              </a:lnSpc>
              <a:spcBef>
                <a:spcPct val="0"/>
              </a:spcBef>
              <a:buClr>
                <a:srgbClr val="000000"/>
              </a:buClr>
              <a:buFont typeface="Times New Roman" panose="02020603050405020304" pitchFamily="18" charset="0"/>
              <a:buNone/>
            </a:pPr>
            <a:endParaRPr lang="it-IT" altLang="it-IT" sz="1800">
              <a:solidFill>
                <a:schemeClr val="bg1"/>
              </a:solidFill>
              <a:ea typeface="Lucida Sans Unicode" panose="020B0602030504020204" pitchFamily="34" charset="0"/>
              <a:cs typeface="Lucida Sans Unicode" panose="020B0602030504020204" pitchFamily="34" charset="0"/>
            </a:endParaRPr>
          </a:p>
        </p:txBody>
      </p:sp>
      <p:sp>
        <p:nvSpPr>
          <p:cNvPr id="3080" name="CasellaDiTesto 2"/>
          <p:cNvSpPr txBox="1">
            <a:spLocks noChangeArrowheads="1"/>
          </p:cNvSpPr>
          <p:nvPr/>
        </p:nvSpPr>
        <p:spPr bwMode="auto">
          <a:xfrm>
            <a:off x="323850" y="314325"/>
            <a:ext cx="5256213" cy="779316"/>
          </a:xfrm>
          <a:prstGeom prst="rect">
            <a:avLst/>
          </a:prstGeom>
          <a:ln/>
        </p:spPr>
        <p:style>
          <a:lnRef idx="1">
            <a:schemeClr val="accent1"/>
          </a:lnRef>
          <a:fillRef idx="3">
            <a:schemeClr val="accent1"/>
          </a:fillRef>
          <a:effectRef idx="2">
            <a:schemeClr val="accent1"/>
          </a:effectRef>
          <a:fontRef idx="minor">
            <a:schemeClr val="lt1"/>
          </a:fontRef>
        </p:style>
        <p:txBody>
          <a:bodyPr wrap="square">
            <a:spAutoFit/>
          </a:bodyPr>
          <a:lstStyle>
            <a:defPPr>
              <a:defRPr lang="en-GB"/>
            </a:defPPr>
            <a:lvl1pPr algn="ctr">
              <a:defRPr sz="2400" b="1" u="sng">
                <a:solidFill>
                  <a:srgbClr val="F75311"/>
                </a:solidFill>
                <a:latin typeface="Berlin Sans FB Demi" pitchFamily="32" charset="0"/>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it-IT" altLang="it-IT" dirty="0"/>
              <a:t>Tipologie di opzioni di semplificazione </a:t>
            </a:r>
            <a:r>
              <a:rPr lang="it-IT" altLang="it-IT" dirty="0" smtClean="0"/>
              <a:t>utilizzate</a:t>
            </a:r>
            <a:endParaRPr lang="it-IT" altLang="it-IT" dirty="0"/>
          </a:p>
        </p:txBody>
      </p:sp>
      <p:graphicFrame>
        <p:nvGraphicFramePr>
          <p:cNvPr id="2" name="Tabella 1"/>
          <p:cNvGraphicFramePr>
            <a:graphicFrameLocks noGrp="1"/>
          </p:cNvGraphicFramePr>
          <p:nvPr>
            <p:extLst>
              <p:ext uri="{D42A27DB-BD31-4B8C-83A1-F6EECF244321}">
                <p14:modId xmlns:p14="http://schemas.microsoft.com/office/powerpoint/2010/main" val="3939689505"/>
              </p:ext>
            </p:extLst>
          </p:nvPr>
        </p:nvGraphicFramePr>
        <p:xfrm>
          <a:off x="1331913" y="1417638"/>
          <a:ext cx="5400676" cy="4425992"/>
        </p:xfrm>
        <a:graphic>
          <a:graphicData uri="http://schemas.openxmlformats.org/drawingml/2006/table">
            <a:tbl>
              <a:tblPr firstRow="1" lastRow="1" bandRow="1">
                <a:tableStyleId>{10A1B5D5-9B99-4C35-A422-299274C87663}</a:tableStyleId>
              </a:tblPr>
              <a:tblGrid>
                <a:gridCol w="1350373"/>
                <a:gridCol w="1350101"/>
                <a:gridCol w="1350101"/>
                <a:gridCol w="1350101"/>
              </a:tblGrid>
              <a:tr h="343222">
                <a:tc>
                  <a:txBody>
                    <a:bodyPr/>
                    <a:lstStyle/>
                    <a:p>
                      <a:pPr algn="l" fontAlgn="b"/>
                      <a:r>
                        <a:rPr lang="it-IT" sz="1200" u="none" strike="noStrike" dirty="0">
                          <a:effectLst/>
                          <a:latin typeface="Berlin Sans FB Demi" pitchFamily="34" charset="0"/>
                        </a:rPr>
                        <a:t>REGIONE/PA</a:t>
                      </a:r>
                      <a:endParaRPr lang="it-IT" sz="1200" b="1" i="0" u="none" strike="noStrike" dirty="0">
                        <a:solidFill>
                          <a:schemeClr val="accent2"/>
                        </a:solidFill>
                        <a:effectLst/>
                        <a:latin typeface="Berlin Sans FB Demi" pitchFamily="34" charset="0"/>
                        <a:cs typeface="Calibri" pitchFamily="34" charset="0"/>
                      </a:endParaRPr>
                    </a:p>
                  </a:txBody>
                  <a:tcPr marL="8947" marR="8947" marT="8940" marB="0" anchor="ctr"/>
                </a:tc>
                <a:tc>
                  <a:txBody>
                    <a:bodyPr/>
                    <a:lstStyle/>
                    <a:p>
                      <a:pPr algn="ctr" fontAlgn="ctr"/>
                      <a:r>
                        <a:rPr lang="it-IT" sz="1200" u="none" strike="noStrike" dirty="0">
                          <a:effectLst/>
                          <a:latin typeface="Berlin Sans FB Demi" pitchFamily="34" charset="0"/>
                        </a:rPr>
                        <a:t>Costi indiretti</a:t>
                      </a:r>
                      <a:endParaRPr lang="it-IT" sz="1200" b="1" i="0" u="none" strike="noStrike" dirty="0">
                        <a:solidFill>
                          <a:schemeClr val="accent2"/>
                        </a:solidFill>
                        <a:effectLst/>
                        <a:latin typeface="Berlin Sans FB Demi" pitchFamily="34" charset="0"/>
                        <a:cs typeface="Calibri" pitchFamily="34" charset="0"/>
                      </a:endParaRPr>
                    </a:p>
                  </a:txBody>
                  <a:tcPr marL="8947" marR="8947" marT="8940" marB="0" anchor="ctr"/>
                </a:tc>
                <a:tc>
                  <a:txBody>
                    <a:bodyPr/>
                    <a:lstStyle/>
                    <a:p>
                      <a:pPr algn="ctr" fontAlgn="ctr"/>
                      <a:r>
                        <a:rPr lang="it-IT" sz="1200" u="none" strike="noStrike" dirty="0">
                          <a:effectLst/>
                          <a:latin typeface="Berlin Sans FB Demi" pitchFamily="34" charset="0"/>
                        </a:rPr>
                        <a:t>UCS</a:t>
                      </a:r>
                      <a:endParaRPr lang="it-IT" sz="1200" b="1" i="0" u="none" strike="noStrike" dirty="0">
                        <a:solidFill>
                          <a:schemeClr val="accent2"/>
                        </a:solidFill>
                        <a:effectLst/>
                        <a:latin typeface="Berlin Sans FB Demi" pitchFamily="34" charset="0"/>
                        <a:cs typeface="Calibri" pitchFamily="34" charset="0"/>
                      </a:endParaRPr>
                    </a:p>
                  </a:txBody>
                  <a:tcPr marL="8947" marR="8947" marT="8940" marB="0" anchor="ctr"/>
                </a:tc>
                <a:tc>
                  <a:txBody>
                    <a:bodyPr/>
                    <a:lstStyle/>
                    <a:p>
                      <a:pPr algn="ctr" fontAlgn="ctr"/>
                      <a:r>
                        <a:rPr lang="it-IT" sz="1200" u="none" strike="noStrike" dirty="0">
                          <a:effectLst/>
                          <a:latin typeface="Berlin Sans FB Demi" pitchFamily="34" charset="0"/>
                        </a:rPr>
                        <a:t>Somme </a:t>
                      </a:r>
                      <a:r>
                        <a:rPr lang="it-IT" sz="1200" u="none" strike="noStrike" dirty="0" smtClean="0">
                          <a:effectLst/>
                          <a:latin typeface="Berlin Sans FB Demi" pitchFamily="34" charset="0"/>
                        </a:rPr>
                        <a:t>forfettarie</a:t>
                      </a:r>
                      <a:endParaRPr lang="it-IT" sz="1200" b="1" i="0" u="none" strike="noStrike" dirty="0">
                        <a:solidFill>
                          <a:schemeClr val="accent2"/>
                        </a:solidFill>
                        <a:effectLst/>
                        <a:latin typeface="Berlin Sans FB Demi" pitchFamily="34" charset="0"/>
                        <a:cs typeface="Calibri" pitchFamily="34" charset="0"/>
                      </a:endParaRPr>
                    </a:p>
                  </a:txBody>
                  <a:tcPr marL="8947" marR="8947" marT="8940" marB="0" anchor="ctr"/>
                </a:tc>
              </a:tr>
              <a:tr h="191817">
                <a:tc>
                  <a:txBody>
                    <a:bodyPr/>
                    <a:lstStyle/>
                    <a:p>
                      <a:pPr algn="l" fontAlgn="b"/>
                      <a:r>
                        <a:rPr lang="it-IT" sz="1200" u="none" strike="noStrike" baseline="0" dirty="0" smtClean="0">
                          <a:effectLst/>
                          <a:latin typeface="Berlin Sans FB" pitchFamily="34" charset="0"/>
                        </a:rPr>
                        <a:t>BASILICATA</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it-IT" sz="1200" u="none" strike="noStrike" baseline="0" dirty="0" smtClean="0">
                          <a:effectLst/>
                          <a:latin typeface="Berlin Sans FB" pitchFamily="34" charset="0"/>
                        </a:rPr>
                        <a:t>X</a:t>
                      </a:r>
                      <a:endParaRPr lang="it-IT" sz="1200" b="1" i="0" u="none" strike="noStrike" baseline="0" dirty="0" smtClean="0">
                        <a:solidFill>
                          <a:srgbClr val="000000"/>
                        </a:solidFill>
                        <a:effectLst/>
                        <a:latin typeface="Berlin Sans FB" pitchFamily="34" charset="0"/>
                        <a:cs typeface="Calibri" pitchFamily="34" charset="0"/>
                      </a:endParaRPr>
                    </a:p>
                  </a:txBody>
                  <a:tcPr marL="8947" marR="8947" marT="8940" marB="0" anchor="b"/>
                </a:tc>
              </a:tr>
              <a:tr h="191817">
                <a:tc>
                  <a:txBody>
                    <a:bodyPr/>
                    <a:lstStyle/>
                    <a:p>
                      <a:pPr algn="l" fontAlgn="b"/>
                      <a:r>
                        <a:rPr lang="it-IT" sz="1200" u="none" strike="noStrike" baseline="0" dirty="0">
                          <a:effectLst/>
                          <a:latin typeface="Berlin Sans FB" pitchFamily="34" charset="0"/>
                        </a:rPr>
                        <a:t>ER</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r>
              <a:tr h="191817">
                <a:tc>
                  <a:txBody>
                    <a:bodyPr/>
                    <a:lstStyle/>
                    <a:p>
                      <a:pPr algn="l" fontAlgn="b"/>
                      <a:r>
                        <a:rPr lang="it-IT" sz="1200" u="none" strike="noStrike" baseline="0" dirty="0">
                          <a:effectLst/>
                          <a:latin typeface="Berlin Sans FB" pitchFamily="34" charset="0"/>
                        </a:rPr>
                        <a:t>FVG</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smtClean="0">
                          <a:effectLst/>
                          <a:latin typeface="Berlin Sans FB" pitchFamily="34" charset="0"/>
                        </a:rPr>
                        <a:t> X</a:t>
                      </a:r>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smtClean="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r>
              <a:tr h="191817">
                <a:tc>
                  <a:txBody>
                    <a:bodyPr/>
                    <a:lstStyle/>
                    <a:p>
                      <a:pPr algn="l" fontAlgn="b"/>
                      <a:r>
                        <a:rPr lang="it-IT" sz="1200" u="none" strike="noStrike" baseline="0" dirty="0">
                          <a:effectLst/>
                          <a:latin typeface="Berlin Sans FB" pitchFamily="34" charset="0"/>
                        </a:rPr>
                        <a:t>LIGURIA</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smtClean="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r>
              <a:tr h="191817">
                <a:tc>
                  <a:txBody>
                    <a:bodyPr/>
                    <a:lstStyle/>
                    <a:p>
                      <a:pPr algn="l" fontAlgn="b"/>
                      <a:r>
                        <a:rPr lang="it-IT" sz="1200" u="none" strike="noStrike" baseline="0" dirty="0">
                          <a:effectLst/>
                          <a:latin typeface="Berlin Sans FB" pitchFamily="34" charset="0"/>
                        </a:rPr>
                        <a:t>LOMBARDIA</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smtClean="0">
                          <a:effectLst/>
                          <a:latin typeface="Berlin Sans FB" pitchFamily="34" charset="0"/>
                        </a:rPr>
                        <a:t> X</a:t>
                      </a:r>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smtClean="0">
                          <a:effectLst/>
                          <a:latin typeface="Berlin Sans FB" pitchFamily="34" charset="0"/>
                        </a:rPr>
                        <a:t> X</a:t>
                      </a:r>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r>
              <a:tr h="191817">
                <a:tc>
                  <a:txBody>
                    <a:bodyPr/>
                    <a:lstStyle/>
                    <a:p>
                      <a:pPr algn="l" fontAlgn="b"/>
                      <a:r>
                        <a:rPr lang="it-IT" sz="1200" u="none" strike="noStrike" baseline="0" dirty="0">
                          <a:effectLst/>
                          <a:latin typeface="Berlin Sans FB" pitchFamily="34" charset="0"/>
                        </a:rPr>
                        <a:t>MARCHE</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r>
              <a:tr h="191817">
                <a:tc>
                  <a:txBody>
                    <a:bodyPr/>
                    <a:lstStyle/>
                    <a:p>
                      <a:pPr algn="l" fontAlgn="b"/>
                      <a:r>
                        <a:rPr lang="it-IT" sz="1200" u="none" strike="noStrike" baseline="0" dirty="0">
                          <a:effectLst/>
                          <a:latin typeface="Berlin Sans FB" pitchFamily="34" charset="0"/>
                        </a:rPr>
                        <a:t>PIEMONTE</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r>
              <a:tr h="191817">
                <a:tc>
                  <a:txBody>
                    <a:bodyPr/>
                    <a:lstStyle/>
                    <a:p>
                      <a:pPr algn="l" fontAlgn="b"/>
                      <a:r>
                        <a:rPr lang="it-IT" sz="1200" u="none" strike="noStrike" baseline="0" dirty="0">
                          <a:effectLst/>
                          <a:latin typeface="Berlin Sans FB" pitchFamily="34" charset="0"/>
                        </a:rPr>
                        <a:t>PUGLIA</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b="0" i="0" u="none" strike="noStrike" baseline="0" dirty="0" smtClean="0">
                          <a:solidFill>
                            <a:srgbClr val="000000"/>
                          </a:solidFill>
                          <a:effectLst/>
                          <a:latin typeface="Berlin Sans FB" pitchFamily="34" charset="0"/>
                          <a:cs typeface="Calibri" pitchFamily="34" charset="0"/>
                        </a:rPr>
                        <a:t>X</a:t>
                      </a:r>
                      <a:endParaRPr lang="it-IT" sz="1200" b="0"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r>
              <a:tr h="191817">
                <a:tc>
                  <a:txBody>
                    <a:bodyPr/>
                    <a:lstStyle/>
                    <a:p>
                      <a:pPr algn="l" fontAlgn="b"/>
                      <a:r>
                        <a:rPr lang="it-IT" sz="1200" u="none" strike="noStrike" baseline="0" dirty="0">
                          <a:effectLst/>
                          <a:latin typeface="Berlin Sans FB" pitchFamily="34" charset="0"/>
                        </a:rPr>
                        <a:t>SARDEGNA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r>
              <a:tr h="191817">
                <a:tc>
                  <a:txBody>
                    <a:bodyPr/>
                    <a:lstStyle/>
                    <a:p>
                      <a:pPr algn="l" fontAlgn="b"/>
                      <a:r>
                        <a:rPr lang="it-IT" sz="1200" u="none" strike="noStrike" baseline="0" dirty="0">
                          <a:effectLst/>
                          <a:latin typeface="Berlin Sans FB" pitchFamily="34" charset="0"/>
                        </a:rPr>
                        <a:t>SICILIA</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smtClean="0">
                          <a:effectLst/>
                          <a:latin typeface="Berlin Sans FB" pitchFamily="34" charset="0"/>
                        </a:rPr>
                        <a:t> X</a:t>
                      </a:r>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r>
              <a:tr h="191817">
                <a:tc>
                  <a:txBody>
                    <a:bodyPr/>
                    <a:lstStyle/>
                    <a:p>
                      <a:pPr algn="l" fontAlgn="b"/>
                      <a:r>
                        <a:rPr lang="it-IT" sz="1200" u="none" strike="noStrike" baseline="0" dirty="0">
                          <a:effectLst/>
                          <a:latin typeface="Berlin Sans FB" pitchFamily="34" charset="0"/>
                        </a:rPr>
                        <a:t>TOSCANA</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r>
              <a:tr h="191817">
                <a:tc>
                  <a:txBody>
                    <a:bodyPr/>
                    <a:lstStyle/>
                    <a:p>
                      <a:pPr algn="l" fontAlgn="b"/>
                      <a:r>
                        <a:rPr lang="it-IT" sz="1200" u="none" strike="noStrike" baseline="0" dirty="0">
                          <a:effectLst/>
                          <a:latin typeface="Berlin Sans FB" pitchFamily="34" charset="0"/>
                        </a:rPr>
                        <a:t>UMBRIA</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smtClean="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smtClean="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r>
              <a:tr h="191817">
                <a:tc>
                  <a:txBody>
                    <a:bodyPr/>
                    <a:lstStyle/>
                    <a:p>
                      <a:pPr algn="l" fontAlgn="b"/>
                      <a:r>
                        <a:rPr lang="it-IT" sz="1200" u="none" strike="noStrike" baseline="0" dirty="0">
                          <a:effectLst/>
                          <a:latin typeface="Berlin Sans FB" pitchFamily="34" charset="0"/>
                        </a:rPr>
                        <a:t>VENETO</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smtClean="0">
                          <a:effectLst/>
                          <a:latin typeface="Berlin Sans FB" pitchFamily="34" charset="0"/>
                        </a:rPr>
                        <a:t> X</a:t>
                      </a:r>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smtClean="0">
                          <a:effectLst/>
                          <a:latin typeface="Berlin Sans FB" pitchFamily="34" charset="0"/>
                        </a:rPr>
                        <a:t> X</a:t>
                      </a:r>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r>
              <a:tr h="191817">
                <a:tc>
                  <a:txBody>
                    <a:bodyPr/>
                    <a:lstStyle/>
                    <a:p>
                      <a:pPr algn="l" fontAlgn="b"/>
                      <a:r>
                        <a:rPr lang="it-IT" sz="1200" u="none" strike="noStrike" baseline="0" dirty="0">
                          <a:effectLst/>
                          <a:latin typeface="Berlin Sans FB" pitchFamily="34" charset="0"/>
                        </a:rPr>
                        <a:t>BOLZANO</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r>
              <a:tr h="191817">
                <a:tc>
                  <a:txBody>
                    <a:bodyPr/>
                    <a:lstStyle/>
                    <a:p>
                      <a:pPr algn="l" fontAlgn="b"/>
                      <a:r>
                        <a:rPr lang="it-IT" sz="1200" u="none" strike="noStrike" baseline="0" dirty="0">
                          <a:effectLst/>
                          <a:latin typeface="Berlin Sans FB" pitchFamily="34" charset="0"/>
                        </a:rPr>
                        <a:t>TRENTO</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smtClean="0">
                          <a:effectLst/>
                          <a:latin typeface="Berlin Sans FB" pitchFamily="34" charset="0"/>
                        </a:rPr>
                        <a:t> X</a:t>
                      </a:r>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smtClean="0">
                          <a:effectLst/>
                          <a:latin typeface="Berlin Sans FB" pitchFamily="34" charset="0"/>
                        </a:rPr>
                        <a:t>X</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c>
                  <a:txBody>
                    <a:bodyPr/>
                    <a:lstStyle/>
                    <a:p>
                      <a:pPr algn="ctr" fontAlgn="b"/>
                      <a:r>
                        <a:rPr lang="it-IT" sz="1200" u="none" strike="noStrike" baseline="0" dirty="0">
                          <a:effectLst/>
                          <a:latin typeface="Berlin Sans FB" pitchFamily="34" charset="0"/>
                        </a:rPr>
                        <a:t> </a:t>
                      </a:r>
                      <a:endParaRPr lang="it-IT" sz="1200" b="1" i="0" u="none" strike="noStrike" baseline="0" dirty="0">
                        <a:solidFill>
                          <a:srgbClr val="000000"/>
                        </a:solidFill>
                        <a:effectLst/>
                        <a:latin typeface="Berlin Sans FB" pitchFamily="34" charset="0"/>
                        <a:cs typeface="Calibri" pitchFamily="34" charset="0"/>
                      </a:endParaRPr>
                    </a:p>
                  </a:txBody>
                  <a:tcPr marL="8947" marR="8947" marT="8940" marB="0" anchor="b"/>
                </a:tc>
              </a:tr>
              <a:tr h="1205470">
                <a:tc gridSpan="4">
                  <a:txBody>
                    <a:bodyPr/>
                    <a:lstStyle/>
                    <a:p>
                      <a:pPr algn="l" fontAlgn="b"/>
                      <a:r>
                        <a:rPr lang="it-IT" sz="1400" u="none" strike="noStrike" dirty="0" smtClean="0">
                          <a:solidFill>
                            <a:schemeClr val="accent2"/>
                          </a:solidFill>
                          <a:effectLst/>
                          <a:latin typeface="Berlin Sans FB Demi" pitchFamily="34" charset="0"/>
                        </a:rPr>
                        <a:t>Delle 15 Regioni/PA aderenti al progetto:</a:t>
                      </a:r>
                    </a:p>
                    <a:p>
                      <a:pPr marL="171450" indent="-171450" algn="l" fontAlgn="b">
                        <a:buFont typeface="Wingdings" pitchFamily="2" charset="2"/>
                        <a:buChar char="ü"/>
                      </a:pPr>
                      <a:r>
                        <a:rPr lang="it-IT" sz="1400" u="none" strike="noStrike" dirty="0" smtClean="0">
                          <a:solidFill>
                            <a:schemeClr val="accent2"/>
                          </a:solidFill>
                          <a:effectLst/>
                          <a:latin typeface="Berlin Sans FB Demi" pitchFamily="34" charset="0"/>
                        </a:rPr>
                        <a:t>10 hanno introdotto i costi indiretti</a:t>
                      </a:r>
                    </a:p>
                    <a:p>
                      <a:pPr marL="171450" marR="0" indent="-171450" algn="l" defTabSz="914400" rtl="0" eaLnBrk="1" fontAlgn="b" latinLnBrk="0" hangingPunct="1">
                        <a:lnSpc>
                          <a:spcPct val="100000"/>
                        </a:lnSpc>
                        <a:spcBef>
                          <a:spcPts val="0"/>
                        </a:spcBef>
                        <a:spcAft>
                          <a:spcPts val="0"/>
                        </a:spcAft>
                        <a:buClrTx/>
                        <a:buSzTx/>
                        <a:buFont typeface="Wingdings" pitchFamily="2" charset="2"/>
                        <a:buChar char="ü"/>
                        <a:tabLst/>
                        <a:defRPr/>
                      </a:pPr>
                      <a:r>
                        <a:rPr lang="it-IT" sz="1400" u="none" strike="noStrike" dirty="0" smtClean="0">
                          <a:solidFill>
                            <a:schemeClr val="accent2"/>
                          </a:solidFill>
                          <a:effectLst/>
                          <a:latin typeface="Berlin Sans FB Demi" pitchFamily="34" charset="0"/>
                        </a:rPr>
                        <a:t>13 </a:t>
                      </a:r>
                      <a:r>
                        <a:rPr lang="it-IT" sz="1400" u="none" strike="noStrike" dirty="0" smtClean="0">
                          <a:solidFill>
                            <a:schemeClr val="accent2"/>
                          </a:solidFill>
                          <a:effectLst/>
                          <a:latin typeface="Berlin Sans FB Demi" pitchFamily="34" charset="0"/>
                        </a:rPr>
                        <a:t>hanno introdotto le</a:t>
                      </a:r>
                      <a:r>
                        <a:rPr lang="it-IT" sz="1400" u="none" strike="noStrike" baseline="0" dirty="0" smtClean="0">
                          <a:solidFill>
                            <a:schemeClr val="accent2"/>
                          </a:solidFill>
                          <a:effectLst/>
                          <a:latin typeface="Berlin Sans FB Demi" pitchFamily="34" charset="0"/>
                        </a:rPr>
                        <a:t> unità di</a:t>
                      </a:r>
                      <a:r>
                        <a:rPr lang="it-IT" sz="1400" u="none" strike="noStrike" dirty="0" smtClean="0">
                          <a:solidFill>
                            <a:schemeClr val="accent2"/>
                          </a:solidFill>
                          <a:effectLst/>
                          <a:latin typeface="Berlin Sans FB Demi" pitchFamily="34" charset="0"/>
                        </a:rPr>
                        <a:t> costo</a:t>
                      </a:r>
                      <a:r>
                        <a:rPr lang="it-IT" sz="1400" u="none" strike="noStrike" baseline="0" dirty="0" smtClean="0">
                          <a:solidFill>
                            <a:schemeClr val="accent2"/>
                          </a:solidFill>
                          <a:effectLst/>
                          <a:latin typeface="Berlin Sans FB Demi" pitchFamily="34" charset="0"/>
                        </a:rPr>
                        <a:t> </a:t>
                      </a:r>
                      <a:r>
                        <a:rPr lang="it-IT" sz="1400" u="none" strike="noStrike" dirty="0" smtClean="0">
                          <a:solidFill>
                            <a:schemeClr val="accent2"/>
                          </a:solidFill>
                          <a:effectLst/>
                          <a:latin typeface="Berlin Sans FB Demi" pitchFamily="34" charset="0"/>
                        </a:rPr>
                        <a:t>standard</a:t>
                      </a:r>
                    </a:p>
                    <a:p>
                      <a:pPr marL="171450" marR="0" indent="-171450" algn="l" defTabSz="914400" rtl="0" eaLnBrk="1" fontAlgn="b" latinLnBrk="0" hangingPunct="1">
                        <a:lnSpc>
                          <a:spcPct val="100000"/>
                        </a:lnSpc>
                        <a:spcBef>
                          <a:spcPts val="0"/>
                        </a:spcBef>
                        <a:spcAft>
                          <a:spcPts val="0"/>
                        </a:spcAft>
                        <a:buClrTx/>
                        <a:buSzTx/>
                        <a:buFont typeface="Wingdings" pitchFamily="2" charset="2"/>
                        <a:buChar char="ü"/>
                        <a:tabLst/>
                        <a:defRPr/>
                      </a:pPr>
                      <a:r>
                        <a:rPr lang="it-IT" sz="1400" u="none" strike="noStrike" baseline="0" dirty="0" smtClean="0">
                          <a:solidFill>
                            <a:schemeClr val="accent2"/>
                          </a:solidFill>
                          <a:effectLst/>
                          <a:latin typeface="Berlin Sans FB Demi" pitchFamily="34" charset="0"/>
                        </a:rPr>
                        <a:t>8 </a:t>
                      </a:r>
                      <a:r>
                        <a:rPr lang="it-IT" sz="1400" u="none" strike="noStrike" dirty="0" smtClean="0">
                          <a:solidFill>
                            <a:schemeClr val="accent2"/>
                          </a:solidFill>
                          <a:effectLst/>
                          <a:latin typeface="Berlin Sans FB Demi" pitchFamily="34" charset="0"/>
                        </a:rPr>
                        <a:t>hanno introdotto le somme forfettarie</a:t>
                      </a:r>
                    </a:p>
                    <a:p>
                      <a:pPr marL="0" marR="0" indent="0" algn="l" defTabSz="914400" rtl="0" eaLnBrk="1" fontAlgn="b" latinLnBrk="0" hangingPunct="1">
                        <a:lnSpc>
                          <a:spcPct val="100000"/>
                        </a:lnSpc>
                        <a:spcBef>
                          <a:spcPts val="0"/>
                        </a:spcBef>
                        <a:spcAft>
                          <a:spcPts val="0"/>
                        </a:spcAft>
                        <a:buClrTx/>
                        <a:buSzTx/>
                        <a:buFontTx/>
                        <a:buNone/>
                        <a:tabLst/>
                        <a:defRPr/>
                      </a:pPr>
                      <a:endParaRPr lang="it-IT" sz="1000" u="none" strike="noStrike" dirty="0" smtClean="0">
                        <a:effectLst/>
                        <a:latin typeface="Berlin Sans FB Demi" pitchFamily="34" charset="0"/>
                      </a:endParaRPr>
                    </a:p>
                    <a:p>
                      <a:pPr algn="l" fontAlgn="b"/>
                      <a:endParaRPr lang="it-IT" sz="1000" b="1" i="0" u="none" strike="noStrike" dirty="0">
                        <a:solidFill>
                          <a:schemeClr val="accent2"/>
                        </a:solidFill>
                        <a:effectLst/>
                        <a:latin typeface="Berlin Sans FB Demi" pitchFamily="34" charset="0"/>
                      </a:endParaRPr>
                    </a:p>
                  </a:txBody>
                  <a:tcPr marL="8947" marR="8947" marT="8940" marB="0" anchor="b"/>
                </a:tc>
                <a:tc hMerge="1">
                  <a:txBody>
                    <a:bodyPr/>
                    <a:lstStyle/>
                    <a:p>
                      <a:endParaRPr lang="it-IT"/>
                    </a:p>
                  </a:txBody>
                  <a:tcPr/>
                </a:tc>
                <a:tc hMerge="1">
                  <a:txBody>
                    <a:bodyPr/>
                    <a:lstStyle/>
                    <a:p>
                      <a:endParaRPr lang="it-IT"/>
                    </a:p>
                  </a:txBody>
                  <a:tcPr/>
                </a:tc>
                <a:tc hMerge="1">
                  <a:txBody>
                    <a:bodyPr/>
                    <a:lstStyle/>
                    <a:p>
                      <a:endParaRPr lang="it-IT"/>
                    </a:p>
                  </a:txBody>
                  <a:tcPr/>
                </a:tc>
              </a:tr>
            </a:tbl>
          </a:graphicData>
        </a:graphic>
      </p:graphicFrame>
      <p:sp>
        <p:nvSpPr>
          <p:cNvPr id="3167" name="Rectangle 37"/>
          <p:cNvSpPr>
            <a:spLocks noChangeArrowheads="1"/>
          </p:cNvSpPr>
          <p:nvPr/>
        </p:nvSpPr>
        <p:spPr bwMode="auto">
          <a:xfrm>
            <a:off x="2195513" y="6454775"/>
            <a:ext cx="4968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spTree>
    <p:extLst>
      <p:ext uri="{BB962C8B-B14F-4D97-AF65-F5344CB8AC3E}">
        <p14:creationId xmlns:p14="http://schemas.microsoft.com/office/powerpoint/2010/main" val="10309946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09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7050" y="333375"/>
            <a:ext cx="366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96188" y="333375"/>
            <a:ext cx="6207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Rectangle 4"/>
          <p:cNvSpPr>
            <a:spLocks noChangeArrowheads="1"/>
          </p:cNvSpPr>
          <p:nvPr/>
        </p:nvSpPr>
        <p:spPr bwMode="auto">
          <a:xfrm>
            <a:off x="7524750" y="692150"/>
            <a:ext cx="83661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91440" rIns="90000" bIns="46800">
            <a:spAutoFit/>
          </a:bodyPr>
          <a:lstStyle>
            <a:lvl1pPr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Arial" panose="020B0604020202020204" pitchFamily="34" charset="0"/>
              </a:defRPr>
            </a:lvl1pPr>
            <a:lvl2pPr marL="742950" indent="-28575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anose="020B0604020202020204" pitchFamily="34" charset="0"/>
              </a:defRPr>
            </a:lvl2pPr>
            <a:lvl3pPr marL="11430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panose="020B0604020202020204" pitchFamily="34" charset="0"/>
              </a:defRPr>
            </a:lvl3pPr>
            <a:lvl4pPr marL="16002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4pPr>
            <a:lvl5pPr marL="20574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5pPr>
            <a:lvl6pPr marL="25146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6pPr>
            <a:lvl7pPr marL="29718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7pPr>
            <a:lvl8pPr marL="34290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8pPr>
            <a:lvl9pPr marL="38862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9pPr>
          </a:lstStyle>
          <a:p>
            <a:pPr algn="ctr" eaLnBrk="1" hangingPunct="1">
              <a:spcBef>
                <a:spcPct val="0"/>
              </a:spcBef>
              <a:buClr>
                <a:srgbClr val="000000"/>
              </a:buClr>
              <a:buFont typeface="Times New Roman" panose="02020603050405020304" pitchFamily="18" charset="0"/>
              <a:buNone/>
            </a:pPr>
            <a:r>
              <a:rPr lang="it-IT" altLang="it-IT" sz="400">
                <a:solidFill>
                  <a:srgbClr val="243891"/>
                </a:solidFill>
                <a:ea typeface="Lucida Sans Unicode" panose="020B0602030504020204" pitchFamily="34" charset="0"/>
                <a:cs typeface="Lucida Sans Unicode" panose="020B0602030504020204" pitchFamily="34" charset="0"/>
              </a:rPr>
              <a:t>UNIONE EUROPEA</a:t>
            </a:r>
          </a:p>
          <a:p>
            <a:pPr algn="ctr" eaLnBrk="1" hangingPunct="1">
              <a:spcBef>
                <a:spcPct val="0"/>
              </a:spcBef>
              <a:buClr>
                <a:srgbClr val="000000"/>
              </a:buClr>
              <a:buFont typeface="Times New Roman" panose="02020603050405020304" pitchFamily="18" charset="0"/>
              <a:buNone/>
            </a:pPr>
            <a:r>
              <a:rPr lang="it-IT" altLang="it-IT" sz="400">
                <a:solidFill>
                  <a:srgbClr val="243891"/>
                </a:solidFill>
                <a:ea typeface="Lucida Sans Unicode" panose="020B0602030504020204" pitchFamily="34" charset="0"/>
                <a:cs typeface="Lucida Sans Unicode" panose="020B0602030504020204" pitchFamily="34" charset="0"/>
              </a:rPr>
              <a:t>Fondo sociale europeo</a:t>
            </a:r>
          </a:p>
        </p:txBody>
      </p:sp>
      <p:pic>
        <p:nvPicPr>
          <p:cNvPr id="4102"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1863" y="260350"/>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12"/>
          <p:cNvSpPr>
            <a:spLocks noChangeArrowheads="1"/>
          </p:cNvSpPr>
          <p:nvPr/>
        </p:nvSpPr>
        <p:spPr bwMode="auto">
          <a:xfrm>
            <a:off x="2195513" y="6454775"/>
            <a:ext cx="49688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91440" rIns="90000" bIns="46800">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sp>
        <p:nvSpPr>
          <p:cNvPr id="4105" name="CasellaDiTesto 2"/>
          <p:cNvSpPr txBox="1">
            <a:spLocks noChangeArrowheads="1"/>
          </p:cNvSpPr>
          <p:nvPr/>
        </p:nvSpPr>
        <p:spPr bwMode="auto">
          <a:xfrm>
            <a:off x="539750" y="188640"/>
            <a:ext cx="5256213" cy="696913"/>
          </a:xfrm>
          <a:prstGeom prst="rect">
            <a:avLst/>
          </a:prstGeom>
          <a:ln/>
        </p:spPr>
        <p:style>
          <a:lnRef idx="1">
            <a:schemeClr val="accent1"/>
          </a:lnRef>
          <a:fillRef idx="3">
            <a:schemeClr val="accent1"/>
          </a:fillRef>
          <a:effectRef idx="2">
            <a:schemeClr val="accent1"/>
          </a:effectRef>
          <a:fontRef idx="minor">
            <a:schemeClr val="lt1"/>
          </a:fontRef>
        </p:style>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a:lnSpc>
                <a:spcPct val="93000"/>
              </a:lnSpc>
              <a:spcBef>
                <a:spcPct val="0"/>
              </a:spcBef>
              <a:buClr>
                <a:srgbClr val="000000"/>
              </a:buClr>
              <a:buFont typeface="Times New Roman" pitchFamily="16" charset="0"/>
              <a:buNone/>
              <a:defRPr/>
            </a:pPr>
            <a:r>
              <a:rPr lang="it-IT" altLang="it-IT" sz="2400" b="1" u="sng" dirty="0" smtClean="0">
                <a:solidFill>
                  <a:srgbClr val="F75311"/>
                </a:solidFill>
                <a:latin typeface="Berlin Sans FB Demi" pitchFamily="32" charset="0"/>
                <a:cs typeface="Lucida Sans Unicode" pitchFamily="32" charset="0"/>
              </a:rPr>
              <a:t>UTILIZZO SOMME FORFETTARIE</a:t>
            </a:r>
          </a:p>
          <a:p>
            <a:pPr eaLnBrk="1">
              <a:lnSpc>
                <a:spcPct val="93000"/>
              </a:lnSpc>
              <a:spcBef>
                <a:spcPct val="0"/>
              </a:spcBef>
              <a:buClr>
                <a:srgbClr val="000000"/>
              </a:buClr>
              <a:buFont typeface="Times New Roman" pitchFamily="16" charset="0"/>
              <a:buNone/>
              <a:defRPr/>
            </a:pPr>
            <a:endParaRPr lang="it-IT" altLang="it-IT" sz="1800" dirty="0" smtClean="0">
              <a:solidFill>
                <a:schemeClr val="bg1"/>
              </a:solidFill>
              <a:cs typeface="Lucida Sans Unicode" pitchFamily="32" charset="0"/>
            </a:endParaRPr>
          </a:p>
        </p:txBody>
      </p:sp>
      <p:sp>
        <p:nvSpPr>
          <p:cNvPr id="2" name="Rectangle 14"/>
          <p:cNvSpPr>
            <a:spLocks noChangeArrowheads="1"/>
          </p:cNvSpPr>
          <p:nvPr/>
        </p:nvSpPr>
        <p:spPr bwMode="auto">
          <a:xfrm>
            <a:off x="684213" y="892470"/>
            <a:ext cx="7991475" cy="52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Clr>
                <a:srgbClr val="F75311"/>
              </a:buClr>
              <a:buFont typeface="Wingdings" panose="05000000000000000000" pitchFamily="2" charset="2"/>
              <a:buChar char="ü"/>
            </a:pPr>
            <a:r>
              <a:rPr lang="it-IT" altLang="it-IT" sz="2000" dirty="0">
                <a:solidFill>
                  <a:schemeClr val="accent2"/>
                </a:solidFill>
                <a:latin typeface="Berlin Sans FB" pitchFamily="34" charset="0"/>
              </a:rPr>
              <a:t>La misura delle </a:t>
            </a:r>
            <a:r>
              <a:rPr lang="it-IT" altLang="it-IT" sz="2000" u="sng" dirty="0">
                <a:solidFill>
                  <a:srgbClr val="F75311"/>
                </a:solidFill>
                <a:latin typeface="Berlin Sans FB" pitchFamily="34" charset="0"/>
              </a:rPr>
              <a:t>somme forfettarie </a:t>
            </a:r>
            <a:r>
              <a:rPr lang="it-IT" altLang="it-IT" sz="2000" dirty="0">
                <a:solidFill>
                  <a:schemeClr val="accent2"/>
                </a:solidFill>
                <a:latin typeface="Berlin Sans FB" pitchFamily="34" charset="0"/>
              </a:rPr>
              <a:t>è stata implementata quasi esclusivamente nell'ambito di un dispositivo interregionale chiamato "</a:t>
            </a:r>
            <a:r>
              <a:rPr lang="it-IT" altLang="it-IT" sz="2000" i="1" dirty="0">
                <a:solidFill>
                  <a:schemeClr val="accent2"/>
                </a:solidFill>
                <a:latin typeface="Berlin Sans FB" pitchFamily="34" charset="0"/>
              </a:rPr>
              <a:t>Catalogo interregionale di Alta Formazione</a:t>
            </a:r>
            <a:r>
              <a:rPr lang="it-IT" altLang="it-IT" sz="2000" dirty="0">
                <a:solidFill>
                  <a:schemeClr val="accent2"/>
                </a:solidFill>
                <a:latin typeface="Berlin Sans FB" pitchFamily="34" charset="0"/>
              </a:rPr>
              <a:t>", a cui hanno partecipato, a partire dal 2008 e nel corso degli anni, fino a 14 Regioni</a:t>
            </a:r>
          </a:p>
          <a:p>
            <a:pPr eaLnBrk="1" fontAlgn="b" hangingPunct="1">
              <a:spcBef>
                <a:spcPct val="0"/>
              </a:spcBef>
              <a:buClr>
                <a:srgbClr val="F75311"/>
              </a:buClr>
              <a:buFontTx/>
              <a:buNone/>
            </a:pPr>
            <a:endParaRPr lang="it-IT" altLang="it-IT" sz="1000" dirty="0">
              <a:solidFill>
                <a:schemeClr val="accent2"/>
              </a:solidFill>
              <a:latin typeface="Berlin Sans FB" pitchFamily="34" charset="0"/>
            </a:endParaRPr>
          </a:p>
          <a:p>
            <a:pPr eaLnBrk="1" fontAlgn="b" hangingPunct="1">
              <a:spcBef>
                <a:spcPct val="0"/>
              </a:spcBef>
              <a:buClr>
                <a:srgbClr val="F75311"/>
              </a:buClr>
              <a:buFont typeface="Wingdings" panose="05000000000000000000" pitchFamily="2" charset="2"/>
              <a:buChar char="ü"/>
            </a:pPr>
            <a:r>
              <a:rPr lang="it-IT" altLang="it-IT" sz="2000" dirty="0">
                <a:solidFill>
                  <a:schemeClr val="accent2"/>
                </a:solidFill>
                <a:latin typeface="Berlin Sans FB" pitchFamily="34" charset="0"/>
              </a:rPr>
              <a:t>In tale ambito, la misura di semplificazione è stata introdotta da 7 Regioni, a partire dal 2009,  per la copertura dei costi di trasporto, vitto e alloggio dei beneficiari di voucher formativi, connessi alla frequenza di percorsi inseriti nel «Catalogo interregionale» e svolti o fuori Regione o ad una distanza minima chilometrica prefissata tra la sede del domicilio o residenza e la sede del corso</a:t>
            </a:r>
          </a:p>
          <a:p>
            <a:pPr eaLnBrk="1" fontAlgn="b" hangingPunct="1">
              <a:spcBef>
                <a:spcPct val="0"/>
              </a:spcBef>
              <a:buClr>
                <a:srgbClr val="F75311"/>
              </a:buClr>
              <a:buFontTx/>
              <a:buNone/>
            </a:pPr>
            <a:endParaRPr lang="it-IT" altLang="it-IT" sz="1000" dirty="0">
              <a:solidFill>
                <a:schemeClr val="accent2"/>
              </a:solidFill>
              <a:latin typeface="Berlin Sans FB" pitchFamily="34" charset="0"/>
            </a:endParaRPr>
          </a:p>
          <a:p>
            <a:pPr eaLnBrk="1" fontAlgn="b" hangingPunct="1">
              <a:spcBef>
                <a:spcPct val="0"/>
              </a:spcBef>
              <a:buClr>
                <a:srgbClr val="F75311"/>
              </a:buClr>
              <a:buFont typeface="Wingdings" panose="05000000000000000000" pitchFamily="2" charset="2"/>
              <a:buChar char="ü"/>
            </a:pPr>
            <a:r>
              <a:rPr lang="it-IT" altLang="it-IT" sz="2000" dirty="0">
                <a:solidFill>
                  <a:schemeClr val="accent2"/>
                </a:solidFill>
                <a:latin typeface="Berlin Sans FB" pitchFamily="34" charset="0"/>
              </a:rPr>
              <a:t>La Regione Puglia ha inoltre introdotto tale opzione nell’ambito del programma regionale «</a:t>
            </a:r>
            <a:r>
              <a:rPr lang="it-IT" altLang="it-IT" sz="2000" i="1" dirty="0">
                <a:solidFill>
                  <a:schemeClr val="accent2"/>
                </a:solidFill>
                <a:latin typeface="Berlin Sans FB" pitchFamily="34" charset="0"/>
              </a:rPr>
              <a:t>Ritorno al futuro</a:t>
            </a:r>
            <a:r>
              <a:rPr lang="it-IT" altLang="it-IT" sz="2000" dirty="0" smtClean="0">
                <a:solidFill>
                  <a:schemeClr val="accent2"/>
                </a:solidFill>
                <a:latin typeface="Berlin Sans FB" pitchFamily="34" charset="0"/>
              </a:rPr>
              <a:t>», mentre la Regione Umbria ha adottato di recente (aprile 2014) la metodologia per l’applicazione delle somme forfettarie per gli incentivi all’assunzione</a:t>
            </a:r>
            <a:endParaRPr lang="it-IT" altLang="it-IT" sz="2000" dirty="0">
              <a:solidFill>
                <a:schemeClr val="accent2"/>
              </a:solidFill>
              <a:latin typeface="Berlin Sans FB" pitchFamily="34" charset="0"/>
            </a:endParaRPr>
          </a:p>
          <a:p>
            <a:pPr eaLnBrk="1" fontAlgn="b" hangingPunct="1">
              <a:spcBef>
                <a:spcPct val="0"/>
              </a:spcBef>
              <a:buFont typeface="Wingdings" panose="05000000000000000000" pitchFamily="2" charset="2"/>
              <a:buChar char="Ø"/>
            </a:pPr>
            <a:endParaRPr lang="it-IT" altLang="it-IT" sz="2000" b="1" dirty="0">
              <a:solidFill>
                <a:schemeClr val="accent2"/>
              </a:solidFill>
              <a:latin typeface="Berlin Sans FB Demi" panose="020E0802020502020306" pitchFamily="32" charset="0"/>
            </a:endParaRPr>
          </a:p>
        </p:txBody>
      </p:sp>
    </p:spTree>
    <p:extLst>
      <p:ext uri="{BB962C8B-B14F-4D97-AF65-F5344CB8AC3E}">
        <p14:creationId xmlns:p14="http://schemas.microsoft.com/office/powerpoint/2010/main" val="109933629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512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7050" y="333375"/>
            <a:ext cx="366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96188" y="333375"/>
            <a:ext cx="6207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Rectangle 4"/>
          <p:cNvSpPr>
            <a:spLocks noChangeArrowheads="1"/>
          </p:cNvSpPr>
          <p:nvPr/>
        </p:nvSpPr>
        <p:spPr bwMode="auto">
          <a:xfrm>
            <a:off x="7524750" y="692150"/>
            <a:ext cx="83661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91440" rIns="90000" bIns="46800">
            <a:spAutoFit/>
          </a:bodyPr>
          <a:lstStyle>
            <a:lvl1pPr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Arial" panose="020B0604020202020204" pitchFamily="34" charset="0"/>
              </a:defRPr>
            </a:lvl1pPr>
            <a:lvl2pPr marL="742950" indent="-28575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anose="020B0604020202020204" pitchFamily="34" charset="0"/>
              </a:defRPr>
            </a:lvl2pPr>
            <a:lvl3pPr marL="11430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panose="020B0604020202020204" pitchFamily="34" charset="0"/>
              </a:defRPr>
            </a:lvl3pPr>
            <a:lvl4pPr marL="16002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4pPr>
            <a:lvl5pPr marL="20574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5pPr>
            <a:lvl6pPr marL="25146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6pPr>
            <a:lvl7pPr marL="29718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7pPr>
            <a:lvl8pPr marL="34290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8pPr>
            <a:lvl9pPr marL="38862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9pPr>
          </a:lstStyle>
          <a:p>
            <a:pPr algn="ctr" eaLnBrk="1" hangingPunct="1">
              <a:spcBef>
                <a:spcPct val="0"/>
              </a:spcBef>
              <a:buClr>
                <a:srgbClr val="000000"/>
              </a:buClr>
              <a:buFont typeface="Times New Roman" panose="02020603050405020304" pitchFamily="18" charset="0"/>
              <a:buNone/>
            </a:pPr>
            <a:r>
              <a:rPr lang="it-IT" altLang="it-IT" sz="400">
                <a:solidFill>
                  <a:srgbClr val="243891"/>
                </a:solidFill>
                <a:ea typeface="Lucida Sans Unicode" panose="020B0602030504020204" pitchFamily="34" charset="0"/>
                <a:cs typeface="Lucida Sans Unicode" panose="020B0602030504020204" pitchFamily="34" charset="0"/>
              </a:rPr>
              <a:t>UNIONE EUROPEA</a:t>
            </a:r>
          </a:p>
          <a:p>
            <a:pPr algn="ctr" eaLnBrk="1" hangingPunct="1">
              <a:spcBef>
                <a:spcPct val="0"/>
              </a:spcBef>
              <a:buClr>
                <a:srgbClr val="000000"/>
              </a:buClr>
              <a:buFont typeface="Times New Roman" panose="02020603050405020304" pitchFamily="18" charset="0"/>
              <a:buNone/>
            </a:pPr>
            <a:r>
              <a:rPr lang="it-IT" altLang="it-IT" sz="400">
                <a:solidFill>
                  <a:srgbClr val="243891"/>
                </a:solidFill>
                <a:ea typeface="Lucida Sans Unicode" panose="020B0602030504020204" pitchFamily="34" charset="0"/>
                <a:cs typeface="Lucida Sans Unicode" panose="020B0602030504020204" pitchFamily="34" charset="0"/>
              </a:rPr>
              <a:t>Fondo sociale europeo</a:t>
            </a:r>
          </a:p>
        </p:txBody>
      </p:sp>
      <p:pic>
        <p:nvPicPr>
          <p:cNvPr id="512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1863" y="260350"/>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Rectangle 12"/>
          <p:cNvSpPr>
            <a:spLocks noChangeArrowheads="1"/>
          </p:cNvSpPr>
          <p:nvPr/>
        </p:nvSpPr>
        <p:spPr bwMode="auto">
          <a:xfrm>
            <a:off x="2195513" y="6454775"/>
            <a:ext cx="49688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91440" rIns="90000" bIns="46800">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sp>
        <p:nvSpPr>
          <p:cNvPr id="5128" name="Rectangle 14"/>
          <p:cNvSpPr>
            <a:spLocks noChangeArrowheads="1"/>
          </p:cNvSpPr>
          <p:nvPr/>
        </p:nvSpPr>
        <p:spPr bwMode="auto">
          <a:xfrm>
            <a:off x="684213" y="1487488"/>
            <a:ext cx="7559675"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85750" indent="-285750" eaLnBrk="0" hangingPunct="0">
              <a:spcBef>
                <a:spcPct val="20000"/>
              </a:spcBef>
              <a:buChar char="•"/>
              <a:tabLst>
                <a:tab pos="228600" algn="l"/>
              </a:tabLst>
              <a:defRPr sz="3200">
                <a:solidFill>
                  <a:schemeClr val="tx1"/>
                </a:solidFill>
                <a:latin typeface="Arial" panose="020B0604020202020204" pitchFamily="34" charset="0"/>
              </a:defRPr>
            </a:lvl1pPr>
            <a:lvl2pPr marL="742950" indent="-285750" eaLnBrk="0" hangingPunct="0">
              <a:spcBef>
                <a:spcPct val="20000"/>
              </a:spcBef>
              <a:buChar char="–"/>
              <a:tabLst>
                <a:tab pos="228600" algn="l"/>
              </a:tabLst>
              <a:defRPr sz="2800">
                <a:solidFill>
                  <a:schemeClr val="tx1"/>
                </a:solidFill>
                <a:latin typeface="Arial" panose="020B0604020202020204" pitchFamily="34" charset="0"/>
              </a:defRPr>
            </a:lvl2pPr>
            <a:lvl3pPr marL="1143000" indent="-228600" eaLnBrk="0" hangingPunct="0">
              <a:spcBef>
                <a:spcPct val="20000"/>
              </a:spcBef>
              <a:buChar char="•"/>
              <a:tabLst>
                <a:tab pos="228600" algn="l"/>
              </a:tabLst>
              <a:defRPr sz="2400">
                <a:solidFill>
                  <a:schemeClr val="tx1"/>
                </a:solidFill>
                <a:latin typeface="Arial" panose="020B0604020202020204" pitchFamily="34" charset="0"/>
              </a:defRPr>
            </a:lvl3pPr>
            <a:lvl4pPr marL="1600200" indent="-228600" eaLnBrk="0" hangingPunct="0">
              <a:spcBef>
                <a:spcPct val="20000"/>
              </a:spcBef>
              <a:buChar char="–"/>
              <a:tabLst>
                <a:tab pos="228600" algn="l"/>
              </a:tabLst>
              <a:defRPr sz="2000">
                <a:solidFill>
                  <a:schemeClr val="tx1"/>
                </a:solidFill>
                <a:latin typeface="Arial" panose="020B0604020202020204" pitchFamily="34" charset="0"/>
              </a:defRPr>
            </a:lvl4pPr>
            <a:lvl5pPr marL="2057400" indent="-228600" eaLnBrk="0" hangingPunct="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eaLnBrk="1" hangingPunct="1">
              <a:spcBef>
                <a:spcPct val="0"/>
              </a:spcBef>
              <a:buClr>
                <a:srgbClr val="F75311"/>
              </a:buClr>
              <a:buFont typeface="Wingdings" panose="05000000000000000000" pitchFamily="2" charset="2"/>
              <a:buChar char="ü"/>
            </a:pPr>
            <a:r>
              <a:rPr lang="it-IT" altLang="it-IT" sz="2000">
                <a:solidFill>
                  <a:schemeClr val="accent2"/>
                </a:solidFill>
                <a:latin typeface="Berlin Sans FB" pitchFamily="34" charset="0"/>
              </a:rPr>
              <a:t>I </a:t>
            </a:r>
            <a:r>
              <a:rPr lang="it-IT" altLang="it-IT" sz="2000">
                <a:solidFill>
                  <a:srgbClr val="F75311"/>
                </a:solidFill>
                <a:latin typeface="Berlin Sans FB" pitchFamily="34" charset="0"/>
              </a:rPr>
              <a:t>costi indiretti </a:t>
            </a:r>
            <a:r>
              <a:rPr lang="it-IT" altLang="it-IT" sz="2000">
                <a:solidFill>
                  <a:schemeClr val="accent2"/>
                </a:solidFill>
                <a:latin typeface="Berlin Sans FB" pitchFamily="34" charset="0"/>
              </a:rPr>
              <a:t>sono stati introdotti fin dall’inizio del ciclo di programmazione FSE 2007-2013</a:t>
            </a:r>
          </a:p>
          <a:p>
            <a:pPr eaLnBrk="1" hangingPunct="1">
              <a:spcBef>
                <a:spcPct val="0"/>
              </a:spcBef>
              <a:buClr>
                <a:srgbClr val="F75311"/>
              </a:buClr>
              <a:buFont typeface="Wingdings" panose="05000000000000000000" pitchFamily="2" charset="2"/>
              <a:buChar char="ü"/>
            </a:pPr>
            <a:endParaRPr lang="it-IT" altLang="it-IT" sz="2000">
              <a:solidFill>
                <a:schemeClr val="accent2"/>
              </a:solidFill>
              <a:latin typeface="Berlin Sans FB" pitchFamily="34" charset="0"/>
            </a:endParaRPr>
          </a:p>
          <a:p>
            <a:pPr eaLnBrk="1" hangingPunct="1">
              <a:spcBef>
                <a:spcPct val="0"/>
              </a:spcBef>
              <a:buClr>
                <a:srgbClr val="F75311"/>
              </a:buClr>
              <a:buFont typeface="Wingdings" panose="05000000000000000000" pitchFamily="2" charset="2"/>
              <a:buChar char="ü"/>
            </a:pPr>
            <a:r>
              <a:rPr lang="it-IT" altLang="it-IT" sz="2000">
                <a:solidFill>
                  <a:schemeClr val="accent2"/>
                </a:solidFill>
                <a:latin typeface="Berlin Sans FB" pitchFamily="34" charset="0"/>
              </a:rPr>
              <a:t>La maggioranza delle Amministrazioni che ne fanno uso, hanno introdotto la misura nel primo triennio della programmazione (es. Emilia Romagna, Marche, ecc.)</a:t>
            </a:r>
          </a:p>
          <a:p>
            <a:pPr eaLnBrk="1" hangingPunct="1">
              <a:spcBef>
                <a:spcPct val="0"/>
              </a:spcBef>
              <a:buClr>
                <a:srgbClr val="F75311"/>
              </a:buClr>
              <a:buFont typeface="Wingdings" panose="05000000000000000000" pitchFamily="2" charset="2"/>
              <a:buChar char="ü"/>
            </a:pPr>
            <a:endParaRPr lang="it-IT" altLang="it-IT" sz="2000">
              <a:solidFill>
                <a:schemeClr val="accent2"/>
              </a:solidFill>
              <a:latin typeface="Berlin Sans FB" pitchFamily="34" charset="0"/>
            </a:endParaRPr>
          </a:p>
          <a:p>
            <a:pPr eaLnBrk="1" hangingPunct="1">
              <a:spcBef>
                <a:spcPct val="0"/>
              </a:spcBef>
              <a:buClr>
                <a:srgbClr val="F75311"/>
              </a:buClr>
              <a:buFont typeface="Wingdings" panose="05000000000000000000" pitchFamily="2" charset="2"/>
              <a:buChar char="ü"/>
            </a:pPr>
            <a:r>
              <a:rPr lang="it-IT" altLang="it-IT" sz="2000">
                <a:solidFill>
                  <a:schemeClr val="accent2"/>
                </a:solidFill>
                <a:latin typeface="Berlin Sans FB" pitchFamily="34" charset="0"/>
              </a:rPr>
              <a:t>Tutte le metodologie utilizzate per definire la percentuale del forfait dei costi indiretti sui diretti sono state esaminate ed approvate dalla Commissione europea</a:t>
            </a:r>
          </a:p>
          <a:p>
            <a:pPr eaLnBrk="1" hangingPunct="1">
              <a:spcBef>
                <a:spcPct val="0"/>
              </a:spcBef>
              <a:buClr>
                <a:srgbClr val="F75311"/>
              </a:buClr>
              <a:buFont typeface="Wingdings" panose="05000000000000000000" pitchFamily="2" charset="2"/>
              <a:buChar char="ü"/>
            </a:pPr>
            <a:endParaRPr lang="it-IT" altLang="it-IT" sz="2000">
              <a:solidFill>
                <a:schemeClr val="accent2"/>
              </a:solidFill>
              <a:latin typeface="Berlin Sans FB" pitchFamily="34" charset="0"/>
            </a:endParaRPr>
          </a:p>
          <a:p>
            <a:pPr eaLnBrk="1" hangingPunct="1">
              <a:spcBef>
                <a:spcPct val="0"/>
              </a:spcBef>
              <a:buClr>
                <a:srgbClr val="F75311"/>
              </a:buClr>
              <a:buFont typeface="Wingdings" panose="05000000000000000000" pitchFamily="2" charset="2"/>
              <a:buChar char="ü"/>
            </a:pPr>
            <a:r>
              <a:rPr lang="it-IT" altLang="it-IT" sz="2000">
                <a:solidFill>
                  <a:schemeClr val="accent2"/>
                </a:solidFill>
                <a:latin typeface="Berlin Sans FB" pitchFamily="34" charset="0"/>
              </a:rPr>
              <a:t>Una volta introdotta, tutte le Amministrazioni hanno mantenuto l’utilizzo dell’opzione nelle proprie scelte di programmazione </a:t>
            </a:r>
          </a:p>
        </p:txBody>
      </p:sp>
      <p:sp>
        <p:nvSpPr>
          <p:cNvPr id="11" name="CasellaDiTesto 2"/>
          <p:cNvSpPr txBox="1">
            <a:spLocks noChangeArrowheads="1"/>
          </p:cNvSpPr>
          <p:nvPr/>
        </p:nvSpPr>
        <p:spPr bwMode="auto">
          <a:xfrm>
            <a:off x="468313" y="333375"/>
            <a:ext cx="5327650" cy="696913"/>
          </a:xfrm>
          <a:prstGeom prst="rect">
            <a:avLst/>
          </a:prstGeom>
          <a:ln/>
        </p:spPr>
        <p:style>
          <a:lnRef idx="1">
            <a:schemeClr val="accent1"/>
          </a:lnRef>
          <a:fillRef idx="3">
            <a:schemeClr val="accent1"/>
          </a:fillRef>
          <a:effectRef idx="2">
            <a:schemeClr val="accent1"/>
          </a:effectRef>
          <a:fontRef idx="minor">
            <a:schemeClr val="lt1"/>
          </a:fontRef>
        </p:style>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a:lnSpc>
                <a:spcPct val="93000"/>
              </a:lnSpc>
              <a:spcBef>
                <a:spcPct val="0"/>
              </a:spcBef>
              <a:buClr>
                <a:srgbClr val="000000"/>
              </a:buClr>
              <a:buFont typeface="Times New Roman" pitchFamily="16" charset="0"/>
              <a:buNone/>
              <a:defRPr/>
            </a:pPr>
            <a:r>
              <a:rPr lang="it-IT" altLang="it-IT" sz="2400" b="1" u="sng" dirty="0" smtClean="0">
                <a:solidFill>
                  <a:srgbClr val="F75311"/>
                </a:solidFill>
                <a:latin typeface="Berlin Sans FB Demi" pitchFamily="32" charset="0"/>
                <a:cs typeface="Lucida Sans Unicode" pitchFamily="32" charset="0"/>
              </a:rPr>
              <a:t>UTILIZZO COSTI INDIRETTI</a:t>
            </a:r>
          </a:p>
          <a:p>
            <a:pPr eaLnBrk="1">
              <a:lnSpc>
                <a:spcPct val="93000"/>
              </a:lnSpc>
              <a:spcBef>
                <a:spcPct val="0"/>
              </a:spcBef>
              <a:buClr>
                <a:srgbClr val="000000"/>
              </a:buClr>
              <a:buFont typeface="Times New Roman" pitchFamily="16" charset="0"/>
              <a:buNone/>
              <a:defRPr/>
            </a:pPr>
            <a:endParaRPr lang="it-IT" altLang="it-IT" sz="1800" dirty="0" smtClean="0">
              <a:solidFill>
                <a:schemeClr val="bg1"/>
              </a:solidFill>
              <a:cs typeface="Lucida Sans Unicode" pitchFamily="32" charset="0"/>
            </a:endParaRPr>
          </a:p>
        </p:txBody>
      </p:sp>
    </p:spTree>
    <p:extLst>
      <p:ext uri="{BB962C8B-B14F-4D97-AF65-F5344CB8AC3E}">
        <p14:creationId xmlns:p14="http://schemas.microsoft.com/office/powerpoint/2010/main" val="228866546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614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7050" y="333375"/>
            <a:ext cx="366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96188" y="333375"/>
            <a:ext cx="6207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Rectangle 4"/>
          <p:cNvSpPr>
            <a:spLocks noChangeArrowheads="1"/>
          </p:cNvSpPr>
          <p:nvPr/>
        </p:nvSpPr>
        <p:spPr bwMode="auto">
          <a:xfrm>
            <a:off x="7524750" y="692150"/>
            <a:ext cx="83661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91440" rIns="90000" bIns="46800">
            <a:spAutoFit/>
          </a:bodyPr>
          <a:lstStyle>
            <a:lvl1pPr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Arial" panose="020B0604020202020204" pitchFamily="34" charset="0"/>
              </a:defRPr>
            </a:lvl1pPr>
            <a:lvl2pPr marL="742950" indent="-28575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anose="020B0604020202020204" pitchFamily="34" charset="0"/>
              </a:defRPr>
            </a:lvl2pPr>
            <a:lvl3pPr marL="11430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panose="020B0604020202020204" pitchFamily="34" charset="0"/>
              </a:defRPr>
            </a:lvl3pPr>
            <a:lvl4pPr marL="16002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4pPr>
            <a:lvl5pPr marL="20574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5pPr>
            <a:lvl6pPr marL="25146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6pPr>
            <a:lvl7pPr marL="29718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7pPr>
            <a:lvl8pPr marL="34290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8pPr>
            <a:lvl9pPr marL="38862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9pPr>
          </a:lstStyle>
          <a:p>
            <a:pPr algn="ctr" eaLnBrk="1" hangingPunct="1">
              <a:spcBef>
                <a:spcPct val="0"/>
              </a:spcBef>
              <a:buClr>
                <a:srgbClr val="000000"/>
              </a:buClr>
              <a:buFont typeface="Times New Roman" panose="02020603050405020304" pitchFamily="18" charset="0"/>
              <a:buNone/>
            </a:pPr>
            <a:r>
              <a:rPr lang="it-IT" altLang="it-IT" sz="400">
                <a:solidFill>
                  <a:srgbClr val="243891"/>
                </a:solidFill>
                <a:ea typeface="Lucida Sans Unicode" panose="020B0602030504020204" pitchFamily="34" charset="0"/>
                <a:cs typeface="Lucida Sans Unicode" panose="020B0602030504020204" pitchFamily="34" charset="0"/>
              </a:rPr>
              <a:t>UNIONE EUROPEA</a:t>
            </a:r>
          </a:p>
          <a:p>
            <a:pPr algn="ctr" eaLnBrk="1" hangingPunct="1">
              <a:spcBef>
                <a:spcPct val="0"/>
              </a:spcBef>
              <a:buClr>
                <a:srgbClr val="000000"/>
              </a:buClr>
              <a:buFont typeface="Times New Roman" panose="02020603050405020304" pitchFamily="18" charset="0"/>
              <a:buNone/>
            </a:pPr>
            <a:r>
              <a:rPr lang="it-IT" altLang="it-IT" sz="400">
                <a:solidFill>
                  <a:srgbClr val="243891"/>
                </a:solidFill>
                <a:ea typeface="Lucida Sans Unicode" panose="020B0602030504020204" pitchFamily="34" charset="0"/>
                <a:cs typeface="Lucida Sans Unicode" panose="020B0602030504020204" pitchFamily="34" charset="0"/>
              </a:rPr>
              <a:t>Fondo sociale europeo</a:t>
            </a:r>
          </a:p>
        </p:txBody>
      </p:sp>
      <p:pic>
        <p:nvPicPr>
          <p:cNvPr id="615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1863" y="260350"/>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Rectangle 12"/>
          <p:cNvSpPr>
            <a:spLocks noChangeArrowheads="1"/>
          </p:cNvSpPr>
          <p:nvPr/>
        </p:nvSpPr>
        <p:spPr bwMode="auto">
          <a:xfrm>
            <a:off x="2195513" y="6454775"/>
            <a:ext cx="49688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91440" rIns="90000" bIns="46800">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sp>
        <p:nvSpPr>
          <p:cNvPr id="6152" name="CasellaDiTesto 2"/>
          <p:cNvSpPr txBox="1">
            <a:spLocks noChangeArrowheads="1"/>
          </p:cNvSpPr>
          <p:nvPr/>
        </p:nvSpPr>
        <p:spPr bwMode="auto">
          <a:xfrm>
            <a:off x="1042988" y="365125"/>
            <a:ext cx="4537075" cy="68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a:lnSpc>
                <a:spcPct val="93000"/>
              </a:lnSpc>
              <a:spcBef>
                <a:spcPct val="0"/>
              </a:spcBef>
              <a:buClr>
                <a:srgbClr val="000000"/>
              </a:buClr>
              <a:buFont typeface="Times New Roman" panose="02020603050405020304" pitchFamily="18" charset="0"/>
              <a:buNone/>
            </a:pPr>
            <a:r>
              <a:rPr lang="it-IT" altLang="it-IT" sz="2400" b="1" u="sng">
                <a:solidFill>
                  <a:srgbClr val="F75311"/>
                </a:solidFill>
                <a:latin typeface="Berlin Sans FB Demi" panose="020E0802020502020306" pitchFamily="32" charset="0"/>
                <a:ea typeface="Lucida Sans Unicode" panose="020B0602030504020204" pitchFamily="34" charset="0"/>
                <a:cs typeface="Lucida Sans Unicode" panose="020B0602030504020204" pitchFamily="34" charset="0"/>
              </a:rPr>
              <a:t>COSTI INDIRETTI</a:t>
            </a:r>
          </a:p>
          <a:p>
            <a:pPr eaLnBrk="1">
              <a:lnSpc>
                <a:spcPct val="93000"/>
              </a:lnSpc>
              <a:spcBef>
                <a:spcPct val="0"/>
              </a:spcBef>
              <a:buClr>
                <a:srgbClr val="000000"/>
              </a:buClr>
              <a:buFont typeface="Times New Roman" panose="02020603050405020304" pitchFamily="18" charset="0"/>
              <a:buNone/>
            </a:pPr>
            <a:endParaRPr lang="it-IT" altLang="it-IT" sz="1800">
              <a:solidFill>
                <a:schemeClr val="bg1"/>
              </a:solidFill>
              <a:ea typeface="Lucida Sans Unicode" panose="020B0602030504020204" pitchFamily="34" charset="0"/>
              <a:cs typeface="Lucida Sans Unicode" panose="020B0602030504020204" pitchFamily="34" charset="0"/>
            </a:endParaRPr>
          </a:p>
        </p:txBody>
      </p:sp>
      <p:sp>
        <p:nvSpPr>
          <p:cNvPr id="5130" name="Rectangle 14"/>
          <p:cNvSpPr>
            <a:spLocks noChangeArrowheads="1"/>
          </p:cNvSpPr>
          <p:nvPr/>
        </p:nvSpPr>
        <p:spPr bwMode="auto">
          <a:xfrm>
            <a:off x="611188" y="836613"/>
            <a:ext cx="8201025" cy="984250"/>
          </a:xfrm>
          <a:prstGeom prst="rect">
            <a:avLst/>
          </a:prstGeom>
          <a:noFill/>
          <a:ln>
            <a:noFill/>
          </a:ln>
          <a:effectLst/>
          <a:extLst/>
        </p:spPr>
        <p:txBody>
          <a:bodyPr anchor="ctr">
            <a:spAutoFit/>
          </a:bodyPr>
          <a:lstStyle/>
          <a:p>
            <a:pPr algn="ctr">
              <a:tabLst>
                <a:tab pos="228600" algn="l"/>
              </a:tabLst>
              <a:defRPr/>
            </a:pPr>
            <a:endParaRPr lang="it-IT" dirty="0">
              <a:latin typeface="Arial" charset="0"/>
            </a:endParaRPr>
          </a:p>
          <a:p>
            <a:pPr>
              <a:tabLst>
                <a:tab pos="228600" algn="l"/>
              </a:tabLst>
              <a:defRPr/>
            </a:pPr>
            <a:r>
              <a:rPr lang="it-IT" sz="2000" u="sng" dirty="0">
                <a:solidFill>
                  <a:srgbClr val="F75311"/>
                </a:solidFill>
                <a:latin typeface="Berlin Sans FB" pitchFamily="34" charset="0"/>
              </a:rPr>
              <a:t>Anno di introduzione e n. annualità di utilizzo</a:t>
            </a:r>
            <a:r>
              <a:rPr lang="it-IT" sz="2000" dirty="0">
                <a:solidFill>
                  <a:srgbClr val="F75311"/>
                </a:solidFill>
                <a:latin typeface="Berlin Sans FB" pitchFamily="34" charset="0"/>
              </a:rPr>
              <a:t>:</a:t>
            </a:r>
          </a:p>
          <a:p>
            <a:pPr marL="342900" indent="-342900">
              <a:buFont typeface="Wingdings" pitchFamily="2" charset="2"/>
              <a:buChar char="§"/>
              <a:tabLst>
                <a:tab pos="228600" algn="l"/>
              </a:tabLst>
              <a:defRPr/>
            </a:pPr>
            <a:endParaRPr lang="it-IT" sz="2000" dirty="0">
              <a:solidFill>
                <a:schemeClr val="accent2"/>
              </a:solidFill>
              <a:latin typeface="Berlin Sans FB" pitchFamily="34" charset="0"/>
            </a:endParaRPr>
          </a:p>
        </p:txBody>
      </p:sp>
      <p:graphicFrame>
        <p:nvGraphicFramePr>
          <p:cNvPr id="2" name="Tabella 1"/>
          <p:cNvGraphicFramePr>
            <a:graphicFrameLocks noGrp="1"/>
          </p:cNvGraphicFramePr>
          <p:nvPr/>
        </p:nvGraphicFramePr>
        <p:xfrm>
          <a:off x="1619250" y="1773238"/>
          <a:ext cx="5040313" cy="3924302"/>
        </p:xfrm>
        <a:graphic>
          <a:graphicData uri="http://schemas.openxmlformats.org/drawingml/2006/table">
            <a:tbl>
              <a:tblPr/>
              <a:tblGrid>
                <a:gridCol w="1714500"/>
                <a:gridCol w="1901825"/>
                <a:gridCol w="1423988"/>
              </a:tblGrid>
              <a:tr h="8636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it-IT" altLang="it-IT" sz="1100" b="1" i="0" u="none" strike="noStrike" cap="none" normalizeH="0" baseline="0" dirty="0" smtClean="0">
                          <a:ln>
                            <a:noFill/>
                          </a:ln>
                          <a:solidFill>
                            <a:srgbClr val="FFFFFF"/>
                          </a:solidFill>
                          <a:effectLst/>
                          <a:latin typeface="Arial" charset="0"/>
                        </a:rPr>
                        <a:t>REGIONE/PA</a:t>
                      </a:r>
                      <a:endParaRPr kumimoji="0" lang="it-IT" altLang="it-IT" sz="1100" b="1" i="0" u="none" strike="noStrike" cap="none" normalizeH="0" baseline="0" dirty="0" smtClean="0">
                        <a:ln>
                          <a:noFill/>
                        </a:ln>
                        <a:solidFill>
                          <a:srgbClr val="000000"/>
                        </a:solidFill>
                        <a:effectLst/>
                        <a:latin typeface="Calibri" pitchFamily="34" charset="0"/>
                      </a:endParaRPr>
                    </a:p>
                  </a:txBody>
                  <a:tcPr marL="9525" marR="9525" marT="9525" marB="0" anchor="ctr"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2D2D8A"/>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FFFFFF"/>
                          </a:solidFill>
                          <a:effectLst/>
                          <a:latin typeface="Arial" charset="0"/>
                        </a:rPr>
                        <a:t>Anno di introduzione dell'opzione</a:t>
                      </a:r>
                      <a:endParaRPr kumimoji="0" lang="it-IT" altLang="it-IT" sz="1200" b="1" i="0" u="none" strike="noStrike" cap="none" normalizeH="0" baseline="0" smtClean="0">
                        <a:ln>
                          <a:noFill/>
                        </a:ln>
                        <a:solidFill>
                          <a:srgbClr val="000000"/>
                        </a:solidFill>
                        <a:effectLst/>
                        <a:latin typeface="Calibri" pitchFamily="34" charset="0"/>
                      </a:endParaRPr>
                    </a:p>
                  </a:txBody>
                  <a:tcPr marL="9525" marR="9525" marT="9525" marB="0" anchor="ctr"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2D2D8A"/>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FFFFFF"/>
                          </a:solidFill>
                          <a:effectLst/>
                          <a:latin typeface="Arial" charset="0"/>
                        </a:rPr>
                        <a:t>N.ro annualità interessate dall'opzione</a:t>
                      </a:r>
                      <a:endParaRPr kumimoji="0" lang="it-IT" altLang="it-IT" sz="1200" b="1" i="0" u="none" strike="noStrike" cap="none" normalizeH="0" baseline="0" smtClean="0">
                        <a:ln>
                          <a:noFill/>
                        </a:ln>
                        <a:solidFill>
                          <a:srgbClr val="000000"/>
                        </a:solidFill>
                        <a:effectLst/>
                        <a:latin typeface="Calibri" pitchFamily="34" charset="0"/>
                      </a:endParaRPr>
                    </a:p>
                  </a:txBody>
                  <a:tcPr marL="9525" marR="9525" marT="9525" marB="0" anchor="ctr"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2D2D8A"/>
                    </a:solidFill>
                  </a:tcPr>
                </a:tc>
              </a:tr>
              <a:tr h="53975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EMILIA-ROMAGNA</a:t>
                      </a:r>
                      <a:endParaRPr kumimoji="0" lang="it-IT" altLang="it-IT" sz="11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2007</a:t>
                      </a:r>
                      <a:endParaRPr kumimoji="0" lang="it-IT" altLang="it-IT" sz="12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7</a:t>
                      </a:r>
                      <a:endParaRPr kumimoji="0" lang="it-IT" altLang="it-IT" sz="12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r>
              <a:tr h="31432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LIGURIA</a:t>
                      </a:r>
                      <a:endParaRPr kumimoji="0" lang="it-IT" altLang="it-IT" sz="11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dirty="0" smtClean="0">
                          <a:ln>
                            <a:noFill/>
                          </a:ln>
                          <a:solidFill>
                            <a:srgbClr val="000000"/>
                          </a:solidFill>
                          <a:effectLst/>
                          <a:latin typeface="Arial" charset="0"/>
                        </a:rPr>
                        <a:t>2009</a:t>
                      </a:r>
                      <a:endParaRPr kumimoji="0" lang="it-IT" altLang="it-IT" sz="1200" b="1" i="0" u="none" strike="noStrike" cap="none" normalizeH="0" baseline="0" dirty="0" smtClean="0">
                        <a:ln>
                          <a:noFill/>
                        </a:ln>
                        <a:solidFill>
                          <a:srgbClr val="000000"/>
                        </a:solidFill>
                        <a:effectLst/>
                        <a:latin typeface="Calibri" pitchFamily="34" charset="0"/>
                      </a:endParaRP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5</a:t>
                      </a:r>
                      <a:endParaRPr kumimoji="0" lang="it-IT" altLang="it-IT" sz="12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r>
              <a:tr h="315913">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LOMBARDIA</a:t>
                      </a:r>
                      <a:endParaRPr kumimoji="0" lang="it-IT" altLang="it-IT" sz="11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2009</a:t>
                      </a:r>
                      <a:endParaRPr kumimoji="0" lang="it-IT" altLang="it-IT" sz="12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5</a:t>
                      </a:r>
                      <a:endParaRPr kumimoji="0" lang="it-IT" altLang="it-IT" sz="12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r>
              <a:tr h="31432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MARCHE</a:t>
                      </a:r>
                      <a:endParaRPr kumimoji="0" lang="it-IT" altLang="it-IT" sz="11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dirty="0" smtClean="0">
                          <a:ln>
                            <a:noFill/>
                          </a:ln>
                          <a:solidFill>
                            <a:srgbClr val="000000"/>
                          </a:solidFill>
                          <a:effectLst/>
                          <a:latin typeface="Arial" charset="0"/>
                        </a:rPr>
                        <a:t>2008</a:t>
                      </a:r>
                      <a:endParaRPr kumimoji="0" lang="it-IT" altLang="it-IT" sz="1200" b="1" i="0" u="none" strike="noStrike" cap="none" normalizeH="0" baseline="0" dirty="0" smtClean="0">
                        <a:ln>
                          <a:noFill/>
                        </a:ln>
                        <a:solidFill>
                          <a:srgbClr val="000000"/>
                        </a:solidFill>
                        <a:effectLst/>
                        <a:latin typeface="Calibri" pitchFamily="34" charset="0"/>
                      </a:endParaRP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6</a:t>
                      </a:r>
                      <a:endParaRPr kumimoji="0" lang="it-IT" altLang="it-IT" sz="12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r>
              <a:tr h="315913">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PIEMONTE</a:t>
                      </a:r>
                      <a:endParaRPr kumimoji="0" lang="it-IT" altLang="it-IT" sz="11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2009</a:t>
                      </a:r>
                      <a:endParaRPr kumimoji="0" lang="it-IT" altLang="it-IT" sz="12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5</a:t>
                      </a:r>
                      <a:endParaRPr kumimoji="0" lang="it-IT" altLang="it-IT" sz="12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r>
              <a:tr h="31432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TOSCANA</a:t>
                      </a:r>
                      <a:endParaRPr kumimoji="0" lang="it-IT" altLang="it-IT" sz="11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dirty="0" smtClean="0">
                          <a:ln>
                            <a:noFill/>
                          </a:ln>
                          <a:solidFill>
                            <a:srgbClr val="000000"/>
                          </a:solidFill>
                          <a:effectLst/>
                          <a:latin typeface="Arial" charset="0"/>
                        </a:rPr>
                        <a:t>2012</a:t>
                      </a:r>
                      <a:endParaRPr kumimoji="0" lang="it-IT" altLang="it-IT" sz="1200" b="1" i="0" u="none" strike="noStrike" cap="none" normalizeH="0" baseline="0" dirty="0" smtClean="0">
                        <a:ln>
                          <a:noFill/>
                        </a:ln>
                        <a:solidFill>
                          <a:srgbClr val="000000"/>
                        </a:solidFill>
                        <a:effectLst/>
                        <a:latin typeface="Calibri" pitchFamily="34" charset="0"/>
                      </a:endParaRP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2</a:t>
                      </a:r>
                      <a:endParaRPr kumimoji="0" lang="it-IT" altLang="it-IT" sz="12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r>
              <a:tr h="315913">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VENETO</a:t>
                      </a:r>
                      <a:endParaRPr kumimoji="0" lang="it-IT" altLang="it-IT" sz="11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2008</a:t>
                      </a:r>
                      <a:endParaRPr kumimoji="0" lang="it-IT" altLang="it-IT" sz="12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6</a:t>
                      </a:r>
                      <a:endParaRPr kumimoji="0" lang="it-IT" altLang="it-IT" sz="12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r>
              <a:tr h="314325">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BOLZANO</a:t>
                      </a:r>
                      <a:endParaRPr kumimoji="0" lang="it-IT" altLang="it-IT" sz="11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dirty="0" smtClean="0">
                          <a:ln>
                            <a:noFill/>
                          </a:ln>
                          <a:solidFill>
                            <a:srgbClr val="000000"/>
                          </a:solidFill>
                          <a:effectLst/>
                          <a:latin typeface="Arial" charset="0"/>
                        </a:rPr>
                        <a:t>2008</a:t>
                      </a:r>
                      <a:endParaRPr kumimoji="0" lang="it-IT" altLang="it-IT" sz="1200" b="1" i="0" u="none" strike="noStrike" cap="none" normalizeH="0" baseline="0" dirty="0" smtClean="0">
                        <a:ln>
                          <a:noFill/>
                        </a:ln>
                        <a:solidFill>
                          <a:srgbClr val="000000"/>
                        </a:solidFill>
                        <a:effectLst/>
                        <a:latin typeface="Calibri" pitchFamily="34" charset="0"/>
                      </a:endParaRP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6</a:t>
                      </a:r>
                      <a:endParaRPr kumimoji="0" lang="it-IT" altLang="it-IT" sz="12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r>
              <a:tr h="315913">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TRENTO</a:t>
                      </a:r>
                      <a:endParaRPr kumimoji="0" lang="it-IT" altLang="it-IT" sz="11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dirty="0" smtClean="0">
                          <a:ln>
                            <a:noFill/>
                          </a:ln>
                          <a:solidFill>
                            <a:srgbClr val="000000"/>
                          </a:solidFill>
                          <a:effectLst/>
                          <a:latin typeface="Arial" charset="0"/>
                        </a:rPr>
                        <a:t>2008</a:t>
                      </a:r>
                      <a:endParaRPr kumimoji="0" lang="it-IT" altLang="it-IT" sz="1200" b="1" i="0" u="none" strike="noStrike" cap="none" normalizeH="0" baseline="0" dirty="0" smtClean="0">
                        <a:ln>
                          <a:noFill/>
                        </a:ln>
                        <a:solidFill>
                          <a:srgbClr val="000000"/>
                        </a:solidFill>
                        <a:effectLst/>
                        <a:latin typeface="Calibri" pitchFamily="34" charset="0"/>
                      </a:endParaRP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6</a:t>
                      </a:r>
                      <a:endParaRPr kumimoji="0" lang="it-IT" altLang="it-IT" sz="1200" b="1" i="0" u="none" strike="noStrike" cap="none" normalizeH="0" baseline="0" smtClean="0">
                        <a:ln>
                          <a:noFill/>
                        </a:ln>
                        <a:solidFill>
                          <a:srgbClr val="000000"/>
                        </a:solidFill>
                        <a:effectLst/>
                        <a:latin typeface="Calibri" pitchFamily="34" charset="0"/>
                      </a:endParaRP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r>
            </a:tbl>
          </a:graphicData>
        </a:graphic>
      </p:graphicFrame>
    </p:spTree>
    <p:extLst>
      <p:ext uri="{BB962C8B-B14F-4D97-AF65-F5344CB8AC3E}">
        <p14:creationId xmlns:p14="http://schemas.microsoft.com/office/powerpoint/2010/main" val="19086517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819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7050" y="333375"/>
            <a:ext cx="366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96188" y="333375"/>
            <a:ext cx="6207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4"/>
          <p:cNvSpPr>
            <a:spLocks noChangeArrowheads="1"/>
          </p:cNvSpPr>
          <p:nvPr/>
        </p:nvSpPr>
        <p:spPr bwMode="auto">
          <a:xfrm>
            <a:off x="7524750" y="692150"/>
            <a:ext cx="83661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91440" rIns="90000" bIns="46800">
            <a:spAutoFit/>
          </a:bodyPr>
          <a:lstStyle>
            <a:lvl1pPr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Arial" panose="020B0604020202020204" pitchFamily="34" charset="0"/>
              </a:defRPr>
            </a:lvl1pPr>
            <a:lvl2pPr marL="742950" indent="-28575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anose="020B0604020202020204" pitchFamily="34" charset="0"/>
              </a:defRPr>
            </a:lvl2pPr>
            <a:lvl3pPr marL="11430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panose="020B0604020202020204" pitchFamily="34" charset="0"/>
              </a:defRPr>
            </a:lvl3pPr>
            <a:lvl4pPr marL="16002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4pPr>
            <a:lvl5pPr marL="20574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5pPr>
            <a:lvl6pPr marL="25146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6pPr>
            <a:lvl7pPr marL="29718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7pPr>
            <a:lvl8pPr marL="34290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8pPr>
            <a:lvl9pPr marL="38862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9pPr>
          </a:lstStyle>
          <a:p>
            <a:pPr algn="ctr" eaLnBrk="1" hangingPunct="1">
              <a:spcBef>
                <a:spcPct val="0"/>
              </a:spcBef>
              <a:buClr>
                <a:srgbClr val="000000"/>
              </a:buClr>
              <a:buFont typeface="Times New Roman" panose="02020603050405020304" pitchFamily="18" charset="0"/>
              <a:buNone/>
            </a:pPr>
            <a:r>
              <a:rPr lang="it-IT" altLang="it-IT" sz="400">
                <a:solidFill>
                  <a:srgbClr val="243891"/>
                </a:solidFill>
                <a:ea typeface="Lucida Sans Unicode" panose="020B0602030504020204" pitchFamily="34" charset="0"/>
                <a:cs typeface="Lucida Sans Unicode" panose="020B0602030504020204" pitchFamily="34" charset="0"/>
              </a:rPr>
              <a:t>UNIONE EUROPEA</a:t>
            </a:r>
          </a:p>
          <a:p>
            <a:pPr algn="ctr" eaLnBrk="1" hangingPunct="1">
              <a:spcBef>
                <a:spcPct val="0"/>
              </a:spcBef>
              <a:buClr>
                <a:srgbClr val="000000"/>
              </a:buClr>
              <a:buFont typeface="Times New Roman" panose="02020603050405020304" pitchFamily="18" charset="0"/>
              <a:buNone/>
            </a:pPr>
            <a:r>
              <a:rPr lang="it-IT" altLang="it-IT" sz="400">
                <a:solidFill>
                  <a:srgbClr val="243891"/>
                </a:solidFill>
                <a:ea typeface="Lucida Sans Unicode" panose="020B0602030504020204" pitchFamily="34" charset="0"/>
                <a:cs typeface="Lucida Sans Unicode" panose="020B0602030504020204" pitchFamily="34" charset="0"/>
              </a:rPr>
              <a:t>Fondo sociale europeo</a:t>
            </a:r>
          </a:p>
        </p:txBody>
      </p:sp>
      <p:pic>
        <p:nvPicPr>
          <p:cNvPr id="819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1863" y="260350"/>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Rectangle 12"/>
          <p:cNvSpPr>
            <a:spLocks noChangeArrowheads="1"/>
          </p:cNvSpPr>
          <p:nvPr/>
        </p:nvSpPr>
        <p:spPr bwMode="auto">
          <a:xfrm>
            <a:off x="2195513" y="6454775"/>
            <a:ext cx="49688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91440" rIns="90000" bIns="46800">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sp>
        <p:nvSpPr>
          <p:cNvPr id="8200" name="Rectangle 14"/>
          <p:cNvSpPr>
            <a:spLocks noChangeArrowheads="1"/>
          </p:cNvSpPr>
          <p:nvPr/>
        </p:nvSpPr>
        <p:spPr bwMode="auto">
          <a:xfrm>
            <a:off x="684213" y="1894282"/>
            <a:ext cx="7920037" cy="324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285750" indent="-285750" eaLnBrk="0" hangingPunct="0">
              <a:spcBef>
                <a:spcPct val="20000"/>
              </a:spcBef>
              <a:buChar char="•"/>
              <a:tabLst>
                <a:tab pos="228600" algn="l"/>
              </a:tabLst>
              <a:defRPr sz="3200">
                <a:solidFill>
                  <a:schemeClr val="tx1"/>
                </a:solidFill>
                <a:latin typeface="Arial" panose="020B0604020202020204" pitchFamily="34" charset="0"/>
              </a:defRPr>
            </a:lvl1pPr>
            <a:lvl2pPr marL="742950" indent="-285750" eaLnBrk="0" hangingPunct="0">
              <a:spcBef>
                <a:spcPct val="20000"/>
              </a:spcBef>
              <a:buChar char="–"/>
              <a:tabLst>
                <a:tab pos="228600" algn="l"/>
              </a:tabLst>
              <a:defRPr sz="2800">
                <a:solidFill>
                  <a:schemeClr val="tx1"/>
                </a:solidFill>
                <a:latin typeface="Arial" panose="020B0604020202020204" pitchFamily="34" charset="0"/>
              </a:defRPr>
            </a:lvl2pPr>
            <a:lvl3pPr marL="1143000" indent="-228600" eaLnBrk="0" hangingPunct="0">
              <a:spcBef>
                <a:spcPct val="20000"/>
              </a:spcBef>
              <a:buChar char="•"/>
              <a:tabLst>
                <a:tab pos="228600" algn="l"/>
              </a:tabLst>
              <a:defRPr sz="2400">
                <a:solidFill>
                  <a:schemeClr val="tx1"/>
                </a:solidFill>
                <a:latin typeface="Arial" panose="020B0604020202020204" pitchFamily="34" charset="0"/>
              </a:defRPr>
            </a:lvl3pPr>
            <a:lvl4pPr marL="1600200" indent="-228600" eaLnBrk="0" hangingPunct="0">
              <a:spcBef>
                <a:spcPct val="20000"/>
              </a:spcBef>
              <a:buChar char="–"/>
              <a:tabLst>
                <a:tab pos="228600" algn="l"/>
              </a:tabLst>
              <a:defRPr sz="2000">
                <a:solidFill>
                  <a:schemeClr val="tx1"/>
                </a:solidFill>
                <a:latin typeface="Arial" panose="020B0604020202020204" pitchFamily="34" charset="0"/>
              </a:defRPr>
            </a:lvl4pPr>
            <a:lvl5pPr marL="2057400" indent="-228600" eaLnBrk="0" hangingPunct="0">
              <a:spcBef>
                <a:spcPct val="20000"/>
              </a:spcBef>
              <a:buChar char="»"/>
              <a:tabLst>
                <a:tab pos="228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defRPr>
            </a:lvl9pPr>
          </a:lstStyle>
          <a:p>
            <a:pPr eaLnBrk="1" hangingPunct="1">
              <a:spcBef>
                <a:spcPct val="0"/>
              </a:spcBef>
              <a:buClr>
                <a:srgbClr val="F75311"/>
              </a:buClr>
              <a:buFont typeface="Wingdings" panose="05000000000000000000" pitchFamily="2" charset="2"/>
              <a:buChar char="ü"/>
            </a:pPr>
            <a:r>
              <a:rPr lang="it-IT" altLang="it-IT" sz="2000" dirty="0">
                <a:solidFill>
                  <a:schemeClr val="accent2"/>
                </a:solidFill>
                <a:latin typeface="Berlin Sans FB" pitchFamily="34" charset="0"/>
              </a:rPr>
              <a:t>Le </a:t>
            </a:r>
            <a:r>
              <a:rPr lang="it-IT" altLang="it-IT" sz="2000" dirty="0">
                <a:solidFill>
                  <a:srgbClr val="F75311"/>
                </a:solidFill>
                <a:latin typeface="Berlin Sans FB" pitchFamily="34" charset="0"/>
              </a:rPr>
              <a:t>unità di costo standard (UCS) </a:t>
            </a:r>
            <a:r>
              <a:rPr lang="it-IT" altLang="it-IT" sz="2000" dirty="0">
                <a:solidFill>
                  <a:schemeClr val="accent2"/>
                </a:solidFill>
                <a:latin typeface="Berlin Sans FB" pitchFamily="34" charset="0"/>
              </a:rPr>
              <a:t>sono state introdotte a partire dal 2008, inizialmente </a:t>
            </a:r>
            <a:r>
              <a:rPr lang="it-IT" altLang="it-IT" sz="2000" dirty="0" smtClean="0">
                <a:solidFill>
                  <a:schemeClr val="accent2"/>
                </a:solidFill>
                <a:latin typeface="Berlin Sans FB" pitchFamily="34" charset="0"/>
              </a:rPr>
              <a:t>dalla Regione </a:t>
            </a:r>
            <a:r>
              <a:rPr lang="it-IT" altLang="it-IT" sz="2000" dirty="0">
                <a:solidFill>
                  <a:schemeClr val="accent2"/>
                </a:solidFill>
                <a:latin typeface="Berlin Sans FB" pitchFamily="34" charset="0"/>
              </a:rPr>
              <a:t>Lombardia (dote) </a:t>
            </a:r>
            <a:r>
              <a:rPr lang="it-IT" altLang="it-IT" sz="2000" dirty="0" smtClean="0">
                <a:solidFill>
                  <a:schemeClr val="accent2"/>
                </a:solidFill>
                <a:latin typeface="Berlin Sans FB" pitchFamily="34" charset="0"/>
              </a:rPr>
              <a:t>e Puglia poi</a:t>
            </a:r>
            <a:r>
              <a:rPr lang="it-IT" altLang="it-IT" sz="2000" dirty="0">
                <a:solidFill>
                  <a:schemeClr val="accent2"/>
                </a:solidFill>
                <a:latin typeface="Berlin Sans FB" pitchFamily="34" charset="0"/>
              </a:rPr>
              <a:t>, nel corso degli anni, dalle altre </a:t>
            </a:r>
            <a:r>
              <a:rPr lang="it-IT" altLang="it-IT" sz="2000" dirty="0" smtClean="0">
                <a:solidFill>
                  <a:schemeClr val="accent2"/>
                </a:solidFill>
                <a:latin typeface="Berlin Sans FB" pitchFamily="34" charset="0"/>
              </a:rPr>
              <a:t>11 </a:t>
            </a:r>
            <a:r>
              <a:rPr lang="it-IT" altLang="it-IT" sz="2000" dirty="0">
                <a:solidFill>
                  <a:schemeClr val="accent2"/>
                </a:solidFill>
                <a:latin typeface="Berlin Sans FB" pitchFamily="34" charset="0"/>
              </a:rPr>
              <a:t>Amministrazioni </a:t>
            </a:r>
          </a:p>
          <a:p>
            <a:pPr eaLnBrk="1" hangingPunct="1">
              <a:spcBef>
                <a:spcPct val="0"/>
              </a:spcBef>
              <a:buClr>
                <a:srgbClr val="F75311"/>
              </a:buClr>
              <a:buFontTx/>
              <a:buNone/>
            </a:pPr>
            <a:endParaRPr lang="it-IT" altLang="it-IT" sz="2000" dirty="0">
              <a:solidFill>
                <a:schemeClr val="accent2"/>
              </a:solidFill>
              <a:latin typeface="Berlin Sans FB" pitchFamily="34" charset="0"/>
            </a:endParaRPr>
          </a:p>
          <a:p>
            <a:pPr eaLnBrk="1" hangingPunct="1">
              <a:spcBef>
                <a:spcPct val="0"/>
              </a:spcBef>
              <a:buClr>
                <a:srgbClr val="F75311"/>
              </a:buClr>
              <a:buFont typeface="Wingdings" panose="05000000000000000000" pitchFamily="2" charset="2"/>
              <a:buChar char="ü"/>
            </a:pPr>
            <a:r>
              <a:rPr lang="it-IT" altLang="it-IT" sz="2000" dirty="0">
                <a:solidFill>
                  <a:schemeClr val="accent2"/>
                </a:solidFill>
                <a:latin typeface="Berlin Sans FB" pitchFamily="34" charset="0"/>
              </a:rPr>
              <a:t>La PA di Trento e la Regione Sardegna hanno recentemente avviato le prime sperimentazioni, introducendo le UCS nel 2013. </a:t>
            </a:r>
          </a:p>
          <a:p>
            <a:pPr eaLnBrk="1" hangingPunct="1">
              <a:spcBef>
                <a:spcPct val="0"/>
              </a:spcBef>
              <a:buClr>
                <a:srgbClr val="F75311"/>
              </a:buClr>
              <a:buFont typeface="Wingdings" panose="05000000000000000000" pitchFamily="2" charset="2"/>
              <a:buChar char="ü"/>
            </a:pPr>
            <a:endParaRPr lang="it-IT" altLang="it-IT" sz="2000" dirty="0">
              <a:solidFill>
                <a:schemeClr val="accent2"/>
              </a:solidFill>
              <a:latin typeface="Berlin Sans FB" pitchFamily="34" charset="0"/>
            </a:endParaRPr>
          </a:p>
          <a:p>
            <a:pPr eaLnBrk="1" hangingPunct="1">
              <a:spcBef>
                <a:spcPct val="0"/>
              </a:spcBef>
              <a:buClr>
                <a:srgbClr val="F75311"/>
              </a:buClr>
              <a:buFont typeface="Wingdings" panose="05000000000000000000" pitchFamily="2" charset="2"/>
              <a:buChar char="ü"/>
            </a:pPr>
            <a:r>
              <a:rPr lang="it-IT" altLang="it-IT" sz="2000" dirty="0">
                <a:solidFill>
                  <a:schemeClr val="accent2"/>
                </a:solidFill>
                <a:latin typeface="Berlin Sans FB" pitchFamily="34" charset="0"/>
              </a:rPr>
              <a:t>Una volta introdotta, tutte le Amministrazioni, ad eccezione della Regione Puglia che se ne è avvalsa per due sole annualità, hanno mantenuto l’utilizzo dell’opzione nelle proprie scelte di programmazione </a:t>
            </a:r>
          </a:p>
        </p:txBody>
      </p:sp>
      <p:sp>
        <p:nvSpPr>
          <p:cNvPr id="11" name="CasellaDiTesto 2"/>
          <p:cNvSpPr txBox="1">
            <a:spLocks noChangeArrowheads="1"/>
          </p:cNvSpPr>
          <p:nvPr/>
        </p:nvSpPr>
        <p:spPr bwMode="auto">
          <a:xfrm>
            <a:off x="323528" y="260350"/>
            <a:ext cx="5472435" cy="779316"/>
          </a:xfrm>
          <a:prstGeom prst="rect">
            <a:avLst/>
          </a:prstGeom>
          <a:ln/>
        </p:spPr>
        <p:style>
          <a:lnRef idx="1">
            <a:schemeClr val="accent1"/>
          </a:lnRef>
          <a:fillRef idx="3">
            <a:schemeClr val="accent1"/>
          </a:fillRef>
          <a:effectRef idx="2">
            <a:schemeClr val="accent1"/>
          </a:effectRef>
          <a:fontRef idx="minor">
            <a:schemeClr val="lt1"/>
          </a:fontRef>
        </p:style>
        <p:txBody>
          <a:bodyPr wrap="square">
            <a:spAutoFit/>
          </a:bodyPr>
          <a:lstStyle/>
          <a:p>
            <a:pPr algn="ctr" hangingPunct="0">
              <a:lnSpc>
                <a:spcPct val="93000"/>
              </a:lnSpc>
              <a:buClr>
                <a:srgbClr val="000000"/>
              </a:buClr>
              <a:buSzPct val="100000"/>
              <a:buFont typeface="Times New Roman" pitchFamily="18" charset="0"/>
              <a:buNone/>
              <a:defRPr/>
            </a:pPr>
            <a:r>
              <a:rPr lang="it-IT" sz="2400" b="1" dirty="0">
                <a:solidFill>
                  <a:srgbClr val="F75311"/>
                </a:solidFill>
                <a:latin typeface="Berlin Sans FB Demi" pitchFamily="34" charset="0"/>
                <a:cs typeface="Lucida Sans Unicode" pitchFamily="34" charset="0"/>
              </a:rPr>
              <a:t>UTILIZZO UNITA’ DI COSTO STANDARD </a:t>
            </a:r>
            <a:endParaRPr lang="it-IT" dirty="0">
              <a:solidFill>
                <a:schemeClr val="bg1"/>
              </a:solidFill>
              <a:cs typeface="Lucida Sans Unicode" pitchFamily="34" charset="0"/>
            </a:endParaRPr>
          </a:p>
        </p:txBody>
      </p:sp>
    </p:spTree>
    <p:extLst>
      <p:ext uri="{BB962C8B-B14F-4D97-AF65-F5344CB8AC3E}">
        <p14:creationId xmlns:p14="http://schemas.microsoft.com/office/powerpoint/2010/main" val="47521867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921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7050" y="333375"/>
            <a:ext cx="366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96188" y="333375"/>
            <a:ext cx="6207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Rectangle 4"/>
          <p:cNvSpPr>
            <a:spLocks noChangeArrowheads="1"/>
          </p:cNvSpPr>
          <p:nvPr/>
        </p:nvSpPr>
        <p:spPr bwMode="auto">
          <a:xfrm>
            <a:off x="7524750" y="692150"/>
            <a:ext cx="83661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91440" rIns="90000" bIns="46800">
            <a:spAutoFit/>
          </a:bodyPr>
          <a:lstStyle>
            <a:lvl1pPr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Arial" panose="020B0604020202020204" pitchFamily="34" charset="0"/>
              </a:defRPr>
            </a:lvl1pPr>
            <a:lvl2pPr marL="742950" indent="-28575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anose="020B0604020202020204" pitchFamily="34" charset="0"/>
              </a:defRPr>
            </a:lvl2pPr>
            <a:lvl3pPr marL="11430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panose="020B0604020202020204" pitchFamily="34" charset="0"/>
              </a:defRPr>
            </a:lvl3pPr>
            <a:lvl4pPr marL="16002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4pPr>
            <a:lvl5pPr marL="2057400" indent="-228600" defTabSz="449263"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5pPr>
            <a:lvl6pPr marL="25146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6pPr>
            <a:lvl7pPr marL="29718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7pPr>
            <a:lvl8pPr marL="34290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8pPr>
            <a:lvl9pPr marL="3886200" indent="-228600" defTabSz="449263"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9pPr>
          </a:lstStyle>
          <a:p>
            <a:pPr algn="ctr" eaLnBrk="1" hangingPunct="1">
              <a:spcBef>
                <a:spcPct val="0"/>
              </a:spcBef>
              <a:buClr>
                <a:srgbClr val="000000"/>
              </a:buClr>
              <a:buFont typeface="Times New Roman" panose="02020603050405020304" pitchFamily="18" charset="0"/>
              <a:buNone/>
            </a:pPr>
            <a:r>
              <a:rPr lang="it-IT" altLang="it-IT" sz="400">
                <a:solidFill>
                  <a:srgbClr val="243891"/>
                </a:solidFill>
                <a:ea typeface="Lucida Sans Unicode" panose="020B0602030504020204" pitchFamily="34" charset="0"/>
                <a:cs typeface="Lucida Sans Unicode" panose="020B0602030504020204" pitchFamily="34" charset="0"/>
              </a:rPr>
              <a:t>UNIONE EUROPEA</a:t>
            </a:r>
          </a:p>
          <a:p>
            <a:pPr algn="ctr" eaLnBrk="1" hangingPunct="1">
              <a:spcBef>
                <a:spcPct val="0"/>
              </a:spcBef>
              <a:buClr>
                <a:srgbClr val="000000"/>
              </a:buClr>
              <a:buFont typeface="Times New Roman" panose="02020603050405020304" pitchFamily="18" charset="0"/>
              <a:buNone/>
            </a:pPr>
            <a:r>
              <a:rPr lang="it-IT" altLang="it-IT" sz="400">
                <a:solidFill>
                  <a:srgbClr val="243891"/>
                </a:solidFill>
                <a:ea typeface="Lucida Sans Unicode" panose="020B0602030504020204" pitchFamily="34" charset="0"/>
                <a:cs typeface="Lucida Sans Unicode" panose="020B0602030504020204" pitchFamily="34" charset="0"/>
              </a:rPr>
              <a:t>Fondo sociale europeo</a:t>
            </a:r>
          </a:p>
        </p:txBody>
      </p:sp>
      <p:pic>
        <p:nvPicPr>
          <p:cNvPr id="9222"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1863" y="260350"/>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3" name="Rectangle 12"/>
          <p:cNvSpPr>
            <a:spLocks noChangeArrowheads="1"/>
          </p:cNvSpPr>
          <p:nvPr/>
        </p:nvSpPr>
        <p:spPr bwMode="auto">
          <a:xfrm>
            <a:off x="2195513" y="6454775"/>
            <a:ext cx="49688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91440" rIns="90000" bIns="46800">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sp>
        <p:nvSpPr>
          <p:cNvPr id="9224" name="CasellaDiTesto 2"/>
          <p:cNvSpPr txBox="1">
            <a:spLocks noChangeArrowheads="1"/>
          </p:cNvSpPr>
          <p:nvPr/>
        </p:nvSpPr>
        <p:spPr bwMode="auto">
          <a:xfrm>
            <a:off x="1042988" y="115888"/>
            <a:ext cx="4537075"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a:lnSpc>
                <a:spcPct val="93000"/>
              </a:lnSpc>
              <a:spcBef>
                <a:spcPct val="0"/>
              </a:spcBef>
              <a:buClr>
                <a:srgbClr val="000000"/>
              </a:buClr>
              <a:buFont typeface="Times New Roman" panose="02020603050405020304" pitchFamily="18" charset="0"/>
              <a:buNone/>
            </a:pPr>
            <a:r>
              <a:rPr lang="it-IT" altLang="it-IT" sz="2400" b="1" u="sng">
                <a:solidFill>
                  <a:srgbClr val="F75311"/>
                </a:solidFill>
                <a:latin typeface="Berlin Sans FB Demi" panose="020E0802020502020306" pitchFamily="32" charset="0"/>
                <a:ea typeface="Lucida Sans Unicode" panose="020B0602030504020204" pitchFamily="34" charset="0"/>
                <a:cs typeface="Lucida Sans Unicode" panose="020B0602030504020204" pitchFamily="34" charset="0"/>
              </a:rPr>
              <a:t>UNITA’ DI COSTO STANDARD</a:t>
            </a:r>
          </a:p>
          <a:p>
            <a:pPr eaLnBrk="1">
              <a:lnSpc>
                <a:spcPct val="93000"/>
              </a:lnSpc>
              <a:spcBef>
                <a:spcPct val="0"/>
              </a:spcBef>
              <a:buClr>
                <a:srgbClr val="000000"/>
              </a:buClr>
              <a:buFont typeface="Times New Roman" panose="02020603050405020304" pitchFamily="18" charset="0"/>
              <a:buNone/>
            </a:pPr>
            <a:endParaRPr lang="it-IT" altLang="it-IT" sz="1800">
              <a:solidFill>
                <a:schemeClr val="bg1"/>
              </a:solidFill>
              <a:ea typeface="Lucida Sans Unicode" panose="020B0602030504020204" pitchFamily="34" charset="0"/>
              <a:cs typeface="Lucida Sans Unicode" panose="020B0602030504020204" pitchFamily="34" charset="0"/>
            </a:endParaRPr>
          </a:p>
        </p:txBody>
      </p:sp>
      <p:sp>
        <p:nvSpPr>
          <p:cNvPr id="5130" name="Rectangle 14"/>
          <p:cNvSpPr>
            <a:spLocks noChangeArrowheads="1"/>
          </p:cNvSpPr>
          <p:nvPr/>
        </p:nvSpPr>
        <p:spPr bwMode="auto">
          <a:xfrm>
            <a:off x="611188" y="836613"/>
            <a:ext cx="8201025" cy="984250"/>
          </a:xfrm>
          <a:prstGeom prst="rect">
            <a:avLst/>
          </a:prstGeom>
          <a:noFill/>
          <a:ln>
            <a:noFill/>
          </a:ln>
          <a:effectLst/>
          <a:extLst/>
        </p:spPr>
        <p:txBody>
          <a:bodyPr anchor="ctr">
            <a:spAutoFit/>
          </a:bodyPr>
          <a:lstStyle/>
          <a:p>
            <a:pPr algn="ctr">
              <a:tabLst>
                <a:tab pos="228600" algn="l"/>
              </a:tabLst>
              <a:defRPr/>
            </a:pPr>
            <a:endParaRPr lang="it-IT" dirty="0">
              <a:latin typeface="Arial" charset="0"/>
            </a:endParaRPr>
          </a:p>
          <a:p>
            <a:pPr>
              <a:tabLst>
                <a:tab pos="228600" algn="l"/>
              </a:tabLst>
              <a:defRPr/>
            </a:pPr>
            <a:r>
              <a:rPr lang="it-IT" sz="2000" u="sng" dirty="0">
                <a:solidFill>
                  <a:srgbClr val="F75311"/>
                </a:solidFill>
                <a:latin typeface="Berlin Sans FB" pitchFamily="34" charset="0"/>
              </a:rPr>
              <a:t>Anno di introduzione e n. annualità di utilizzo</a:t>
            </a:r>
            <a:r>
              <a:rPr lang="it-IT" sz="2000" dirty="0">
                <a:solidFill>
                  <a:srgbClr val="F75311"/>
                </a:solidFill>
                <a:latin typeface="Berlin Sans FB" pitchFamily="34" charset="0"/>
              </a:rPr>
              <a:t>:</a:t>
            </a:r>
          </a:p>
          <a:p>
            <a:pPr marL="342900" indent="-342900">
              <a:buFont typeface="Wingdings" pitchFamily="2" charset="2"/>
              <a:buChar char="§"/>
              <a:tabLst>
                <a:tab pos="228600" algn="l"/>
              </a:tabLst>
              <a:defRPr/>
            </a:pPr>
            <a:endParaRPr lang="it-IT" sz="2000" dirty="0">
              <a:solidFill>
                <a:schemeClr val="accent2"/>
              </a:solidFill>
              <a:latin typeface="Berlin Sans FB" pitchFamily="34" charset="0"/>
            </a:endParaRPr>
          </a:p>
        </p:txBody>
      </p:sp>
      <p:graphicFrame>
        <p:nvGraphicFramePr>
          <p:cNvPr id="3" name="Tabella 2"/>
          <p:cNvGraphicFramePr>
            <a:graphicFrameLocks noGrp="1"/>
          </p:cNvGraphicFramePr>
          <p:nvPr/>
        </p:nvGraphicFramePr>
        <p:xfrm>
          <a:off x="1547813" y="1628775"/>
          <a:ext cx="5184775" cy="4240214"/>
        </p:xfrm>
        <a:graphic>
          <a:graphicData uri="http://schemas.openxmlformats.org/drawingml/2006/table">
            <a:tbl>
              <a:tblPr/>
              <a:tblGrid>
                <a:gridCol w="1776412"/>
                <a:gridCol w="1724025"/>
                <a:gridCol w="1684338"/>
              </a:tblGrid>
              <a:tr h="114299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dirty="0" smtClean="0">
                          <a:ln>
                            <a:noFill/>
                          </a:ln>
                          <a:solidFill>
                            <a:srgbClr val="FFFFFF"/>
                          </a:solidFill>
                          <a:effectLst/>
                          <a:latin typeface="Arial" charset="0"/>
                        </a:rPr>
                        <a:t>REGIONE/PA</a:t>
                      </a:r>
                      <a:endParaRPr kumimoji="0" lang="it-IT" altLang="it-IT" sz="1100" b="1" i="0" u="none" strike="noStrike" cap="none" normalizeH="0" baseline="0" dirty="0" smtClean="0">
                        <a:ln>
                          <a:noFill/>
                        </a:ln>
                        <a:solidFill>
                          <a:srgbClr val="000000"/>
                        </a:solidFill>
                        <a:effectLst/>
                        <a:latin typeface="Arial" charset="0"/>
                      </a:endParaRPr>
                    </a:p>
                  </a:txBody>
                  <a:tcPr marL="9525" marR="9525" marT="9525" marB="0" anchor="ctr"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2D2D8A"/>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FFFFFF"/>
                          </a:solidFill>
                          <a:effectLst/>
                          <a:latin typeface="Arial" charset="0"/>
                        </a:rPr>
                        <a:t>Anno di introduzione</a:t>
                      </a:r>
                      <a:endParaRPr kumimoji="0" lang="it-IT" altLang="it-IT" sz="1200" b="1" i="0" u="none" strike="noStrike" cap="none" normalizeH="0" baseline="0" smtClean="0">
                        <a:ln>
                          <a:noFill/>
                        </a:ln>
                        <a:solidFill>
                          <a:srgbClr val="000000"/>
                        </a:solidFill>
                        <a:effectLst/>
                        <a:latin typeface="Arial" charset="0"/>
                      </a:endParaRPr>
                    </a:p>
                  </a:txBody>
                  <a:tcPr marL="9525" marR="9525" marT="9525" marB="0" anchor="ctr"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2D2D8A"/>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FFFFFF"/>
                          </a:solidFill>
                          <a:effectLst/>
                          <a:latin typeface="Arial" charset="0"/>
                        </a:rPr>
                        <a:t>N.ro annualità interessate dall'opzione</a:t>
                      </a:r>
                      <a:endParaRPr kumimoji="0" lang="it-IT" altLang="it-IT" sz="1200" b="1" i="0" u="none" strike="noStrike" cap="none" normalizeH="0" baseline="0" smtClean="0">
                        <a:ln>
                          <a:noFill/>
                        </a:ln>
                        <a:solidFill>
                          <a:srgbClr val="000000"/>
                        </a:solidFill>
                        <a:effectLst/>
                        <a:latin typeface="Arial" charset="0"/>
                      </a:endParaRPr>
                    </a:p>
                  </a:txBody>
                  <a:tcPr marL="9525" marR="9525" marT="9525" marB="0" anchor="ctr"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2D2D8A"/>
                    </a:solidFill>
                  </a:tcPr>
                </a:tc>
              </a:tr>
              <a:tr h="28098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BASILICATA</a:t>
                      </a: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2011</a:t>
                      </a: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3</a:t>
                      </a: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r>
              <a:tr h="2794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EMILIA-ROMAGNA</a:t>
                      </a: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dirty="0" smtClean="0">
                          <a:ln>
                            <a:noFill/>
                          </a:ln>
                          <a:solidFill>
                            <a:srgbClr val="000000"/>
                          </a:solidFill>
                          <a:effectLst/>
                          <a:latin typeface="Arial" charset="0"/>
                        </a:rPr>
                        <a:t>2010</a:t>
                      </a: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4</a:t>
                      </a: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r>
              <a:tr h="28098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LOMBARDIA</a:t>
                      </a: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dirty="0" smtClean="0">
                          <a:ln>
                            <a:noFill/>
                          </a:ln>
                          <a:solidFill>
                            <a:srgbClr val="000000"/>
                          </a:solidFill>
                          <a:effectLst/>
                          <a:latin typeface="Arial" charset="0"/>
                        </a:rPr>
                        <a:t>2008</a:t>
                      </a: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6</a:t>
                      </a: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r>
              <a:tr h="2794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MARCHE</a:t>
                      </a: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dirty="0" smtClean="0">
                          <a:ln>
                            <a:noFill/>
                          </a:ln>
                          <a:solidFill>
                            <a:srgbClr val="000000"/>
                          </a:solidFill>
                          <a:effectLst/>
                          <a:latin typeface="Arial" charset="0"/>
                        </a:rPr>
                        <a:t>2009</a:t>
                      </a: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5</a:t>
                      </a: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r>
              <a:tr h="28098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PIEMONTE</a:t>
                      </a: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dirty="0" smtClean="0">
                          <a:ln>
                            <a:noFill/>
                          </a:ln>
                          <a:solidFill>
                            <a:srgbClr val="000000"/>
                          </a:solidFill>
                          <a:effectLst/>
                          <a:latin typeface="Arial" charset="0"/>
                        </a:rPr>
                        <a:t>2010</a:t>
                      </a: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4</a:t>
                      </a: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r>
              <a:tr h="2794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PUGLIA</a:t>
                      </a: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dirty="0" smtClean="0">
                          <a:ln>
                            <a:noFill/>
                          </a:ln>
                          <a:solidFill>
                            <a:srgbClr val="000000"/>
                          </a:solidFill>
                          <a:effectLst/>
                          <a:latin typeface="Arial" charset="0"/>
                        </a:rPr>
                        <a:t>2008</a:t>
                      </a: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dirty="0" smtClean="0">
                          <a:ln>
                            <a:noFill/>
                          </a:ln>
                          <a:solidFill>
                            <a:srgbClr val="000000"/>
                          </a:solidFill>
                          <a:effectLst/>
                          <a:latin typeface="Arial" charset="0"/>
                        </a:rPr>
                        <a:t>2</a:t>
                      </a: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r>
              <a:tr h="28098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SARDEGNA</a:t>
                      </a: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2013</a:t>
                      </a: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1</a:t>
                      </a: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r>
              <a:tr h="28098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TOSCANA</a:t>
                      </a: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2012</a:t>
                      </a: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2</a:t>
                      </a: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r>
              <a:tr h="279400">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UMBRIA</a:t>
                      </a: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2012</a:t>
                      </a: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2</a:t>
                      </a: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r>
              <a:tr h="28098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VENETO</a:t>
                      </a: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dirty="0" smtClean="0">
                          <a:ln>
                            <a:noFill/>
                          </a:ln>
                          <a:solidFill>
                            <a:srgbClr val="000000"/>
                          </a:solidFill>
                          <a:effectLst/>
                          <a:latin typeface="Arial" charset="0"/>
                        </a:rPr>
                        <a:t>2009</a:t>
                      </a: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5</a:t>
                      </a: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chemeClr val="bg1"/>
                    </a:solidFill>
                  </a:tcPr>
                </a:tc>
              </a:tr>
              <a:tr h="293688">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00"/>
                          </a:solidFill>
                          <a:effectLst/>
                          <a:latin typeface="Arial" charset="0"/>
                        </a:rPr>
                        <a:t>TRENTO</a:t>
                      </a:r>
                    </a:p>
                  </a:txBody>
                  <a:tcPr marL="9525" marR="9525" marT="9525" marB="0" anchor="b" horzOverflow="overflow">
                    <a:lnL w="12700" cap="flat" cmpd="sng" algn="ctr">
                      <a:solidFill>
                        <a:srgbClr val="2D2D8A"/>
                      </a:solidFill>
                      <a:prstDash val="solid"/>
                      <a:round/>
                      <a:headEnd type="none" w="med" len="med"/>
                      <a:tailEnd type="none" w="med" len="med"/>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000000"/>
                          </a:solidFill>
                          <a:effectLst/>
                          <a:latin typeface="Arial" charset="0"/>
                        </a:rPr>
                        <a:t>2013</a:t>
                      </a:r>
                    </a:p>
                  </a:txBody>
                  <a:tcPr marL="9525" marR="9525" marT="9525" marB="0" anchor="b" horzOverflow="overflow">
                    <a:lnL>
                      <a:noFill/>
                    </a:lnL>
                    <a:lnR>
                      <a:noFill/>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altLang="it-IT" sz="1200" b="1" i="0" u="none" strike="noStrike" cap="none" normalizeH="0" baseline="0" dirty="0" smtClean="0">
                          <a:ln>
                            <a:noFill/>
                          </a:ln>
                          <a:solidFill>
                            <a:srgbClr val="000000"/>
                          </a:solidFill>
                          <a:effectLst/>
                          <a:latin typeface="Arial" charset="0"/>
                        </a:rPr>
                        <a:t>1</a:t>
                      </a:r>
                    </a:p>
                  </a:txBody>
                  <a:tcPr marL="9525" marR="9525" marT="9525" marB="0" anchor="b" horzOverflow="overflow">
                    <a:lnL>
                      <a:noFill/>
                    </a:lnL>
                    <a:lnR w="12700" cap="flat" cmpd="sng" algn="ctr">
                      <a:solidFill>
                        <a:srgbClr val="2D2D8A"/>
                      </a:solidFill>
                      <a:prstDash val="solid"/>
                      <a:round/>
                      <a:headEnd type="none" w="med" len="med"/>
                      <a:tailEnd type="none" w="med" len="med"/>
                    </a:lnR>
                    <a:lnT w="12700" cap="flat" cmpd="sng" algn="ctr">
                      <a:solidFill>
                        <a:srgbClr val="2D2D8A"/>
                      </a:solidFill>
                      <a:prstDash val="solid"/>
                      <a:round/>
                      <a:headEnd type="none" w="med" len="med"/>
                      <a:tailEnd type="none" w="med" len="med"/>
                    </a:lnT>
                    <a:lnB w="12700" cap="flat" cmpd="sng" algn="ctr">
                      <a:solidFill>
                        <a:srgbClr val="2D2D8A"/>
                      </a:solidFill>
                      <a:prstDash val="solid"/>
                      <a:round/>
                      <a:headEnd type="none" w="med" len="med"/>
                      <a:tailEnd type="none" w="med" len="med"/>
                    </a:lnB>
                    <a:lnTlToBr>
                      <a:noFill/>
                    </a:lnTlToBr>
                    <a:lnBlToTr>
                      <a:noFill/>
                    </a:lnBlToTr>
                    <a:solidFill>
                      <a:srgbClr val="E8E8ED"/>
                    </a:solidFill>
                  </a:tcPr>
                </a:tc>
              </a:tr>
            </a:tbl>
          </a:graphicData>
        </a:graphic>
      </p:graphicFrame>
    </p:spTree>
    <p:extLst>
      <p:ext uri="{BB962C8B-B14F-4D97-AF65-F5344CB8AC3E}">
        <p14:creationId xmlns:p14="http://schemas.microsoft.com/office/powerpoint/2010/main" val="8990044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sin_final_v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051" name="Rectangle 12"/>
          <p:cNvSpPr>
            <a:spLocks noGrp="1" noChangeArrowheads="1"/>
          </p:cNvSpPr>
          <p:nvPr>
            <p:ph type="ctrTitle" idx="4294967295"/>
          </p:nvPr>
        </p:nvSpPr>
        <p:spPr>
          <a:xfrm>
            <a:off x="539750" y="1989138"/>
            <a:ext cx="7966075" cy="2519362"/>
          </a:xfr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p:spPr>
        <p:txBody>
          <a:bodyPr anchor="b"/>
          <a:lstStyle/>
          <a:p>
            <a:pPr marL="838200" indent="-838200" algn="ctr" eaLnBrk="1" hangingPunct="1">
              <a:defRPr/>
            </a:pPr>
            <a:r>
              <a:rPr lang="it-IT" altLang="it-IT" b="1" i="1" dirty="0" smtClean="0">
                <a:latin typeface="Berlin Sans FB Demi" pitchFamily="34" charset="0"/>
              </a:rPr>
              <a:t>Le unità di costo standard:</a:t>
            </a:r>
            <a:br>
              <a:rPr lang="it-IT" altLang="it-IT" b="1" i="1" dirty="0" smtClean="0">
                <a:latin typeface="Berlin Sans FB Demi" pitchFamily="34" charset="0"/>
              </a:rPr>
            </a:br>
            <a:r>
              <a:rPr lang="it-IT" altLang="it-IT" b="1" i="1" dirty="0" smtClean="0">
                <a:latin typeface="Berlin Sans FB Demi" pitchFamily="34" charset="0"/>
              </a:rPr>
              <a:t>quadro di sintesi </a:t>
            </a:r>
            <a:r>
              <a:rPr lang="it-IT" altLang="it-IT" sz="2000" b="1" i="1" dirty="0" smtClean="0">
                <a:solidFill>
                  <a:srgbClr val="F75311"/>
                </a:solidFill>
                <a:latin typeface="Berlin Sans FB Demi" pitchFamily="34" charset="0"/>
              </a:rPr>
              <a:t/>
            </a:r>
            <a:br>
              <a:rPr lang="it-IT" altLang="it-IT" sz="2000" b="1" i="1" dirty="0" smtClean="0">
                <a:solidFill>
                  <a:srgbClr val="F75311"/>
                </a:solidFill>
                <a:latin typeface="Berlin Sans FB Demi" pitchFamily="34" charset="0"/>
              </a:rPr>
            </a:br>
            <a:endParaRPr lang="it-IT" altLang="it-IT" sz="1800" dirty="0" smtClean="0">
              <a:solidFill>
                <a:schemeClr val="accent2"/>
              </a:solidFill>
              <a:latin typeface="Berlin Sans FB Demi" pitchFamily="34" charset="0"/>
            </a:endParaRPr>
          </a:p>
        </p:txBody>
      </p:sp>
      <p:pic>
        <p:nvPicPr>
          <p:cNvPr id="11268" name="Picture 36" descr="Loghi region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3100" y="5589588"/>
            <a:ext cx="709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Rectangle 37"/>
          <p:cNvSpPr>
            <a:spLocks noChangeArrowheads="1"/>
          </p:cNvSpPr>
          <p:nvPr/>
        </p:nvSpPr>
        <p:spPr bwMode="auto">
          <a:xfrm>
            <a:off x="2195513" y="6454775"/>
            <a:ext cx="4968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pic>
        <p:nvPicPr>
          <p:cNvPr id="1127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10450" y="446088"/>
            <a:ext cx="3667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67650" y="403225"/>
            <a:ext cx="620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2" name="Rectangle 5"/>
          <p:cNvSpPr>
            <a:spLocks noChangeArrowheads="1"/>
          </p:cNvSpPr>
          <p:nvPr/>
        </p:nvSpPr>
        <p:spPr bwMode="auto">
          <a:xfrm>
            <a:off x="7767638" y="733425"/>
            <a:ext cx="836612"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91440" rIns="90000" bIns="46800">
            <a:spAutoFit/>
          </a:bodyPr>
          <a:lstStyle>
            <a:lvl1pPr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Arial" panose="020B0604020202020204" pitchFamily="34" charset="0"/>
              </a:defRPr>
            </a:lvl1pPr>
            <a:lvl2pPr marL="742950" indent="-28575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anose="020B0604020202020204" pitchFamily="34" charset="0"/>
              </a:defRPr>
            </a:lvl2pPr>
            <a:lvl3pPr marL="1143000" indent="-22860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panose="020B0604020202020204" pitchFamily="34" charset="0"/>
              </a:defRPr>
            </a:lvl3pPr>
            <a:lvl4pPr marL="1600200" indent="-22860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4pPr>
            <a:lvl5pPr marL="2057400" indent="-22860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9pPr>
          </a:lstStyle>
          <a:p>
            <a:pPr algn="ctr" eaLnBrk="1" hangingPunct="1">
              <a:spcBef>
                <a:spcPct val="0"/>
              </a:spcBef>
              <a:buFontTx/>
              <a:buNone/>
            </a:pPr>
            <a:r>
              <a:rPr lang="it-IT" altLang="it-IT" sz="400">
                <a:solidFill>
                  <a:srgbClr val="243891"/>
                </a:solidFill>
              </a:rPr>
              <a:t>UNIONE EUROPEA</a:t>
            </a:r>
          </a:p>
          <a:p>
            <a:pPr algn="ctr" eaLnBrk="1" hangingPunct="1">
              <a:spcBef>
                <a:spcPct val="0"/>
              </a:spcBef>
              <a:buFontTx/>
              <a:buNone/>
            </a:pPr>
            <a:r>
              <a:rPr lang="it-IT" altLang="it-IT" sz="400">
                <a:solidFill>
                  <a:srgbClr val="243891"/>
                </a:solidFill>
              </a:rPr>
              <a:t>Fondo sociale europeo</a:t>
            </a:r>
          </a:p>
        </p:txBody>
      </p:sp>
      <p:pic>
        <p:nvPicPr>
          <p:cNvPr id="11274"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05613" y="333375"/>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6909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sin_final_v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2291" name="Rectangle 12"/>
          <p:cNvSpPr>
            <a:spLocks noGrp="1" noChangeArrowheads="1"/>
          </p:cNvSpPr>
          <p:nvPr>
            <p:ph type="ctrTitle" idx="4294967295"/>
          </p:nvPr>
        </p:nvSpPr>
        <p:spPr>
          <a:xfrm>
            <a:off x="509588" y="1125538"/>
            <a:ext cx="7302500" cy="2225675"/>
          </a:xfrm>
        </p:spPr>
        <p:txBody>
          <a:bodyPr anchorCtr="1">
            <a:spAutoFit/>
          </a:bodyPr>
          <a:lstStyle/>
          <a:p>
            <a:pPr marL="457200" indent="-455613" algn="l" eaLnBrk="1" hangingPunct="1">
              <a:spcBef>
                <a:spcPts val="200"/>
              </a:spcBef>
              <a:spcAft>
                <a:spcPts val="200"/>
              </a:spcAft>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it-IT" altLang="it-IT" sz="2000" u="sng" smtClean="0">
                <a:solidFill>
                  <a:srgbClr val="FF6600"/>
                </a:solidFill>
                <a:latin typeface="Berlin Sans FB" pitchFamily="34" charset="0"/>
              </a:rPr>
              <a:t>Dal momento che nel 2011</a:t>
            </a:r>
            <a:r>
              <a:rPr lang="it-IT" altLang="it-IT" sz="2000" smtClean="0">
                <a:solidFill>
                  <a:srgbClr val="FF6600"/>
                </a:solidFill>
                <a:latin typeface="Berlin Sans FB" pitchFamily="34" charset="0"/>
              </a:rPr>
              <a:t>:</a:t>
            </a:r>
            <a:br>
              <a:rPr lang="it-IT" altLang="it-IT" sz="2000" smtClean="0">
                <a:solidFill>
                  <a:srgbClr val="FF6600"/>
                </a:solidFill>
                <a:latin typeface="Berlin Sans FB" pitchFamily="34" charset="0"/>
              </a:rPr>
            </a:br>
            <a:r>
              <a:rPr lang="it-IT" altLang="it-IT" sz="2000" smtClean="0">
                <a:solidFill>
                  <a:srgbClr val="FF6600"/>
                </a:solidFill>
                <a:latin typeface="Berlin Sans FB" pitchFamily="34" charset="0"/>
              </a:rPr>
              <a:t/>
            </a:r>
            <a:br>
              <a:rPr lang="it-IT" altLang="it-IT" sz="2000" smtClean="0">
                <a:solidFill>
                  <a:srgbClr val="FF6600"/>
                </a:solidFill>
                <a:latin typeface="Berlin Sans FB" pitchFamily="34" charset="0"/>
              </a:rPr>
            </a:br>
            <a:r>
              <a:rPr lang="it-IT" altLang="it-IT" sz="2000" smtClean="0">
                <a:solidFill>
                  <a:srgbClr val="3333CC"/>
                </a:solidFill>
                <a:latin typeface="Berlin Sans FB" pitchFamily="34" charset="0"/>
              </a:rPr>
              <a:t>La quasi totalità delle AdG aderenti aveva già avuto l’approvazione della forfetizzazione dei costi indiretti da parte della Commissione europea e</a:t>
            </a:r>
            <a:br>
              <a:rPr lang="it-IT" altLang="it-IT" sz="2000" smtClean="0">
                <a:solidFill>
                  <a:srgbClr val="3333CC"/>
                </a:solidFill>
                <a:latin typeface="Berlin Sans FB" pitchFamily="34" charset="0"/>
              </a:rPr>
            </a:br>
            <a:r>
              <a:rPr lang="it-IT" altLang="it-IT" sz="2000" smtClean="0">
                <a:solidFill>
                  <a:srgbClr val="3333CC"/>
                </a:solidFill>
                <a:latin typeface="Berlin Sans FB" pitchFamily="34" charset="0"/>
              </a:rPr>
              <a:t/>
            </a:r>
            <a:br>
              <a:rPr lang="it-IT" altLang="it-IT" sz="2000" smtClean="0">
                <a:solidFill>
                  <a:srgbClr val="3333CC"/>
                </a:solidFill>
                <a:latin typeface="Berlin Sans FB" pitchFamily="34" charset="0"/>
              </a:rPr>
            </a:br>
            <a:r>
              <a:rPr lang="it-IT" altLang="it-IT" sz="2000" smtClean="0">
                <a:solidFill>
                  <a:srgbClr val="3333CC"/>
                </a:solidFill>
                <a:latin typeface="Berlin Sans FB" pitchFamily="34" charset="0"/>
              </a:rPr>
              <a:t>Limitato ricorso alle somme forfettarie</a:t>
            </a:r>
            <a:endParaRPr lang="it-IT" altLang="it-IT" sz="2000" smtClean="0">
              <a:solidFill>
                <a:schemeClr val="accent2"/>
              </a:solidFill>
              <a:latin typeface="Berlin Sans FB" pitchFamily="34" charset="0"/>
            </a:endParaRPr>
          </a:p>
        </p:txBody>
      </p:sp>
      <p:pic>
        <p:nvPicPr>
          <p:cNvPr id="12292" name="Picture 16" descr="logo_rep_nero_su_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0450" y="446088"/>
            <a:ext cx="3667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17" descr="cee_colore copi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67650" y="403225"/>
            <a:ext cx="620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Text Box 19"/>
          <p:cNvSpPr txBox="1">
            <a:spLocks noChangeArrowheads="1"/>
          </p:cNvSpPr>
          <p:nvPr/>
        </p:nvSpPr>
        <p:spPr bwMode="auto">
          <a:xfrm flipH="1">
            <a:off x="7767638" y="733425"/>
            <a:ext cx="8366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400">
                <a:solidFill>
                  <a:srgbClr val="243891"/>
                </a:solidFill>
              </a:rPr>
              <a:t>UNIONE EUROPEA</a:t>
            </a:r>
          </a:p>
          <a:p>
            <a:pPr algn="ctr" eaLnBrk="1" hangingPunct="1">
              <a:spcBef>
                <a:spcPct val="0"/>
              </a:spcBef>
              <a:buFontTx/>
              <a:buNone/>
            </a:pPr>
            <a:r>
              <a:rPr lang="it-IT" altLang="it-IT" sz="400">
                <a:solidFill>
                  <a:srgbClr val="243891"/>
                </a:solidFill>
              </a:rPr>
              <a:t>Fondo sociale europeo</a:t>
            </a:r>
            <a:endParaRPr lang="it-IT" altLang="it-IT" sz="400"/>
          </a:p>
        </p:txBody>
      </p:sp>
      <p:sp>
        <p:nvSpPr>
          <p:cNvPr id="12295" name="Rectangle 37"/>
          <p:cNvSpPr>
            <a:spLocks noChangeArrowheads="1"/>
          </p:cNvSpPr>
          <p:nvPr/>
        </p:nvSpPr>
        <p:spPr bwMode="auto">
          <a:xfrm>
            <a:off x="2195513" y="6454775"/>
            <a:ext cx="4968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sp>
        <p:nvSpPr>
          <p:cNvPr id="12296" name="Rettangolo 1"/>
          <p:cNvSpPr>
            <a:spLocks noChangeArrowheads="1"/>
          </p:cNvSpPr>
          <p:nvPr/>
        </p:nvSpPr>
        <p:spPr bwMode="auto">
          <a:xfrm>
            <a:off x="684213" y="4581525"/>
            <a:ext cx="777557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1800" b="1">
                <a:solidFill>
                  <a:srgbClr val="FF6600"/>
                </a:solidFill>
                <a:latin typeface="Berlin Sans FB Demi" panose="020E0802020502020306" pitchFamily="32" charset="0"/>
              </a:rPr>
              <a:t>Le Regioni hanno condiviso di concentrare il confronto nell’ambito del progetto interregionale sulle UCS, avviando </a:t>
            </a:r>
          </a:p>
          <a:p>
            <a:pPr algn="ctr" eaLnBrk="1" hangingPunct="1">
              <a:spcBef>
                <a:spcPct val="0"/>
              </a:spcBef>
              <a:buFontTx/>
              <a:buNone/>
            </a:pPr>
            <a:r>
              <a:rPr lang="it-IT" altLang="it-IT" sz="1800" b="1">
                <a:solidFill>
                  <a:srgbClr val="FF6600"/>
                </a:solidFill>
                <a:latin typeface="Berlin Sans FB Demi" panose="020E0802020502020306" pitchFamily="32" charset="0"/>
              </a:rPr>
              <a:t>un’attività di analisi comparata sulle metodologie applicate </a:t>
            </a:r>
          </a:p>
          <a:p>
            <a:pPr algn="ctr" eaLnBrk="1" hangingPunct="1">
              <a:spcBef>
                <a:spcPct val="0"/>
              </a:spcBef>
              <a:buFontTx/>
              <a:buNone/>
            </a:pPr>
            <a:r>
              <a:rPr lang="it-IT" altLang="it-IT" sz="1800" b="1">
                <a:solidFill>
                  <a:srgbClr val="FF6600"/>
                </a:solidFill>
                <a:latin typeface="Berlin Sans FB Demi" panose="020E0802020502020306" pitchFamily="32" charset="0"/>
              </a:rPr>
              <a:t>e su altri aspetti di attuazione </a:t>
            </a:r>
            <a:endParaRPr lang="it-IT" altLang="it-IT" sz="1800" b="1">
              <a:latin typeface="Berlin Sans FB Demi" panose="020E0802020502020306" pitchFamily="32" charset="0"/>
            </a:endParaRPr>
          </a:p>
        </p:txBody>
      </p:sp>
      <p:sp>
        <p:nvSpPr>
          <p:cNvPr id="3" name="Freccia in giù 2"/>
          <p:cNvSpPr/>
          <p:nvPr/>
        </p:nvSpPr>
        <p:spPr>
          <a:xfrm>
            <a:off x="3995738" y="3573463"/>
            <a:ext cx="576262" cy="863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pic>
        <p:nvPicPr>
          <p:cNvPr id="12298"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5613" y="406400"/>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37026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sin_final_v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3315" name="Rectangle 12"/>
          <p:cNvSpPr>
            <a:spLocks noGrp="1" noChangeArrowheads="1"/>
          </p:cNvSpPr>
          <p:nvPr>
            <p:ph type="ctrTitle" idx="4294967295"/>
          </p:nvPr>
        </p:nvSpPr>
        <p:spPr>
          <a:xfrm>
            <a:off x="611188" y="1341438"/>
            <a:ext cx="7993062" cy="4108450"/>
          </a:xfrm>
        </p:spPr>
        <p:txBody>
          <a:bodyPr anchorCtr="1">
            <a:spAutoFit/>
          </a:bodyPr>
          <a:lstStyle/>
          <a:p>
            <a:pPr algn="l" eaLnBrk="1" hangingPunct="1"/>
            <a:r>
              <a:rPr lang="it-IT" altLang="it-IT" sz="2400" b="1" dirty="0" smtClean="0">
                <a:solidFill>
                  <a:srgbClr val="F75311"/>
                </a:solidFill>
                <a:latin typeface="Berlin Sans FB Demi" panose="020E0802020502020306" pitchFamily="32" charset="0"/>
              </a:rPr>
              <a:t>Contesto</a:t>
            </a:r>
            <a:r>
              <a:rPr lang="it-IT" altLang="it-IT" sz="2400" b="1" u="sng" dirty="0" smtClean="0">
                <a:solidFill>
                  <a:srgbClr val="F75311"/>
                </a:solidFill>
                <a:latin typeface="Berlin Sans FB Demi" panose="020E0802020502020306" pitchFamily="32" charset="0"/>
              </a:rPr>
              <a:t> </a:t>
            </a:r>
            <a:br>
              <a:rPr lang="it-IT" altLang="it-IT" sz="2400" b="1" u="sng" dirty="0" smtClean="0">
                <a:solidFill>
                  <a:srgbClr val="F75311"/>
                </a:solidFill>
                <a:latin typeface="Berlin Sans FB Demi" panose="020E0802020502020306" pitchFamily="32" charset="0"/>
              </a:rPr>
            </a:br>
            <a:r>
              <a:rPr lang="it-IT" altLang="it-IT" sz="2400" dirty="0" smtClean="0">
                <a:solidFill>
                  <a:schemeClr val="accent2"/>
                </a:solidFill>
                <a:latin typeface="Berlin Sans FB" pitchFamily="34" charset="0"/>
              </a:rPr>
              <a:t>Su 15 Regioni/PA aderenti al progetto, 13 hanno adottato l’opzione di semplificazione relativa ai costi unitari standard, definendo proprie UCS in diverse aree di attività e per differenti tipologie di intervento</a:t>
            </a:r>
            <a:br>
              <a:rPr lang="it-IT" altLang="it-IT" sz="2400" dirty="0" smtClean="0">
                <a:solidFill>
                  <a:schemeClr val="accent2"/>
                </a:solidFill>
                <a:latin typeface="Berlin Sans FB" pitchFamily="34" charset="0"/>
              </a:rPr>
            </a:br>
            <a:r>
              <a:rPr lang="it-IT" altLang="it-IT" sz="2400" dirty="0" smtClean="0">
                <a:solidFill>
                  <a:schemeClr val="accent2"/>
                </a:solidFill>
                <a:latin typeface="Berlin Sans FB" pitchFamily="34" charset="0"/>
              </a:rPr>
              <a:t/>
            </a:r>
            <a:br>
              <a:rPr lang="it-IT" altLang="it-IT" sz="2400" dirty="0" smtClean="0">
                <a:solidFill>
                  <a:schemeClr val="accent2"/>
                </a:solidFill>
                <a:latin typeface="Berlin Sans FB" pitchFamily="34" charset="0"/>
              </a:rPr>
            </a:br>
            <a:r>
              <a:rPr lang="it-IT" altLang="it-IT" sz="2400" b="1" dirty="0" smtClean="0">
                <a:solidFill>
                  <a:srgbClr val="F75311"/>
                </a:solidFill>
                <a:latin typeface="Berlin Sans FB Demi" panose="020E0802020502020306" pitchFamily="32" charset="0"/>
              </a:rPr>
              <a:t>Scopo dell’analisi</a:t>
            </a:r>
            <a:br>
              <a:rPr lang="it-IT" altLang="it-IT" sz="2400" b="1" dirty="0" smtClean="0">
                <a:solidFill>
                  <a:srgbClr val="F75311"/>
                </a:solidFill>
                <a:latin typeface="Berlin Sans FB Demi" panose="020E0802020502020306" pitchFamily="32" charset="0"/>
              </a:rPr>
            </a:br>
            <a:r>
              <a:rPr lang="it-IT" altLang="it-IT" sz="2400" dirty="0" smtClean="0">
                <a:solidFill>
                  <a:schemeClr val="accent2"/>
                </a:solidFill>
                <a:latin typeface="Berlin Sans FB" pitchFamily="34" charset="0"/>
              </a:rPr>
              <a:t>Individuare gli elementi principali che caratterizzano le metodologie per l’individuazione di UCS definite dalle 11 Regioni/PA prese in esame </a:t>
            </a:r>
            <a:br>
              <a:rPr lang="it-IT" altLang="it-IT" sz="2400" dirty="0" smtClean="0">
                <a:solidFill>
                  <a:schemeClr val="accent2"/>
                </a:solidFill>
                <a:latin typeface="Berlin Sans FB" pitchFamily="34" charset="0"/>
              </a:rPr>
            </a:br>
            <a:endParaRPr lang="it-IT" altLang="it-IT" sz="2400" dirty="0" smtClean="0">
              <a:solidFill>
                <a:schemeClr val="accent2"/>
              </a:solidFill>
              <a:latin typeface="Berlin Sans FB" pitchFamily="34" charset="0"/>
            </a:endParaRPr>
          </a:p>
        </p:txBody>
      </p:sp>
      <p:pic>
        <p:nvPicPr>
          <p:cNvPr id="13316" name="Picture 16" descr="logo_rep_nero_su_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0450" y="446088"/>
            <a:ext cx="3667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17" descr="cee_colore copi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67650" y="403225"/>
            <a:ext cx="620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Text Box 19"/>
          <p:cNvSpPr txBox="1">
            <a:spLocks noChangeArrowheads="1"/>
          </p:cNvSpPr>
          <p:nvPr/>
        </p:nvSpPr>
        <p:spPr bwMode="auto">
          <a:xfrm flipH="1">
            <a:off x="7767638" y="733425"/>
            <a:ext cx="8366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400">
                <a:solidFill>
                  <a:srgbClr val="243891"/>
                </a:solidFill>
              </a:rPr>
              <a:t>UNIONE EUROPEA</a:t>
            </a:r>
          </a:p>
          <a:p>
            <a:pPr algn="ctr" eaLnBrk="1" hangingPunct="1">
              <a:spcBef>
                <a:spcPct val="0"/>
              </a:spcBef>
              <a:buFontTx/>
              <a:buNone/>
            </a:pPr>
            <a:r>
              <a:rPr lang="it-IT" altLang="it-IT" sz="400">
                <a:solidFill>
                  <a:srgbClr val="243891"/>
                </a:solidFill>
              </a:rPr>
              <a:t>Fondo sociale europeo</a:t>
            </a:r>
            <a:endParaRPr lang="it-IT" altLang="it-IT" sz="400"/>
          </a:p>
        </p:txBody>
      </p:sp>
      <p:sp>
        <p:nvSpPr>
          <p:cNvPr id="13319" name="Rectangle 37"/>
          <p:cNvSpPr>
            <a:spLocks noChangeArrowheads="1"/>
          </p:cNvSpPr>
          <p:nvPr/>
        </p:nvSpPr>
        <p:spPr bwMode="auto">
          <a:xfrm>
            <a:off x="2195513" y="6454775"/>
            <a:ext cx="4968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pic>
        <p:nvPicPr>
          <p:cNvPr id="1332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5613" y="333375"/>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60778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sin_final_v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051" name="Rectangle 12"/>
          <p:cNvSpPr>
            <a:spLocks noGrp="1" noChangeArrowheads="1"/>
          </p:cNvSpPr>
          <p:nvPr>
            <p:ph type="ctrTitle" idx="4294967295"/>
          </p:nvPr>
        </p:nvSpPr>
        <p:spPr>
          <a:xfrm>
            <a:off x="539750" y="1989138"/>
            <a:ext cx="8135938" cy="2879725"/>
          </a:xfr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p:spPr>
        <p:txBody>
          <a:bodyPr anchor="b"/>
          <a:lstStyle/>
          <a:p>
            <a:pPr marL="838200" indent="-838200" algn="ctr" eaLnBrk="1" hangingPunct="1">
              <a:defRPr/>
            </a:pPr>
            <a:r>
              <a:rPr lang="it-IT" altLang="it-IT" sz="3900" b="1" i="1" dirty="0" smtClean="0">
                <a:latin typeface="Berlin Sans FB Demi" pitchFamily="34" charset="0"/>
              </a:rPr>
              <a:t>Il progetto interregionale/transnazionale sulla Semplificazione dei costi FSE</a:t>
            </a:r>
            <a:r>
              <a:rPr lang="it-IT" altLang="it-IT" sz="3900" b="1" i="1" dirty="0" smtClean="0">
                <a:solidFill>
                  <a:srgbClr val="F75311"/>
                </a:solidFill>
                <a:latin typeface="Baskerville Old Face" pitchFamily="18" charset="0"/>
              </a:rPr>
              <a:t/>
            </a:r>
            <a:br>
              <a:rPr lang="it-IT" altLang="it-IT" sz="3900" b="1" i="1" dirty="0" smtClean="0">
                <a:solidFill>
                  <a:srgbClr val="F75311"/>
                </a:solidFill>
                <a:latin typeface="Baskerville Old Face" pitchFamily="18" charset="0"/>
              </a:rPr>
            </a:br>
            <a:endParaRPr lang="it-IT" altLang="it-IT" sz="3900" dirty="0" smtClean="0">
              <a:solidFill>
                <a:schemeClr val="accent2"/>
              </a:solidFill>
              <a:latin typeface="Berlin Sans FB" pitchFamily="34" charset="0"/>
            </a:endParaRPr>
          </a:p>
        </p:txBody>
      </p:sp>
      <p:pic>
        <p:nvPicPr>
          <p:cNvPr id="2052" name="Picture 36" descr="Loghi region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3100" y="5589588"/>
            <a:ext cx="70929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37"/>
          <p:cNvSpPr>
            <a:spLocks noChangeArrowheads="1"/>
          </p:cNvSpPr>
          <p:nvPr/>
        </p:nvSpPr>
        <p:spPr bwMode="auto">
          <a:xfrm>
            <a:off x="2195513" y="6454775"/>
            <a:ext cx="4968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pic>
        <p:nvPicPr>
          <p:cNvPr id="205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10450" y="446088"/>
            <a:ext cx="3667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67650" y="403225"/>
            <a:ext cx="620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Rectangle 5"/>
          <p:cNvSpPr>
            <a:spLocks noChangeArrowheads="1"/>
          </p:cNvSpPr>
          <p:nvPr/>
        </p:nvSpPr>
        <p:spPr bwMode="auto">
          <a:xfrm>
            <a:off x="7767638" y="733425"/>
            <a:ext cx="836612"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91440" rIns="90000" bIns="46800">
            <a:spAutoFit/>
          </a:bodyPr>
          <a:lstStyle>
            <a:lvl1pPr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Arial" panose="020B0604020202020204" pitchFamily="34" charset="0"/>
              </a:defRPr>
            </a:lvl1pPr>
            <a:lvl2pPr marL="742950" indent="-28575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anose="020B0604020202020204" pitchFamily="34" charset="0"/>
              </a:defRPr>
            </a:lvl2pPr>
            <a:lvl3pPr marL="1143000" indent="-22860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panose="020B0604020202020204" pitchFamily="34" charset="0"/>
              </a:defRPr>
            </a:lvl3pPr>
            <a:lvl4pPr marL="1600200" indent="-22860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4pPr>
            <a:lvl5pPr marL="2057400" indent="-22860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9pPr>
          </a:lstStyle>
          <a:p>
            <a:pPr algn="ctr" eaLnBrk="1" hangingPunct="1">
              <a:spcBef>
                <a:spcPct val="0"/>
              </a:spcBef>
              <a:buFontTx/>
              <a:buNone/>
            </a:pPr>
            <a:r>
              <a:rPr lang="it-IT" altLang="it-IT" sz="400">
                <a:solidFill>
                  <a:srgbClr val="243891"/>
                </a:solidFill>
              </a:rPr>
              <a:t>UNIONE EUROPEA</a:t>
            </a:r>
          </a:p>
          <a:p>
            <a:pPr algn="ctr" eaLnBrk="1" hangingPunct="1">
              <a:spcBef>
                <a:spcPct val="0"/>
              </a:spcBef>
              <a:buFontTx/>
              <a:buNone/>
            </a:pPr>
            <a:r>
              <a:rPr lang="it-IT" altLang="it-IT" sz="400">
                <a:solidFill>
                  <a:srgbClr val="243891"/>
                </a:solidFill>
              </a:rPr>
              <a:t>Fondo sociale europeo</a:t>
            </a:r>
          </a:p>
        </p:txBody>
      </p:sp>
      <p:pic>
        <p:nvPicPr>
          <p:cNvPr id="2058"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05613" y="333375"/>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14918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descr="sin_final_v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4339" name="Picture 16" descr="logo_rep_nero_su_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0450" y="446088"/>
            <a:ext cx="3667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17" descr="cee_colore copi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67650" y="403225"/>
            <a:ext cx="620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ext Box 19"/>
          <p:cNvSpPr txBox="1">
            <a:spLocks noChangeArrowheads="1"/>
          </p:cNvSpPr>
          <p:nvPr/>
        </p:nvSpPr>
        <p:spPr bwMode="auto">
          <a:xfrm flipH="1">
            <a:off x="7767638" y="733425"/>
            <a:ext cx="8366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400">
                <a:solidFill>
                  <a:srgbClr val="243891"/>
                </a:solidFill>
              </a:rPr>
              <a:t>UNIONE EUROPEA</a:t>
            </a:r>
          </a:p>
          <a:p>
            <a:pPr algn="ctr" eaLnBrk="1" hangingPunct="1">
              <a:spcBef>
                <a:spcPct val="0"/>
              </a:spcBef>
              <a:buFontTx/>
              <a:buNone/>
            </a:pPr>
            <a:r>
              <a:rPr lang="it-IT" altLang="it-IT" sz="400">
                <a:solidFill>
                  <a:srgbClr val="243891"/>
                </a:solidFill>
              </a:rPr>
              <a:t>Fondo sociale europeo</a:t>
            </a:r>
            <a:endParaRPr lang="it-IT" altLang="it-IT" sz="400"/>
          </a:p>
        </p:txBody>
      </p:sp>
      <p:sp>
        <p:nvSpPr>
          <p:cNvPr id="14342" name="Rectangle 37"/>
          <p:cNvSpPr>
            <a:spLocks noChangeArrowheads="1"/>
          </p:cNvSpPr>
          <p:nvPr/>
        </p:nvSpPr>
        <p:spPr bwMode="auto">
          <a:xfrm>
            <a:off x="2195513" y="6454775"/>
            <a:ext cx="4968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sp>
        <p:nvSpPr>
          <p:cNvPr id="14343" name="Rettangolo 1"/>
          <p:cNvSpPr>
            <a:spLocks noChangeArrowheads="1"/>
          </p:cNvSpPr>
          <p:nvPr/>
        </p:nvSpPr>
        <p:spPr bwMode="auto">
          <a:xfrm>
            <a:off x="539750" y="1125538"/>
            <a:ext cx="8064500" cy="4714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Arial" panose="020B0604020202020204" pitchFamily="34" charset="0"/>
              </a:defRPr>
            </a:lvl1pPr>
            <a:lvl2pPr marL="742950" indent="-28575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anose="020B0604020202020204" pitchFamily="34" charset="0"/>
              </a:defRPr>
            </a:lvl2pPr>
            <a:lvl3pPr marL="1143000" indent="-22860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panose="020B0604020202020204" pitchFamily="34" charset="0"/>
              </a:defRPr>
            </a:lvl3pPr>
            <a:lvl4pPr marL="1600200" indent="-22860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4pPr>
            <a:lvl5pPr marL="2057400" indent="-22860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9pPr>
          </a:lstStyle>
          <a:p>
            <a:pPr eaLnBrk="1" hangingPunct="1">
              <a:spcBef>
                <a:spcPct val="0"/>
              </a:spcBef>
              <a:buClr>
                <a:srgbClr val="3333CC"/>
              </a:buClr>
              <a:buFontTx/>
              <a:buNone/>
            </a:pPr>
            <a:r>
              <a:rPr lang="it-IT" altLang="it-IT" sz="2400" b="1" dirty="0">
                <a:solidFill>
                  <a:srgbClr val="F75311"/>
                </a:solidFill>
                <a:latin typeface="Berlin Sans FB Demi" panose="020E0802020502020306" pitchFamily="32" charset="0"/>
                <a:cs typeface="+mj-cs"/>
              </a:rPr>
              <a:t>Oggetto dell’analisi</a:t>
            </a:r>
          </a:p>
          <a:p>
            <a:pPr eaLnBrk="1" hangingPunct="1">
              <a:spcBef>
                <a:spcPct val="0"/>
              </a:spcBef>
              <a:buClr>
                <a:srgbClr val="3333CC"/>
              </a:buClr>
              <a:buFontTx/>
              <a:buNone/>
            </a:pPr>
            <a:r>
              <a:rPr lang="it-IT" altLang="it-IT" sz="1100" u="sng" dirty="0">
                <a:solidFill>
                  <a:srgbClr val="F75311"/>
                </a:solidFill>
                <a:latin typeface="Berlin Sans FB Demi" panose="020E0802020502020306" pitchFamily="32" charset="0"/>
              </a:rPr>
              <a:t/>
            </a:r>
            <a:br>
              <a:rPr lang="it-IT" altLang="it-IT" sz="1100" u="sng" dirty="0">
                <a:solidFill>
                  <a:srgbClr val="F75311"/>
                </a:solidFill>
                <a:latin typeface="Berlin Sans FB Demi" panose="020E0802020502020306" pitchFamily="32" charset="0"/>
              </a:rPr>
            </a:br>
            <a:r>
              <a:rPr lang="it-IT" altLang="it-IT" sz="2200" dirty="0">
                <a:solidFill>
                  <a:schemeClr val="accent2"/>
                </a:solidFill>
                <a:latin typeface="Berlin Sans FB" pitchFamily="34" charset="0"/>
              </a:rPr>
              <a:t>Per ciascuna Regione sono stati esaminati i seguenti elementi:</a:t>
            </a:r>
          </a:p>
          <a:p>
            <a:pPr eaLnBrk="1" hangingPunct="1">
              <a:spcBef>
                <a:spcPct val="0"/>
              </a:spcBef>
              <a:buClr>
                <a:srgbClr val="3333CC"/>
              </a:buClr>
              <a:buFontTx/>
              <a:buNone/>
            </a:pPr>
            <a:endParaRPr lang="it-IT" altLang="it-IT" sz="1100" dirty="0">
              <a:solidFill>
                <a:schemeClr val="accent2"/>
              </a:solidFill>
              <a:latin typeface="Berlin Sans FB" pitchFamily="34" charset="0"/>
            </a:endParaRPr>
          </a:p>
          <a:p>
            <a:pPr eaLnBrk="1" hangingPunct="1">
              <a:spcBef>
                <a:spcPct val="0"/>
              </a:spcBef>
              <a:buClr>
                <a:srgbClr val="3333CC"/>
              </a:buClr>
              <a:buFont typeface="Wingdings" panose="05000000000000000000" pitchFamily="2" charset="2"/>
              <a:buChar char="v"/>
            </a:pPr>
            <a:r>
              <a:rPr lang="it-IT" altLang="it-IT" sz="2000" dirty="0">
                <a:solidFill>
                  <a:schemeClr val="accent2"/>
                </a:solidFill>
                <a:latin typeface="Berlin Sans FB" pitchFamily="34" charset="0"/>
              </a:rPr>
              <a:t>in quali </a:t>
            </a:r>
            <a:r>
              <a:rPr lang="it-IT" altLang="it-IT" sz="2000" dirty="0">
                <a:solidFill>
                  <a:srgbClr val="F75311"/>
                </a:solidFill>
                <a:latin typeface="Berlin Sans FB" pitchFamily="34" charset="0"/>
              </a:rPr>
              <a:t>aree di attività </a:t>
            </a:r>
            <a:r>
              <a:rPr lang="it-IT" altLang="it-IT" sz="2000" dirty="0">
                <a:solidFill>
                  <a:schemeClr val="accent2"/>
                </a:solidFill>
                <a:latin typeface="Berlin Sans FB" pitchFamily="34" charset="0"/>
              </a:rPr>
              <a:t>sono state definite UCS (servizi formativi o servizi al lavoro)</a:t>
            </a:r>
            <a:endParaRPr lang="it-IT" altLang="it-IT" sz="1100" dirty="0">
              <a:solidFill>
                <a:schemeClr val="accent2"/>
              </a:solidFill>
              <a:latin typeface="Berlin Sans FB" pitchFamily="34" charset="0"/>
            </a:endParaRPr>
          </a:p>
          <a:p>
            <a:pPr eaLnBrk="1" hangingPunct="1">
              <a:spcBef>
                <a:spcPct val="0"/>
              </a:spcBef>
              <a:buClr>
                <a:srgbClr val="3333CC"/>
              </a:buClr>
              <a:buFontTx/>
              <a:buNone/>
            </a:pPr>
            <a:endParaRPr lang="it-IT" altLang="it-IT" sz="1100" dirty="0">
              <a:solidFill>
                <a:schemeClr val="accent2"/>
              </a:solidFill>
              <a:latin typeface="Berlin Sans FB" pitchFamily="34" charset="0"/>
            </a:endParaRPr>
          </a:p>
          <a:p>
            <a:pPr eaLnBrk="1" hangingPunct="1">
              <a:spcBef>
                <a:spcPct val="0"/>
              </a:spcBef>
              <a:buClr>
                <a:srgbClr val="3333CC"/>
              </a:buClr>
              <a:buFont typeface="Wingdings" panose="05000000000000000000" pitchFamily="2" charset="2"/>
              <a:buChar char="v"/>
            </a:pPr>
            <a:r>
              <a:rPr lang="it-IT" altLang="it-IT" sz="2000" dirty="0">
                <a:solidFill>
                  <a:schemeClr val="accent2"/>
                </a:solidFill>
                <a:latin typeface="Berlin Sans FB" pitchFamily="34" charset="0"/>
              </a:rPr>
              <a:t>su quali </a:t>
            </a:r>
            <a:r>
              <a:rPr lang="it-IT" altLang="it-IT" sz="2000" dirty="0">
                <a:solidFill>
                  <a:srgbClr val="F75311"/>
                </a:solidFill>
                <a:latin typeface="Berlin Sans FB" pitchFamily="34" charset="0"/>
              </a:rPr>
              <a:t>dati</a:t>
            </a:r>
            <a:r>
              <a:rPr lang="it-IT" altLang="it-IT" sz="2000" dirty="0">
                <a:solidFill>
                  <a:schemeClr val="accent2"/>
                </a:solidFill>
                <a:latin typeface="Berlin Sans FB" pitchFamily="34" charset="0"/>
              </a:rPr>
              <a:t> è basata la definizione (serie storiche/analisi di mercato)</a:t>
            </a:r>
          </a:p>
          <a:p>
            <a:pPr eaLnBrk="1" hangingPunct="1">
              <a:spcBef>
                <a:spcPct val="0"/>
              </a:spcBef>
              <a:buClr>
                <a:srgbClr val="3333CC"/>
              </a:buClr>
              <a:buFontTx/>
              <a:buNone/>
            </a:pPr>
            <a:endParaRPr lang="it-IT" altLang="it-IT" sz="1100" dirty="0">
              <a:solidFill>
                <a:schemeClr val="accent2"/>
              </a:solidFill>
              <a:latin typeface="Berlin Sans FB" pitchFamily="34" charset="0"/>
            </a:endParaRPr>
          </a:p>
          <a:p>
            <a:pPr eaLnBrk="1" hangingPunct="1">
              <a:spcBef>
                <a:spcPct val="0"/>
              </a:spcBef>
              <a:buClr>
                <a:srgbClr val="3333CC"/>
              </a:buClr>
              <a:buFont typeface="Wingdings" panose="05000000000000000000" pitchFamily="2" charset="2"/>
              <a:buChar char="v"/>
            </a:pPr>
            <a:r>
              <a:rPr lang="it-IT" altLang="it-IT" sz="2000" dirty="0">
                <a:solidFill>
                  <a:schemeClr val="accent2"/>
                </a:solidFill>
                <a:latin typeface="Berlin Sans FB" pitchFamily="34" charset="0"/>
              </a:rPr>
              <a:t>quali </a:t>
            </a:r>
            <a:r>
              <a:rPr lang="it-IT" altLang="it-IT" sz="2000" dirty="0">
                <a:solidFill>
                  <a:srgbClr val="F75311"/>
                </a:solidFill>
                <a:latin typeface="Berlin Sans FB" pitchFamily="34" charset="0"/>
              </a:rPr>
              <a:t>costi</a:t>
            </a:r>
            <a:r>
              <a:rPr lang="it-IT" altLang="it-IT" sz="2000" dirty="0">
                <a:solidFill>
                  <a:schemeClr val="accent2"/>
                </a:solidFill>
                <a:latin typeface="Berlin Sans FB" pitchFamily="34" charset="0"/>
              </a:rPr>
              <a:t> sono stati considerati per la determinazione dell’UCS</a:t>
            </a:r>
          </a:p>
          <a:p>
            <a:pPr eaLnBrk="1" hangingPunct="1">
              <a:spcBef>
                <a:spcPct val="0"/>
              </a:spcBef>
              <a:buClr>
                <a:srgbClr val="3333CC"/>
              </a:buClr>
              <a:buFontTx/>
              <a:buNone/>
            </a:pPr>
            <a:endParaRPr lang="it-IT" altLang="it-IT" sz="1100" dirty="0">
              <a:solidFill>
                <a:schemeClr val="accent2"/>
              </a:solidFill>
              <a:latin typeface="Berlin Sans FB" pitchFamily="34" charset="0"/>
            </a:endParaRPr>
          </a:p>
          <a:p>
            <a:pPr eaLnBrk="1" hangingPunct="1">
              <a:spcBef>
                <a:spcPct val="0"/>
              </a:spcBef>
              <a:buClr>
                <a:srgbClr val="3333CC"/>
              </a:buClr>
              <a:buFont typeface="Wingdings" panose="05000000000000000000" pitchFamily="2" charset="2"/>
              <a:buChar char="v"/>
            </a:pPr>
            <a:r>
              <a:rPr lang="it-IT" altLang="it-IT" sz="2000" dirty="0">
                <a:solidFill>
                  <a:schemeClr val="accent2"/>
                </a:solidFill>
                <a:latin typeface="Berlin Sans FB" pitchFamily="34" charset="0"/>
              </a:rPr>
              <a:t>quale è stato il </a:t>
            </a:r>
            <a:r>
              <a:rPr lang="it-IT" altLang="it-IT" sz="2000" dirty="0">
                <a:solidFill>
                  <a:srgbClr val="F75311"/>
                </a:solidFill>
                <a:latin typeface="Berlin Sans FB" pitchFamily="34" charset="0"/>
              </a:rPr>
              <a:t>metodo di calcolo </a:t>
            </a:r>
            <a:r>
              <a:rPr lang="it-IT" altLang="it-IT" sz="2000" dirty="0">
                <a:solidFill>
                  <a:schemeClr val="accent2"/>
                </a:solidFill>
                <a:latin typeface="Berlin Sans FB" pitchFamily="34" charset="0"/>
              </a:rPr>
              <a:t>utilizzato</a:t>
            </a:r>
          </a:p>
          <a:p>
            <a:pPr eaLnBrk="1" hangingPunct="1">
              <a:spcBef>
                <a:spcPct val="0"/>
              </a:spcBef>
              <a:buClr>
                <a:srgbClr val="3333CC"/>
              </a:buClr>
              <a:buFontTx/>
              <a:buNone/>
            </a:pPr>
            <a:endParaRPr lang="it-IT" altLang="it-IT" sz="1100" dirty="0">
              <a:solidFill>
                <a:schemeClr val="accent2"/>
              </a:solidFill>
              <a:latin typeface="Berlin Sans FB" pitchFamily="34" charset="0"/>
            </a:endParaRPr>
          </a:p>
          <a:p>
            <a:pPr eaLnBrk="1" hangingPunct="1">
              <a:spcBef>
                <a:spcPct val="0"/>
              </a:spcBef>
              <a:buClr>
                <a:srgbClr val="3333CC"/>
              </a:buClr>
              <a:buFont typeface="Wingdings" panose="05000000000000000000" pitchFamily="2" charset="2"/>
              <a:buChar char="v"/>
            </a:pPr>
            <a:r>
              <a:rPr lang="it-IT" altLang="it-IT" sz="2000" dirty="0">
                <a:solidFill>
                  <a:schemeClr val="accent2"/>
                </a:solidFill>
                <a:latin typeface="Berlin Sans FB" pitchFamily="34" charset="0"/>
              </a:rPr>
              <a:t>quali </a:t>
            </a:r>
            <a:r>
              <a:rPr lang="it-IT" altLang="it-IT" sz="2000" dirty="0">
                <a:solidFill>
                  <a:srgbClr val="F75311"/>
                </a:solidFill>
                <a:latin typeface="Berlin Sans FB" pitchFamily="34" charset="0"/>
              </a:rPr>
              <a:t>tipologie</a:t>
            </a:r>
            <a:r>
              <a:rPr lang="it-IT" altLang="it-IT" sz="2000" dirty="0">
                <a:solidFill>
                  <a:schemeClr val="accent2"/>
                </a:solidFill>
                <a:latin typeface="Berlin Sans FB" pitchFamily="34" charset="0"/>
              </a:rPr>
              <a:t> di UCS sono state determinate (ora/corso, ora/allievo, etc.)</a:t>
            </a:r>
          </a:p>
          <a:p>
            <a:pPr eaLnBrk="1" hangingPunct="1">
              <a:spcBef>
                <a:spcPct val="0"/>
              </a:spcBef>
              <a:buClr>
                <a:srgbClr val="3333CC"/>
              </a:buClr>
              <a:buFontTx/>
              <a:buNone/>
            </a:pPr>
            <a:endParaRPr lang="it-IT" altLang="it-IT" sz="1100" dirty="0">
              <a:solidFill>
                <a:schemeClr val="accent2"/>
              </a:solidFill>
              <a:latin typeface="Berlin Sans FB" pitchFamily="34" charset="0"/>
            </a:endParaRPr>
          </a:p>
          <a:p>
            <a:pPr eaLnBrk="1" hangingPunct="1">
              <a:spcBef>
                <a:spcPct val="0"/>
              </a:spcBef>
              <a:buClr>
                <a:srgbClr val="3333CC"/>
              </a:buClr>
              <a:buFont typeface="Wingdings" panose="05000000000000000000" pitchFamily="2" charset="2"/>
              <a:buChar char="v"/>
            </a:pPr>
            <a:r>
              <a:rPr lang="it-IT" altLang="it-IT" sz="2000" dirty="0">
                <a:solidFill>
                  <a:schemeClr val="accent2"/>
                </a:solidFill>
                <a:latin typeface="Berlin Sans FB" pitchFamily="34" charset="0"/>
              </a:rPr>
              <a:t>quali sono le </a:t>
            </a:r>
            <a:r>
              <a:rPr lang="it-IT" altLang="it-IT" sz="2000" dirty="0">
                <a:solidFill>
                  <a:srgbClr val="F75311"/>
                </a:solidFill>
                <a:latin typeface="Berlin Sans FB" pitchFamily="34" charset="0"/>
              </a:rPr>
              <a:t>condizioni</a:t>
            </a:r>
            <a:r>
              <a:rPr lang="it-IT" altLang="it-IT" sz="2000" dirty="0">
                <a:solidFill>
                  <a:schemeClr val="accent2"/>
                </a:solidFill>
                <a:latin typeface="Berlin Sans FB" pitchFamily="34" charset="0"/>
              </a:rPr>
              <a:t> di utilizzo (eventuali fattori di </a:t>
            </a:r>
            <a:r>
              <a:rPr lang="it-IT" altLang="it-IT" sz="2000" dirty="0" smtClean="0">
                <a:solidFill>
                  <a:schemeClr val="accent2"/>
                </a:solidFill>
                <a:latin typeface="Berlin Sans FB" pitchFamily="34" charset="0"/>
              </a:rPr>
              <a:t>rideterminazione</a:t>
            </a:r>
            <a:r>
              <a:rPr lang="it-IT" altLang="it-IT" sz="2000" dirty="0">
                <a:solidFill>
                  <a:schemeClr val="accent2"/>
                </a:solidFill>
                <a:latin typeface="Berlin Sans FB" pitchFamily="34" charset="0"/>
              </a:rPr>
              <a:t>)</a:t>
            </a:r>
            <a:endParaRPr lang="it-IT" altLang="it-IT" sz="2000" dirty="0"/>
          </a:p>
        </p:txBody>
      </p:sp>
      <p:pic>
        <p:nvPicPr>
          <p:cNvPr id="14344"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5613" y="333375"/>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0645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2"/>
          <p:cNvSpPr>
            <a:spLocks noGrp="1" noChangeArrowheads="1"/>
          </p:cNvSpPr>
          <p:nvPr>
            <p:ph type="ctrTitle" idx="4294967295"/>
          </p:nvPr>
        </p:nvSpPr>
        <p:spPr>
          <a:xfrm>
            <a:off x="250825" y="119063"/>
            <a:ext cx="8280400" cy="1222375"/>
          </a:xfrm>
        </p:spPr>
        <p:txBody>
          <a:bodyPr anchor="b"/>
          <a:lstStyle/>
          <a:p>
            <a:pPr algn="l" eaLnBrk="1" hangingPunct="1"/>
            <a:r>
              <a:rPr lang="it-IT" altLang="it-IT" sz="2400" b="1" smtClean="0">
                <a:solidFill>
                  <a:srgbClr val="F75311"/>
                </a:solidFill>
                <a:latin typeface="Berlin Sans FB Demi" panose="020E0802020502020306" pitchFamily="32" charset="0"/>
              </a:rPr>
              <a:t>Tipologie di intervento</a:t>
            </a:r>
            <a:endParaRPr lang="it-IT" altLang="it-IT" sz="1600" b="1" smtClean="0">
              <a:solidFill>
                <a:srgbClr val="FF0000"/>
              </a:solidFill>
            </a:endParaRPr>
          </a:p>
        </p:txBody>
      </p:sp>
      <p:pic>
        <p:nvPicPr>
          <p:cNvPr id="25603" name="Picture 16" descr="logo_rep_nero_su_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0450" y="446088"/>
            <a:ext cx="3667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Picture 17" descr="cee_colore copi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67650" y="403225"/>
            <a:ext cx="620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Text Box 19"/>
          <p:cNvSpPr txBox="1">
            <a:spLocks noChangeArrowheads="1"/>
          </p:cNvSpPr>
          <p:nvPr/>
        </p:nvSpPr>
        <p:spPr bwMode="auto">
          <a:xfrm flipH="1">
            <a:off x="7767638" y="733425"/>
            <a:ext cx="8366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400">
                <a:solidFill>
                  <a:srgbClr val="243891"/>
                </a:solidFill>
              </a:rPr>
              <a:t>UNIONE EUROPEA</a:t>
            </a:r>
          </a:p>
          <a:p>
            <a:pPr algn="ctr" eaLnBrk="1" hangingPunct="1">
              <a:spcBef>
                <a:spcPct val="0"/>
              </a:spcBef>
              <a:buFontTx/>
              <a:buNone/>
            </a:pPr>
            <a:r>
              <a:rPr lang="it-IT" altLang="it-IT" sz="400">
                <a:solidFill>
                  <a:srgbClr val="243891"/>
                </a:solidFill>
              </a:rPr>
              <a:t>Fondo sociale europeo</a:t>
            </a:r>
            <a:endParaRPr lang="it-IT" altLang="it-IT" sz="400"/>
          </a:p>
        </p:txBody>
      </p:sp>
      <p:graphicFrame>
        <p:nvGraphicFramePr>
          <p:cNvPr id="51206" name="Group 6"/>
          <p:cNvGraphicFramePr>
            <a:graphicFrameLocks noGrp="1"/>
          </p:cNvGraphicFramePr>
          <p:nvPr>
            <p:extLst>
              <p:ext uri="{D42A27DB-BD31-4B8C-83A1-F6EECF244321}">
                <p14:modId xmlns:p14="http://schemas.microsoft.com/office/powerpoint/2010/main" val="2970056815"/>
              </p:ext>
            </p:extLst>
          </p:nvPr>
        </p:nvGraphicFramePr>
        <p:xfrm>
          <a:off x="971550" y="1400175"/>
          <a:ext cx="6553200" cy="4561152"/>
        </p:xfrm>
        <a:graphic>
          <a:graphicData uri="http://schemas.openxmlformats.org/drawingml/2006/table">
            <a:tbl>
              <a:tblPr/>
              <a:tblGrid>
                <a:gridCol w="1371600"/>
                <a:gridCol w="842963"/>
                <a:gridCol w="811212"/>
                <a:gridCol w="790575"/>
                <a:gridCol w="1009650"/>
                <a:gridCol w="935038"/>
                <a:gridCol w="792162"/>
              </a:tblGrid>
              <a:tr h="693830">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rgbClr val="F75311"/>
                          </a:solidFill>
                          <a:effectLst/>
                          <a:latin typeface="Calibri" pitchFamily="34" charset="0"/>
                        </a:rPr>
                        <a:t>Regione/PA</a:t>
                      </a:r>
                    </a:p>
                  </a:txBody>
                  <a:tcPr marL="90000" marR="90000" marT="45732" marB="45732"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F75311"/>
                          </a:solidFill>
                          <a:effectLst/>
                          <a:latin typeface="Calibri" pitchFamily="34" charset="0"/>
                        </a:rPr>
                        <a:t>Form. iniziale per giovani</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F75311"/>
                          </a:solidFill>
                          <a:effectLst/>
                          <a:latin typeface="Calibri" pitchFamily="34" charset="0"/>
                        </a:rPr>
                        <a:t>Form. continua-aziendale</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F75311"/>
                          </a:solidFill>
                          <a:effectLst/>
                          <a:latin typeface="Calibri" pitchFamily="34" charset="0"/>
                        </a:rPr>
                        <a:t>IFTS</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F75311"/>
                          </a:solidFill>
                          <a:effectLst/>
                          <a:latin typeface="Calibri" pitchFamily="34" charset="0"/>
                        </a:rPr>
                        <a:t>Form. Iniziale e superiore per adulti</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F75311"/>
                          </a:solidFill>
                          <a:effectLst/>
                          <a:latin typeface="Calibri" pitchFamily="34" charset="0"/>
                        </a:rPr>
                        <a:t>Form. permanente</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5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F75311"/>
                          </a:solidFill>
                          <a:effectLst/>
                          <a:latin typeface="Calibri" pitchFamily="34" charset="0"/>
                          <a:ea typeface="Lucida Sans Unicode" pitchFamily="34" charset="0"/>
                          <a:cs typeface="Calibri" pitchFamily="34" charset="0"/>
                        </a:rPr>
                        <a:t>Servizi al lavoro</a:t>
                      </a:r>
                    </a:p>
                  </a:txBody>
                  <a:tcPr marL="90000" marR="90000" marT="58081"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1368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27018">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93000"/>
                        </a:lnSpc>
                        <a:spcBef>
                          <a:spcPts val="35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rgbClr val="333399"/>
                          </a:solidFill>
                          <a:effectLst/>
                          <a:latin typeface="Calibri" pitchFamily="34" charset="0"/>
                          <a:ea typeface="Lucida Sans Unicode" pitchFamily="34" charset="0"/>
                          <a:cs typeface="Calibri" pitchFamily="34" charset="0"/>
                        </a:rPr>
                        <a:t>Basilicata</a:t>
                      </a:r>
                    </a:p>
                  </a:txBody>
                  <a:tcPr marL="90000" marR="90000" marT="58081" marB="45732"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5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smtClean="0">
                        <a:ln>
                          <a:noFill/>
                        </a:ln>
                        <a:solidFill>
                          <a:srgbClr val="333399"/>
                        </a:solidFill>
                        <a:effectLst/>
                        <a:latin typeface="Calibri" pitchFamily="34" charset="0"/>
                        <a:ea typeface="Lucida Sans Unicode" pitchFamily="34" charset="0"/>
                        <a:cs typeface="Calibri" pitchFamily="34" charset="0"/>
                      </a:endParaRPr>
                    </a:p>
                  </a:txBody>
                  <a:tcPr marL="90000" marR="90000" marT="58081"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15955">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93000"/>
                        </a:lnSpc>
                        <a:spcBef>
                          <a:spcPts val="35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rgbClr val="333399"/>
                          </a:solidFill>
                          <a:effectLst/>
                          <a:latin typeface="Calibri" pitchFamily="34" charset="0"/>
                          <a:ea typeface="Lucida Sans Unicode" pitchFamily="34" charset="0"/>
                          <a:cs typeface="Calibri" pitchFamily="34" charset="0"/>
                        </a:rPr>
                        <a:t>Emilia-Romagna</a:t>
                      </a:r>
                    </a:p>
                  </a:txBody>
                  <a:tcPr marL="90000" marR="90000" marT="58081" marB="45732"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11191">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93000"/>
                        </a:lnSpc>
                        <a:spcBef>
                          <a:spcPts val="35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chemeClr val="accent2"/>
                          </a:solidFill>
                          <a:effectLst/>
                          <a:latin typeface="Calibri" pitchFamily="34" charset="0"/>
                          <a:ea typeface="Lucida Sans Unicode" pitchFamily="34" charset="0"/>
                          <a:cs typeface="Calibri" pitchFamily="34" charset="0"/>
                        </a:rPr>
                        <a:t>Friuli-</a:t>
                      </a:r>
                      <a:r>
                        <a:rPr kumimoji="0" lang="en-GB" altLang="it-IT" sz="1100" b="1" i="0" u="none" strike="noStrike" cap="none" normalizeH="0" baseline="0" dirty="0" err="1" smtClean="0">
                          <a:ln>
                            <a:noFill/>
                          </a:ln>
                          <a:solidFill>
                            <a:schemeClr val="accent2"/>
                          </a:solidFill>
                          <a:effectLst/>
                          <a:latin typeface="Calibri" pitchFamily="34" charset="0"/>
                          <a:ea typeface="Lucida Sans Unicode" pitchFamily="34" charset="0"/>
                          <a:cs typeface="Calibri" pitchFamily="34" charset="0"/>
                        </a:rPr>
                        <a:t>V.Giulia</a:t>
                      </a:r>
                      <a:endParaRPr kumimoji="0" lang="en-GB" altLang="it-IT" sz="1100" b="1" i="0" u="none" strike="noStrike" cap="none" normalizeH="0" baseline="0" dirty="0" smtClean="0">
                        <a:ln>
                          <a:noFill/>
                        </a:ln>
                        <a:solidFill>
                          <a:schemeClr val="accent2"/>
                        </a:solidFill>
                        <a:effectLst/>
                        <a:latin typeface="Calibri" pitchFamily="34" charset="0"/>
                        <a:ea typeface="Lucida Sans Unicode" pitchFamily="34" charset="0"/>
                        <a:cs typeface="Calibri" pitchFamily="34" charset="0"/>
                      </a:endParaRPr>
                    </a:p>
                  </a:txBody>
                  <a:tcPr marL="90000" marR="90000" marT="58081" marB="45732"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chemeClr val="accent2"/>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102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smtClean="0">
                        <a:ln>
                          <a:noFill/>
                        </a:ln>
                        <a:solidFill>
                          <a:schemeClr val="accent2"/>
                        </a:solidFill>
                        <a:effectLst/>
                        <a:latin typeface="Calibri" pitchFamily="34" charset="0"/>
                        <a:ea typeface="Lucida Sans Unicode" pitchFamily="34" charset="0"/>
                        <a:cs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chemeClr val="accent2"/>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chemeClr val="accent2"/>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smtClean="0">
                        <a:ln>
                          <a:noFill/>
                        </a:ln>
                        <a:solidFill>
                          <a:schemeClr val="accent2"/>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smtClean="0">
                        <a:ln>
                          <a:noFill/>
                        </a:ln>
                        <a:solidFill>
                          <a:srgbClr val="FF0000"/>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11191">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93000"/>
                        </a:lnSpc>
                        <a:spcBef>
                          <a:spcPts val="35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err="1" smtClean="0">
                          <a:ln>
                            <a:noFill/>
                          </a:ln>
                          <a:solidFill>
                            <a:srgbClr val="333399"/>
                          </a:solidFill>
                          <a:effectLst/>
                          <a:latin typeface="Calibri" pitchFamily="34" charset="0"/>
                          <a:ea typeface="Lucida Sans Unicode" pitchFamily="34" charset="0"/>
                          <a:cs typeface="Calibri" pitchFamily="34" charset="0"/>
                        </a:rPr>
                        <a:t>Lombardia</a:t>
                      </a:r>
                      <a:endParaRPr kumimoji="0" lang="en-GB" altLang="it-IT" sz="1100" b="1" i="0" u="none" strike="noStrike" cap="none" normalizeH="0" baseline="0" dirty="0" smtClean="0">
                        <a:ln>
                          <a:noFill/>
                        </a:ln>
                        <a:solidFill>
                          <a:srgbClr val="333399"/>
                        </a:solidFill>
                        <a:effectLst/>
                        <a:latin typeface="Calibri" pitchFamily="34" charset="0"/>
                        <a:ea typeface="Lucida Sans Unicode" pitchFamily="34" charset="0"/>
                        <a:cs typeface="Calibri" pitchFamily="34" charset="0"/>
                      </a:endParaRPr>
                    </a:p>
                  </a:txBody>
                  <a:tcPr marL="90000" marR="90000" marT="58081" marB="45732"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11191">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93000"/>
                        </a:lnSpc>
                        <a:spcBef>
                          <a:spcPts val="35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rgbClr val="333399"/>
                          </a:solidFill>
                          <a:effectLst/>
                          <a:latin typeface="Calibri" pitchFamily="34" charset="0"/>
                          <a:ea typeface="Lucida Sans Unicode" pitchFamily="34" charset="0"/>
                          <a:cs typeface="Calibri" pitchFamily="34" charset="0"/>
                        </a:rPr>
                        <a:t>Marche</a:t>
                      </a:r>
                    </a:p>
                  </a:txBody>
                  <a:tcPr marL="90000" marR="90000" marT="58081" marB="45732"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11191">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93000"/>
                        </a:lnSpc>
                        <a:spcBef>
                          <a:spcPts val="35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err="1" smtClean="0">
                          <a:ln>
                            <a:noFill/>
                          </a:ln>
                          <a:solidFill>
                            <a:srgbClr val="333399"/>
                          </a:solidFill>
                          <a:effectLst/>
                          <a:latin typeface="Calibri" pitchFamily="34" charset="0"/>
                          <a:ea typeface="Lucida Sans Unicode" pitchFamily="34" charset="0"/>
                          <a:cs typeface="Calibri" pitchFamily="34" charset="0"/>
                        </a:rPr>
                        <a:t>Piemonte</a:t>
                      </a:r>
                      <a:endParaRPr kumimoji="0" lang="en-GB" altLang="it-IT" sz="1100" b="1" i="0" u="none" strike="noStrike" cap="none" normalizeH="0" baseline="0" dirty="0" smtClean="0">
                        <a:ln>
                          <a:noFill/>
                        </a:ln>
                        <a:solidFill>
                          <a:srgbClr val="333399"/>
                        </a:solidFill>
                        <a:effectLst/>
                        <a:latin typeface="Calibri" pitchFamily="34" charset="0"/>
                        <a:ea typeface="Lucida Sans Unicode" pitchFamily="34" charset="0"/>
                        <a:cs typeface="Calibri" pitchFamily="34" charset="0"/>
                      </a:endParaRPr>
                    </a:p>
                  </a:txBody>
                  <a:tcPr marL="90000" marR="90000" marT="58081" marB="45732"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0">
                <a:tc>
                  <a:txBody>
                    <a:bodyPr/>
                    <a:lstStyle/>
                    <a:p>
                      <a:endParaRPr lang="it-IT" dirty="0"/>
                    </a:p>
                  </a:txBody>
                  <a:tcPr marL="90000" marR="90000" marT="58081" marB="45732"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dirty="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dirty="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dirty="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93000"/>
                        </a:lnSpc>
                        <a:spcBef>
                          <a:spcPts val="35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dirty="0" smtClean="0">
                        <a:ln>
                          <a:noFill/>
                        </a:ln>
                        <a:solidFill>
                          <a:srgbClr val="333399"/>
                        </a:solidFill>
                        <a:effectLst/>
                        <a:latin typeface="Calibri" pitchFamily="34" charset="0"/>
                        <a:ea typeface="Lucida Sans Unicode" pitchFamily="34" charset="0"/>
                        <a:cs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dirty="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dirty="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11191">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93000"/>
                        </a:lnSpc>
                        <a:spcBef>
                          <a:spcPts val="35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rgbClr val="333399"/>
                          </a:solidFill>
                          <a:effectLst/>
                          <a:latin typeface="Calibri" pitchFamily="34" charset="0"/>
                          <a:ea typeface="Lucida Sans Unicode" pitchFamily="34" charset="0"/>
                          <a:cs typeface="Calibri" pitchFamily="34" charset="0"/>
                        </a:rPr>
                        <a:t>Sardegna</a:t>
                      </a:r>
                    </a:p>
                  </a:txBody>
                  <a:tcPr marL="90000" marR="90000" marT="58081" marB="45732"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dirty="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dirty="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dirty="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11191">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93000"/>
                        </a:lnSpc>
                        <a:spcBef>
                          <a:spcPts val="35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rgbClr val="333399"/>
                          </a:solidFill>
                          <a:effectLst/>
                          <a:latin typeface="Calibri" pitchFamily="34" charset="0"/>
                          <a:ea typeface="Lucida Sans Unicode" pitchFamily="34" charset="0"/>
                          <a:cs typeface="Calibri" pitchFamily="34" charset="0"/>
                        </a:rPr>
                        <a:t>Toscana</a:t>
                      </a:r>
                    </a:p>
                  </a:txBody>
                  <a:tcPr marL="90000" marR="90000" marT="58081" marB="45732"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19130">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93000"/>
                        </a:lnSpc>
                        <a:spcBef>
                          <a:spcPts val="35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rgbClr val="333399"/>
                          </a:solidFill>
                          <a:effectLst/>
                          <a:latin typeface="Calibri" pitchFamily="34" charset="0"/>
                          <a:ea typeface="Lucida Sans Unicode" pitchFamily="34" charset="0"/>
                          <a:cs typeface="Calibri" pitchFamily="34" charset="0"/>
                        </a:rPr>
                        <a:t>Trento</a:t>
                      </a:r>
                    </a:p>
                  </a:txBody>
                  <a:tcPr marL="90000" marR="90000" marT="58081" marB="45732"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1"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dirty="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282613">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93000"/>
                        </a:lnSpc>
                        <a:spcBef>
                          <a:spcPts val="35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rgbClr val="333399"/>
                          </a:solidFill>
                          <a:effectLst/>
                          <a:latin typeface="Calibri" pitchFamily="34" charset="0"/>
                          <a:ea typeface="Lucida Sans Unicode" pitchFamily="34" charset="0"/>
                          <a:cs typeface="Calibri" pitchFamily="34" charset="0"/>
                        </a:rPr>
                        <a:t>Umbria</a:t>
                      </a:r>
                    </a:p>
                  </a:txBody>
                  <a:tcPr marL="90000" marR="90000" marT="58081" marB="45732"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it-IT" sz="1100" b="1" i="0" u="none" strike="noStrike" cap="none" normalizeH="0" baseline="0" dirty="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altLang="it-IT" sz="1100" b="1" i="0" u="none" strike="noStrike" cap="none" normalizeH="0" baseline="0" dirty="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dirty="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5760" cap="flat" cmpd="sng" algn="ctr">
                      <a:solidFill>
                        <a:srgbClr val="000000"/>
                      </a:solidFill>
                      <a:prstDash val="solid"/>
                      <a:round/>
                      <a:headEnd type="none" w="med" len="med"/>
                      <a:tailEnd type="none" w="med" len="med"/>
                    </a:lnB>
                    <a:lnTlToBr>
                      <a:noFill/>
                    </a:lnTlToBr>
                    <a:lnBlToTr>
                      <a:noFill/>
                    </a:lnBlToTr>
                    <a:noFill/>
                  </a:tcPr>
                </a:tc>
              </a:tr>
              <a:tr h="377327">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93000"/>
                        </a:lnSpc>
                        <a:spcBef>
                          <a:spcPts val="35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rgbClr val="333399"/>
                          </a:solidFill>
                          <a:effectLst/>
                          <a:latin typeface="Calibri" pitchFamily="34" charset="0"/>
                          <a:ea typeface="Lucida Sans Unicode" pitchFamily="34" charset="0"/>
                          <a:cs typeface="Calibri" pitchFamily="34" charset="0"/>
                        </a:rPr>
                        <a:t>Veneto</a:t>
                      </a:r>
                    </a:p>
                  </a:txBody>
                  <a:tcPr marL="90000" marR="90000" marT="58081" marB="45732" horzOverflow="overflow">
                    <a:lnL w="1368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l" defTabSz="449263" rtl="0" eaLnBrk="1" fontAlgn="base" latinLnBrk="0" hangingPunct="1">
                        <a:lnSpc>
                          <a:spcPct val="102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altLang="it-IT" sz="1100" b="0" i="0" u="none" strike="noStrike" cap="none" normalizeH="0" baseline="0" smtClean="0">
                        <a:ln>
                          <a:noFill/>
                        </a:ln>
                        <a:solidFill>
                          <a:srgbClr val="333399"/>
                        </a:solidFill>
                        <a:effectLst/>
                        <a:latin typeface="Calibri" pitchFamily="34" charset="0"/>
                      </a:endParaRP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c>
                  <a:txBody>
                    <a:bodyPr/>
                    <a:lstStyle>
                      <a:lvl1pPr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charset="0"/>
                        </a:defRPr>
                      </a:lvl1pPr>
                      <a:lvl2pPr marL="742950" indent="-28575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charset="0"/>
                        </a:defRPr>
                      </a:lvl2pPr>
                      <a:lvl3pPr marL="11430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charset="0"/>
                        </a:defRPr>
                      </a:lvl3pPr>
                      <a:lvl4pPr marL="16002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4pPr>
                      <a:lvl5pPr marL="2057400" indent="-228600" defTabSz="449263">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5pPr>
                      <a:lvl6pPr marL="25146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6pPr>
                      <a:lvl7pPr marL="29718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7pPr>
                      <a:lvl8pPr marL="34290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8pPr>
                      <a:lvl9pPr marL="3886200" indent="-228600" defTabSz="449263"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defRPr>
                      </a:lvl9pPr>
                    </a:lstStyle>
                    <a:p>
                      <a:pPr marL="0" marR="0" lvl="0" indent="0" algn="ctr" defTabSz="449263" rtl="0" eaLnBrk="1" fontAlgn="base" latinLnBrk="0" hangingPunct="1">
                        <a:lnSpc>
                          <a:spcPct val="93000"/>
                        </a:lnSpc>
                        <a:spcBef>
                          <a:spcPts val="338"/>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it-IT" sz="1100" b="1" i="0" u="none" strike="noStrike" cap="none" normalizeH="0" baseline="0" dirty="0" smtClean="0">
                          <a:ln>
                            <a:noFill/>
                          </a:ln>
                          <a:solidFill>
                            <a:srgbClr val="333399"/>
                          </a:solidFill>
                          <a:effectLst/>
                          <a:latin typeface="Calibri" pitchFamily="34" charset="0"/>
                        </a:rPr>
                        <a:t>X</a:t>
                      </a:r>
                    </a:p>
                  </a:txBody>
                  <a:tcPr marL="90000" marR="90000" marT="45732" marB="45732" horzOverflow="overflow">
                    <a:lnL w="5760" cap="flat" cmpd="sng" algn="ctr">
                      <a:solidFill>
                        <a:srgbClr val="000000"/>
                      </a:solidFill>
                      <a:prstDash val="solid"/>
                      <a:round/>
                      <a:headEnd type="none" w="med" len="med"/>
                      <a:tailEnd type="none" w="med" len="med"/>
                    </a:lnL>
                    <a:lnR w="5760" cap="flat" cmpd="sng" algn="ctr">
                      <a:solidFill>
                        <a:srgbClr val="000000"/>
                      </a:solidFill>
                      <a:prstDash val="solid"/>
                      <a:round/>
                      <a:headEnd type="none" w="med" len="med"/>
                      <a:tailEnd type="none" w="med" len="med"/>
                    </a:lnR>
                    <a:lnT w="5760" cap="flat" cmpd="sng" algn="ctr">
                      <a:solidFill>
                        <a:srgbClr val="000000"/>
                      </a:solidFill>
                      <a:prstDash val="solid"/>
                      <a:round/>
                      <a:headEnd type="none" w="med" len="med"/>
                      <a:tailEnd type="none" w="med" len="med"/>
                    </a:lnT>
                    <a:lnB w="1368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2572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05613" y="333375"/>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84959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5" descr="sin_final_v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7411" name="Picture 16" descr="logo_rep_nero_su_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0450" y="446088"/>
            <a:ext cx="3667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17" descr="cee_colore copi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67650" y="403225"/>
            <a:ext cx="620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ext Box 19"/>
          <p:cNvSpPr txBox="1">
            <a:spLocks noChangeArrowheads="1"/>
          </p:cNvSpPr>
          <p:nvPr/>
        </p:nvSpPr>
        <p:spPr bwMode="auto">
          <a:xfrm flipH="1">
            <a:off x="7767638" y="733425"/>
            <a:ext cx="8366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400">
                <a:solidFill>
                  <a:srgbClr val="243891"/>
                </a:solidFill>
              </a:rPr>
              <a:t>UNIONE EUROPEA</a:t>
            </a:r>
          </a:p>
          <a:p>
            <a:pPr algn="ctr" eaLnBrk="1" hangingPunct="1">
              <a:spcBef>
                <a:spcPct val="0"/>
              </a:spcBef>
              <a:buFontTx/>
              <a:buNone/>
            </a:pPr>
            <a:r>
              <a:rPr lang="it-IT" altLang="it-IT" sz="400">
                <a:solidFill>
                  <a:srgbClr val="243891"/>
                </a:solidFill>
              </a:rPr>
              <a:t>Fondo sociale europeo</a:t>
            </a:r>
            <a:endParaRPr lang="it-IT" altLang="it-IT" sz="400"/>
          </a:p>
        </p:txBody>
      </p:sp>
      <p:sp>
        <p:nvSpPr>
          <p:cNvPr id="17414" name="Rectangle 37"/>
          <p:cNvSpPr>
            <a:spLocks noChangeArrowheads="1"/>
          </p:cNvSpPr>
          <p:nvPr/>
        </p:nvSpPr>
        <p:spPr bwMode="auto">
          <a:xfrm>
            <a:off x="2195513" y="6454775"/>
            <a:ext cx="4968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a:p>
            <a:pPr algn="ctr" eaLnBrk="1" hangingPunct="1">
              <a:spcBef>
                <a:spcPct val="0"/>
              </a:spcBef>
              <a:buFontTx/>
              <a:buNone/>
            </a:pPr>
            <a:endParaRPr lang="it-IT" altLang="it-IT" sz="800" b="1">
              <a:solidFill>
                <a:schemeClr val="accent2"/>
              </a:solidFill>
            </a:endParaRPr>
          </a:p>
        </p:txBody>
      </p:sp>
      <p:sp>
        <p:nvSpPr>
          <p:cNvPr id="2" name="Rettangolo 1"/>
          <p:cNvSpPr/>
          <p:nvPr/>
        </p:nvSpPr>
        <p:spPr>
          <a:xfrm>
            <a:off x="755650" y="1052513"/>
            <a:ext cx="7421563" cy="4733925"/>
          </a:xfrm>
          <a:prstGeom prst="rect">
            <a:avLst/>
          </a:prstGeom>
        </p:spPr>
        <p:txBody>
          <a:bodyPr>
            <a:spAutoFit/>
          </a:bodyPr>
          <a:lstStyle/>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400" b="1" dirty="0">
                <a:solidFill>
                  <a:srgbClr val="F75311"/>
                </a:solidFill>
                <a:latin typeface="Berlin Sans FB Demi" pitchFamily="34" charset="0"/>
              </a:rPr>
              <a:t>Dati utilizzati</a:t>
            </a:r>
            <a:r>
              <a:rPr lang="it-IT" sz="1100" b="1" dirty="0">
                <a:solidFill>
                  <a:srgbClr val="F75311"/>
                </a:solidFill>
                <a:latin typeface="Berlin Sans FB Demi" pitchFamily="34" charset="0"/>
              </a:rPr>
              <a:t/>
            </a:r>
            <a:br>
              <a:rPr lang="it-IT" sz="1100" b="1" dirty="0">
                <a:solidFill>
                  <a:srgbClr val="F75311"/>
                </a:solidFill>
                <a:latin typeface="Berlin Sans FB Demi" pitchFamily="34" charset="0"/>
              </a:rPr>
            </a:br>
            <a:endParaRPr lang="it-IT" sz="1100" dirty="0">
              <a:solidFill>
                <a:schemeClr val="accent2"/>
              </a:solidFill>
              <a:latin typeface="Berlin Sans FB" pitchFamily="34" charset="0"/>
            </a:endParaRPr>
          </a:p>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000" dirty="0">
                <a:solidFill>
                  <a:schemeClr val="accent2"/>
                </a:solidFill>
                <a:latin typeface="Berlin Sans FB" pitchFamily="34" charset="0"/>
              </a:rPr>
              <a:t>Per quanto riguarda le tipologie di dati considerati (analisi storiche/indagini di mercato), l’analisi ha messo in luce i seguenti </a:t>
            </a:r>
            <a:r>
              <a:rPr lang="it-IT" sz="2000" dirty="0">
                <a:solidFill>
                  <a:srgbClr val="F75311"/>
                </a:solidFill>
                <a:latin typeface="Berlin Sans FB" pitchFamily="34" charset="0"/>
              </a:rPr>
              <a:t>elementi omogenei:</a:t>
            </a:r>
          </a:p>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sz="1050" dirty="0">
              <a:solidFill>
                <a:schemeClr val="accent2"/>
              </a:solidFill>
              <a:latin typeface="Berlin Sans FB" pitchFamily="34" charset="0"/>
            </a:endParaRPr>
          </a:p>
          <a:p>
            <a:pPr marL="342900" indent="-342900">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1900" dirty="0">
                <a:solidFill>
                  <a:schemeClr val="accent2"/>
                </a:solidFill>
                <a:latin typeface="Berlin Sans FB" pitchFamily="34" charset="0"/>
              </a:rPr>
              <a:t>tutte le Regioni hanno utilizzato le </a:t>
            </a:r>
            <a:r>
              <a:rPr lang="it-IT" sz="1900" b="1" dirty="0">
                <a:solidFill>
                  <a:schemeClr val="accent2"/>
                </a:solidFill>
                <a:latin typeface="Berlin Sans FB" pitchFamily="34" charset="0"/>
              </a:rPr>
              <a:t>serie storiche</a:t>
            </a:r>
            <a:r>
              <a:rPr lang="it-IT" sz="1900" dirty="0">
                <a:solidFill>
                  <a:schemeClr val="accent2"/>
                </a:solidFill>
                <a:latin typeface="Berlin Sans FB" pitchFamily="34" charset="0"/>
              </a:rPr>
              <a:t> per la definizione delle UCS sulle </a:t>
            </a:r>
            <a:r>
              <a:rPr lang="it-IT" sz="1900" u="sng" dirty="0">
                <a:solidFill>
                  <a:schemeClr val="accent2"/>
                </a:solidFill>
                <a:latin typeface="Berlin Sans FB" pitchFamily="34" charset="0"/>
              </a:rPr>
              <a:t>attività formative</a:t>
            </a:r>
            <a:endParaRPr lang="it-IT" sz="1900" dirty="0">
              <a:solidFill>
                <a:schemeClr val="accent2"/>
              </a:solidFill>
              <a:latin typeface="Berlin Sans FB" pitchFamily="34" charset="0"/>
            </a:endParaRPr>
          </a:p>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sz="1900" dirty="0">
              <a:solidFill>
                <a:schemeClr val="accent2"/>
              </a:solidFill>
              <a:latin typeface="Berlin Sans FB" pitchFamily="34" charset="0"/>
            </a:endParaRPr>
          </a:p>
          <a:p>
            <a:pPr marL="342900" indent="-342900">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1900" dirty="0">
                <a:solidFill>
                  <a:schemeClr val="accent2"/>
                </a:solidFill>
                <a:latin typeface="Berlin Sans FB" pitchFamily="34" charset="0"/>
              </a:rPr>
              <a:t>tutte le Regioni hanno utilizzato </a:t>
            </a:r>
            <a:r>
              <a:rPr lang="it-IT" sz="1900" b="1" dirty="0">
                <a:solidFill>
                  <a:schemeClr val="accent2"/>
                </a:solidFill>
                <a:latin typeface="Berlin Sans FB" pitchFamily="34" charset="0"/>
              </a:rPr>
              <a:t>almeno un biennio</a:t>
            </a:r>
            <a:r>
              <a:rPr lang="it-IT" sz="1900" dirty="0">
                <a:solidFill>
                  <a:schemeClr val="accent2"/>
                </a:solidFill>
                <a:latin typeface="Berlin Sans FB" pitchFamily="34" charset="0"/>
              </a:rPr>
              <a:t> di programmazione (in alcuni casi fino a cinque anni di attività) per garantire affidabilità del dato statistico</a:t>
            </a:r>
            <a:br>
              <a:rPr lang="it-IT" sz="1900" dirty="0">
                <a:solidFill>
                  <a:schemeClr val="accent2"/>
                </a:solidFill>
                <a:latin typeface="Berlin Sans FB" pitchFamily="34" charset="0"/>
              </a:rPr>
            </a:br>
            <a:endParaRPr lang="it-IT" sz="1900" dirty="0">
              <a:solidFill>
                <a:schemeClr val="accent2"/>
              </a:solidFill>
              <a:latin typeface="Berlin Sans FB" pitchFamily="34" charset="0"/>
            </a:endParaRPr>
          </a:p>
          <a:p>
            <a:pPr marL="342900" indent="-342900">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1900" dirty="0">
                <a:solidFill>
                  <a:schemeClr val="accent2"/>
                </a:solidFill>
                <a:latin typeface="Berlin Sans FB" pitchFamily="34" charset="0"/>
              </a:rPr>
              <a:t>nell’ambito dei </a:t>
            </a:r>
            <a:r>
              <a:rPr lang="it-IT" sz="1900" u="sng" dirty="0">
                <a:solidFill>
                  <a:schemeClr val="accent2"/>
                </a:solidFill>
                <a:latin typeface="Berlin Sans FB" pitchFamily="34" charset="0"/>
              </a:rPr>
              <a:t>servizi al lavoro</a:t>
            </a:r>
            <a:r>
              <a:rPr lang="it-IT" sz="1900" dirty="0">
                <a:solidFill>
                  <a:schemeClr val="accent2"/>
                </a:solidFill>
                <a:latin typeface="Berlin Sans FB" pitchFamily="34" charset="0"/>
              </a:rPr>
              <a:t>, la quasi totalità delle Regioni interessate ha fatto ricorso ad </a:t>
            </a:r>
            <a:r>
              <a:rPr lang="it-IT" sz="1900" b="1" dirty="0">
                <a:solidFill>
                  <a:schemeClr val="accent2"/>
                </a:solidFill>
                <a:latin typeface="Berlin Sans FB" pitchFamily="34" charset="0"/>
              </a:rPr>
              <a:t>indagini di mercato </a:t>
            </a:r>
            <a:r>
              <a:rPr lang="it-IT" sz="1900" dirty="0">
                <a:solidFill>
                  <a:schemeClr val="accent2"/>
                </a:solidFill>
                <a:latin typeface="Berlin Sans FB" pitchFamily="34" charset="0"/>
              </a:rPr>
              <a:t>per la determinazione delle UCS</a:t>
            </a:r>
          </a:p>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sz="1050" dirty="0">
              <a:solidFill>
                <a:schemeClr val="accent2"/>
              </a:solidFill>
              <a:latin typeface="Berlin Sans FB" pitchFamily="34" charset="0"/>
            </a:endParaRPr>
          </a:p>
        </p:txBody>
      </p:sp>
      <p:pic>
        <p:nvPicPr>
          <p:cNvPr id="17416"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5613" y="333375"/>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88462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descr="sin_final_v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8435" name="Picture 16" descr="logo_rep_nero_su_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0450" y="446088"/>
            <a:ext cx="3667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6" name="Picture 17" descr="cee_colore copi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67650" y="403225"/>
            <a:ext cx="620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Text Box 19"/>
          <p:cNvSpPr txBox="1">
            <a:spLocks noChangeArrowheads="1"/>
          </p:cNvSpPr>
          <p:nvPr/>
        </p:nvSpPr>
        <p:spPr bwMode="auto">
          <a:xfrm flipH="1">
            <a:off x="7767638" y="733425"/>
            <a:ext cx="8366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400">
                <a:solidFill>
                  <a:srgbClr val="243891"/>
                </a:solidFill>
              </a:rPr>
              <a:t>UNIONE EUROPEA</a:t>
            </a:r>
          </a:p>
          <a:p>
            <a:pPr algn="ctr" eaLnBrk="1" hangingPunct="1">
              <a:spcBef>
                <a:spcPct val="0"/>
              </a:spcBef>
              <a:buFontTx/>
              <a:buNone/>
            </a:pPr>
            <a:r>
              <a:rPr lang="it-IT" altLang="it-IT" sz="400">
                <a:solidFill>
                  <a:srgbClr val="243891"/>
                </a:solidFill>
              </a:rPr>
              <a:t>Fondo sociale europeo</a:t>
            </a:r>
            <a:endParaRPr lang="it-IT" altLang="it-IT" sz="400"/>
          </a:p>
        </p:txBody>
      </p:sp>
      <p:sp>
        <p:nvSpPr>
          <p:cNvPr id="18438" name="Rectangle 37"/>
          <p:cNvSpPr>
            <a:spLocks noChangeArrowheads="1"/>
          </p:cNvSpPr>
          <p:nvPr/>
        </p:nvSpPr>
        <p:spPr bwMode="auto">
          <a:xfrm>
            <a:off x="2195513" y="6454775"/>
            <a:ext cx="4968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sp>
        <p:nvSpPr>
          <p:cNvPr id="2" name="Rettangolo 1"/>
          <p:cNvSpPr/>
          <p:nvPr/>
        </p:nvSpPr>
        <p:spPr>
          <a:xfrm>
            <a:off x="755650" y="1341438"/>
            <a:ext cx="7421563" cy="3870325"/>
          </a:xfrm>
          <a:prstGeom prst="rect">
            <a:avLst/>
          </a:prstGeom>
        </p:spPr>
        <p:txBody>
          <a:bodyPr>
            <a:spAutoFit/>
          </a:bodyPr>
          <a:lstStyle/>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400" b="1" dirty="0">
                <a:solidFill>
                  <a:srgbClr val="F75311"/>
                </a:solidFill>
                <a:latin typeface="Berlin Sans FB Demi" pitchFamily="34" charset="0"/>
              </a:rPr>
              <a:t>Dati utilizzati</a:t>
            </a:r>
            <a:r>
              <a:rPr lang="it-IT" sz="1100" b="1" dirty="0">
                <a:solidFill>
                  <a:srgbClr val="F75311"/>
                </a:solidFill>
                <a:latin typeface="Berlin Sans FB Demi" pitchFamily="34" charset="0"/>
              </a:rPr>
              <a:t/>
            </a:r>
            <a:br>
              <a:rPr lang="it-IT" sz="1100" b="1" dirty="0">
                <a:solidFill>
                  <a:srgbClr val="F75311"/>
                </a:solidFill>
                <a:latin typeface="Berlin Sans FB Demi" pitchFamily="34" charset="0"/>
              </a:rPr>
            </a:br>
            <a:endParaRPr lang="it-IT" sz="1100" dirty="0">
              <a:solidFill>
                <a:schemeClr val="accent2"/>
              </a:solidFill>
              <a:latin typeface="Berlin Sans FB" pitchFamily="34" charset="0"/>
            </a:endParaRPr>
          </a:p>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000" dirty="0">
                <a:solidFill>
                  <a:schemeClr val="accent2"/>
                </a:solidFill>
                <a:latin typeface="Berlin Sans FB" pitchFamily="34" charset="0"/>
              </a:rPr>
              <a:t>L’analisi ha inoltre messo in luce le seguenti </a:t>
            </a:r>
            <a:r>
              <a:rPr lang="it-IT" sz="2000" dirty="0">
                <a:solidFill>
                  <a:srgbClr val="F75311"/>
                </a:solidFill>
                <a:latin typeface="Berlin Sans FB" pitchFamily="34" charset="0"/>
              </a:rPr>
              <a:t>differenze:</a:t>
            </a:r>
          </a:p>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sz="1050" dirty="0">
              <a:solidFill>
                <a:schemeClr val="accent2"/>
              </a:solidFill>
              <a:latin typeface="Berlin Sans FB" pitchFamily="34" charset="0"/>
            </a:endParaRPr>
          </a:p>
          <a:p>
            <a:pPr marL="342900" indent="-342900">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000" dirty="0">
                <a:solidFill>
                  <a:schemeClr val="accent2"/>
                </a:solidFill>
                <a:latin typeface="Berlin Sans FB" pitchFamily="34" charset="0"/>
              </a:rPr>
              <a:t>nell’ambito delle </a:t>
            </a:r>
            <a:r>
              <a:rPr lang="it-IT" sz="2000" u="sng" dirty="0">
                <a:solidFill>
                  <a:schemeClr val="accent2"/>
                </a:solidFill>
                <a:latin typeface="Berlin Sans FB" pitchFamily="34" charset="0"/>
              </a:rPr>
              <a:t>attività formative</a:t>
            </a:r>
            <a:r>
              <a:rPr lang="it-IT" sz="2000" dirty="0">
                <a:solidFill>
                  <a:schemeClr val="accent2"/>
                </a:solidFill>
                <a:latin typeface="Berlin Sans FB" pitchFamily="34" charset="0"/>
              </a:rPr>
              <a:t>, alcune Regioni hanno utilizzato indagini di mercato per </a:t>
            </a:r>
            <a:r>
              <a:rPr lang="it-IT" sz="2000" b="1" dirty="0">
                <a:solidFill>
                  <a:schemeClr val="accent2"/>
                </a:solidFill>
                <a:latin typeface="Berlin Sans FB" pitchFamily="34" charset="0"/>
              </a:rPr>
              <a:t>integrare</a:t>
            </a:r>
            <a:r>
              <a:rPr lang="it-IT" sz="2000" dirty="0">
                <a:solidFill>
                  <a:schemeClr val="accent2"/>
                </a:solidFill>
                <a:latin typeface="Berlin Sans FB" pitchFamily="34" charset="0"/>
              </a:rPr>
              <a:t> le serie storiche o per definire le UCS relative alle spese “accessorie” connesse alla formazione (ad es. convitto)</a:t>
            </a:r>
          </a:p>
          <a:p>
            <a:pPr marL="342900" indent="-342900">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sz="2000" dirty="0">
              <a:solidFill>
                <a:schemeClr val="accent2"/>
              </a:solidFill>
              <a:latin typeface="Berlin Sans FB" pitchFamily="34" charset="0"/>
            </a:endParaRPr>
          </a:p>
          <a:p>
            <a:pPr marL="342900" indent="-342900">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000" dirty="0">
                <a:solidFill>
                  <a:schemeClr val="accent2"/>
                </a:solidFill>
                <a:latin typeface="Berlin Sans FB" pitchFamily="34" charset="0"/>
              </a:rPr>
              <a:t>alcune Regioni hanno considerato il dato di </a:t>
            </a:r>
            <a:r>
              <a:rPr lang="it-IT" sz="2000" b="1" dirty="0">
                <a:solidFill>
                  <a:schemeClr val="accent2"/>
                </a:solidFill>
                <a:latin typeface="Berlin Sans FB" pitchFamily="34" charset="0"/>
              </a:rPr>
              <a:t>budget</a:t>
            </a:r>
            <a:r>
              <a:rPr lang="it-IT" sz="2000" dirty="0">
                <a:solidFill>
                  <a:schemeClr val="accent2"/>
                </a:solidFill>
                <a:latin typeface="Berlin Sans FB" pitchFamily="34" charset="0"/>
              </a:rPr>
              <a:t>, altre hanno considerato il dato di spesa </a:t>
            </a:r>
            <a:r>
              <a:rPr lang="it-IT" sz="2000" b="1" dirty="0">
                <a:solidFill>
                  <a:schemeClr val="accent2"/>
                </a:solidFill>
                <a:latin typeface="Berlin Sans FB" pitchFamily="34" charset="0"/>
              </a:rPr>
              <a:t>verificata</a:t>
            </a:r>
            <a:r>
              <a:rPr lang="it-IT" sz="2000" dirty="0">
                <a:solidFill>
                  <a:schemeClr val="accent2"/>
                </a:solidFill>
                <a:latin typeface="Berlin Sans FB" pitchFamily="34" charset="0"/>
              </a:rPr>
              <a:t> da parte della Regione, ad ogni modo in coerenza con la qualità del dato e con le scelte di programmazione (ad es. rispetto di parametri)</a:t>
            </a:r>
            <a:endParaRPr lang="it-IT" sz="1050" dirty="0">
              <a:solidFill>
                <a:schemeClr val="accent2"/>
              </a:solidFill>
              <a:latin typeface="Berlin Sans FB" pitchFamily="34" charset="0"/>
            </a:endParaRPr>
          </a:p>
        </p:txBody>
      </p:sp>
      <p:pic>
        <p:nvPicPr>
          <p:cNvPr id="1844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5613" y="333375"/>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90003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5" descr="sin_final_v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9459" name="Picture 16" descr="logo_rep_nero_su_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0450" y="446088"/>
            <a:ext cx="3667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17" descr="cee_colore copi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67650" y="403225"/>
            <a:ext cx="620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Text Box 19"/>
          <p:cNvSpPr txBox="1">
            <a:spLocks noChangeArrowheads="1"/>
          </p:cNvSpPr>
          <p:nvPr/>
        </p:nvSpPr>
        <p:spPr bwMode="auto">
          <a:xfrm flipH="1">
            <a:off x="7767638" y="733425"/>
            <a:ext cx="8366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400">
                <a:solidFill>
                  <a:srgbClr val="243891"/>
                </a:solidFill>
              </a:rPr>
              <a:t>UNIONE EUROPEA</a:t>
            </a:r>
          </a:p>
          <a:p>
            <a:pPr algn="ctr" eaLnBrk="1" hangingPunct="1">
              <a:spcBef>
                <a:spcPct val="0"/>
              </a:spcBef>
              <a:buFontTx/>
              <a:buNone/>
            </a:pPr>
            <a:r>
              <a:rPr lang="it-IT" altLang="it-IT" sz="400">
                <a:solidFill>
                  <a:srgbClr val="243891"/>
                </a:solidFill>
              </a:rPr>
              <a:t>Fondo sociale europeo</a:t>
            </a:r>
            <a:endParaRPr lang="it-IT" altLang="it-IT" sz="400"/>
          </a:p>
        </p:txBody>
      </p:sp>
      <p:sp>
        <p:nvSpPr>
          <p:cNvPr id="19462" name="Rectangle 37"/>
          <p:cNvSpPr>
            <a:spLocks noChangeArrowheads="1"/>
          </p:cNvSpPr>
          <p:nvPr/>
        </p:nvSpPr>
        <p:spPr bwMode="auto">
          <a:xfrm>
            <a:off x="2195513" y="6454775"/>
            <a:ext cx="4968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sp>
        <p:nvSpPr>
          <p:cNvPr id="19463" name="Rettangolo 1"/>
          <p:cNvSpPr>
            <a:spLocks noChangeArrowheads="1"/>
          </p:cNvSpPr>
          <p:nvPr/>
        </p:nvSpPr>
        <p:spPr bwMode="auto">
          <a:xfrm>
            <a:off x="539750" y="981075"/>
            <a:ext cx="7637463" cy="445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Arial" panose="020B0604020202020204" pitchFamily="34" charset="0"/>
              </a:defRPr>
            </a:lvl1pPr>
            <a:lvl2pPr marL="742950" indent="-28575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Arial" panose="020B0604020202020204" pitchFamily="34" charset="0"/>
              </a:defRPr>
            </a:lvl2pPr>
            <a:lvl3pPr marL="1143000" indent="-22860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panose="020B0604020202020204" pitchFamily="34" charset="0"/>
              </a:defRPr>
            </a:lvl3pPr>
            <a:lvl4pPr marL="1600200" indent="-22860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4pPr>
            <a:lvl5pPr marL="2057400" indent="-228600" eaLnBrk="0" hangingPunct="0">
              <a:spcBef>
                <a:spcPct val="20000"/>
              </a:spcBef>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Arial" panose="020B0604020202020204" pitchFamily="34" charset="0"/>
              </a:defRPr>
            </a:lvl9pPr>
          </a:lstStyle>
          <a:p>
            <a:pPr eaLnBrk="1" hangingPunct="1">
              <a:spcBef>
                <a:spcPct val="0"/>
              </a:spcBef>
              <a:buClr>
                <a:srgbClr val="3333CC"/>
              </a:buClr>
              <a:buFontTx/>
              <a:buNone/>
            </a:pPr>
            <a:r>
              <a:rPr lang="it-IT" altLang="it-IT" sz="2400" b="1">
                <a:solidFill>
                  <a:srgbClr val="F75311"/>
                </a:solidFill>
                <a:latin typeface="Berlin Sans FB Demi" panose="020E0802020502020306" pitchFamily="32" charset="0"/>
              </a:rPr>
              <a:t>Costi considerati</a:t>
            </a:r>
            <a:r>
              <a:rPr lang="it-IT" altLang="it-IT" sz="1100" b="1">
                <a:solidFill>
                  <a:srgbClr val="F75311"/>
                </a:solidFill>
                <a:latin typeface="Berlin Sans FB Demi" panose="020E0802020502020306" pitchFamily="32" charset="0"/>
              </a:rPr>
              <a:t/>
            </a:r>
            <a:br>
              <a:rPr lang="it-IT" altLang="it-IT" sz="1100" b="1">
                <a:solidFill>
                  <a:srgbClr val="F75311"/>
                </a:solidFill>
                <a:latin typeface="Berlin Sans FB Demi" panose="020E0802020502020306" pitchFamily="32" charset="0"/>
              </a:rPr>
            </a:br>
            <a:endParaRPr lang="it-IT" altLang="it-IT" sz="1100">
              <a:solidFill>
                <a:schemeClr val="accent2"/>
              </a:solidFill>
              <a:latin typeface="Berlin Sans FB" pitchFamily="34" charset="0"/>
            </a:endParaRPr>
          </a:p>
          <a:p>
            <a:pPr eaLnBrk="1" hangingPunct="1">
              <a:spcBef>
                <a:spcPct val="0"/>
              </a:spcBef>
              <a:buClr>
                <a:srgbClr val="3333CC"/>
              </a:buClr>
              <a:buFontTx/>
              <a:buNone/>
            </a:pPr>
            <a:r>
              <a:rPr lang="it-IT" altLang="it-IT" sz="2000" u="sng">
                <a:solidFill>
                  <a:schemeClr val="accent2"/>
                </a:solidFill>
                <a:latin typeface="Berlin Sans FB" pitchFamily="34" charset="0"/>
              </a:rPr>
              <a:t>Per quanto riguarda le UCS per i servizi al lavoro</a:t>
            </a:r>
            <a:r>
              <a:rPr lang="it-IT" altLang="it-IT" sz="2000">
                <a:solidFill>
                  <a:schemeClr val="accent2"/>
                </a:solidFill>
                <a:latin typeface="Berlin Sans FB" pitchFamily="34" charset="0"/>
              </a:rPr>
              <a:t>, tendenzialmente sono stati considerati i costi degli </a:t>
            </a:r>
            <a:r>
              <a:rPr lang="it-IT" altLang="it-IT" sz="2000" b="1">
                <a:solidFill>
                  <a:schemeClr val="accent2"/>
                </a:solidFill>
                <a:latin typeface="Berlin Sans FB" pitchFamily="34" charset="0"/>
              </a:rPr>
              <a:t>operatori</a:t>
            </a:r>
            <a:r>
              <a:rPr lang="it-IT" altLang="it-IT" sz="2000">
                <a:solidFill>
                  <a:schemeClr val="accent2"/>
                </a:solidFill>
                <a:latin typeface="Berlin Sans FB" pitchFamily="34" charset="0"/>
              </a:rPr>
              <a:t> impegnati nel servizio.</a:t>
            </a:r>
            <a:br>
              <a:rPr lang="it-IT" altLang="it-IT" sz="2000">
                <a:solidFill>
                  <a:schemeClr val="accent2"/>
                </a:solidFill>
                <a:latin typeface="Berlin Sans FB" pitchFamily="34" charset="0"/>
              </a:rPr>
            </a:br>
            <a:r>
              <a:rPr lang="it-IT" altLang="it-IT" sz="2000">
                <a:solidFill>
                  <a:schemeClr val="accent2"/>
                </a:solidFill>
                <a:latin typeface="Berlin Sans FB" pitchFamily="34" charset="0"/>
              </a:rPr>
              <a:t>In alcuni casi è stato considerato il solo costo del lavoro, mentre in altri il dato è stato valorizzato al costo pieno aziendale (compresi i costi di struttura).</a:t>
            </a:r>
          </a:p>
          <a:p>
            <a:pPr eaLnBrk="1" hangingPunct="1">
              <a:spcBef>
                <a:spcPct val="0"/>
              </a:spcBef>
              <a:buClr>
                <a:srgbClr val="3333CC"/>
              </a:buClr>
              <a:buFontTx/>
              <a:buNone/>
            </a:pPr>
            <a:endParaRPr lang="it-IT" altLang="it-IT" sz="2000">
              <a:solidFill>
                <a:schemeClr val="accent2"/>
              </a:solidFill>
              <a:latin typeface="Berlin Sans FB" pitchFamily="34" charset="0"/>
            </a:endParaRPr>
          </a:p>
          <a:p>
            <a:pPr eaLnBrk="1" hangingPunct="1">
              <a:spcBef>
                <a:spcPct val="0"/>
              </a:spcBef>
              <a:buClr>
                <a:srgbClr val="3333CC"/>
              </a:buClr>
              <a:buFontTx/>
              <a:buNone/>
            </a:pPr>
            <a:r>
              <a:rPr lang="it-IT" altLang="it-IT" sz="2000" u="sng">
                <a:solidFill>
                  <a:schemeClr val="accent2"/>
                </a:solidFill>
                <a:latin typeface="Berlin Sans FB" pitchFamily="34" charset="0"/>
              </a:rPr>
              <a:t>Per quanto riguarda le UCS per attività formative, </a:t>
            </a:r>
            <a:r>
              <a:rPr lang="it-IT" altLang="it-IT" sz="2000">
                <a:solidFill>
                  <a:schemeClr val="accent2"/>
                </a:solidFill>
                <a:latin typeface="Berlin Sans FB" pitchFamily="34" charset="0"/>
              </a:rPr>
              <a:t>in linea generale, sono state considerate tutte le voci di spesa, con le seguenti specificità:</a:t>
            </a:r>
            <a:endParaRPr lang="it-IT" altLang="it-IT" sz="1100">
              <a:solidFill>
                <a:srgbClr val="F75311"/>
              </a:solidFill>
              <a:latin typeface="Berlin Sans FB" pitchFamily="34" charset="0"/>
            </a:endParaRPr>
          </a:p>
          <a:p>
            <a:pPr eaLnBrk="1" hangingPunct="1">
              <a:spcBef>
                <a:spcPct val="0"/>
              </a:spcBef>
              <a:buClr>
                <a:srgbClr val="3333CC"/>
              </a:buClr>
              <a:buFontTx/>
              <a:buNone/>
            </a:pPr>
            <a:endParaRPr lang="it-IT" altLang="it-IT" sz="1100">
              <a:solidFill>
                <a:schemeClr val="accent2"/>
              </a:solidFill>
              <a:latin typeface="Berlin Sans FB" pitchFamily="34" charset="0"/>
            </a:endParaRPr>
          </a:p>
          <a:p>
            <a:pPr eaLnBrk="1" hangingPunct="1">
              <a:spcBef>
                <a:spcPct val="0"/>
              </a:spcBef>
              <a:buClr>
                <a:srgbClr val="3333CC"/>
              </a:buClr>
              <a:buFont typeface="Wingdings" panose="05000000000000000000" pitchFamily="2" charset="2"/>
              <a:buChar char="v"/>
            </a:pPr>
            <a:r>
              <a:rPr lang="it-IT" altLang="it-IT" sz="2000">
                <a:solidFill>
                  <a:schemeClr val="accent2"/>
                </a:solidFill>
                <a:latin typeface="Berlin Sans FB" pitchFamily="34" charset="0"/>
              </a:rPr>
              <a:t>le Regioni hanno escluso dall’analisi i costi del personale occupato in formazione (c.d. “</a:t>
            </a:r>
            <a:r>
              <a:rPr lang="it-IT" altLang="it-IT" sz="2000" b="1">
                <a:solidFill>
                  <a:schemeClr val="accent2"/>
                </a:solidFill>
                <a:latin typeface="Berlin Sans FB" pitchFamily="34" charset="0"/>
              </a:rPr>
              <a:t>mancata produttività</a:t>
            </a:r>
            <a:r>
              <a:rPr lang="it-IT" altLang="it-IT" sz="2000">
                <a:solidFill>
                  <a:schemeClr val="accent2"/>
                </a:solidFill>
                <a:latin typeface="Berlin Sans FB" pitchFamily="34" charset="0"/>
              </a:rPr>
              <a:t>”), anche per coerenza con le disposizioni in materia di aiuti di stato (Reg. CE 800/08).</a:t>
            </a:r>
            <a:br>
              <a:rPr lang="it-IT" altLang="it-IT" sz="2000">
                <a:solidFill>
                  <a:schemeClr val="accent2"/>
                </a:solidFill>
                <a:latin typeface="Berlin Sans FB" pitchFamily="34" charset="0"/>
              </a:rPr>
            </a:br>
            <a:endParaRPr lang="it-IT" altLang="it-IT" sz="2000">
              <a:solidFill>
                <a:schemeClr val="accent2"/>
              </a:solidFill>
              <a:latin typeface="Berlin Sans FB" pitchFamily="34" charset="0"/>
            </a:endParaRPr>
          </a:p>
        </p:txBody>
      </p:sp>
      <p:pic>
        <p:nvPicPr>
          <p:cNvPr id="19464"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5613" y="333375"/>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7395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5" descr="sin_final_v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483" name="Picture 16" descr="logo_rep_nero_su_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0450" y="446088"/>
            <a:ext cx="3667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4" name="Picture 17" descr="cee_colore copi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67650" y="403225"/>
            <a:ext cx="620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Text Box 19"/>
          <p:cNvSpPr txBox="1">
            <a:spLocks noChangeArrowheads="1"/>
          </p:cNvSpPr>
          <p:nvPr/>
        </p:nvSpPr>
        <p:spPr bwMode="auto">
          <a:xfrm flipH="1">
            <a:off x="7767638" y="733425"/>
            <a:ext cx="8366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400">
                <a:solidFill>
                  <a:srgbClr val="243891"/>
                </a:solidFill>
              </a:rPr>
              <a:t>UNIONE EUROPEA</a:t>
            </a:r>
          </a:p>
          <a:p>
            <a:pPr algn="ctr" eaLnBrk="1" hangingPunct="1">
              <a:spcBef>
                <a:spcPct val="0"/>
              </a:spcBef>
              <a:buFontTx/>
              <a:buNone/>
            </a:pPr>
            <a:r>
              <a:rPr lang="it-IT" altLang="it-IT" sz="400">
                <a:solidFill>
                  <a:srgbClr val="243891"/>
                </a:solidFill>
              </a:rPr>
              <a:t>Fondo sociale europeo</a:t>
            </a:r>
            <a:endParaRPr lang="it-IT" altLang="it-IT" sz="400"/>
          </a:p>
        </p:txBody>
      </p:sp>
      <p:sp>
        <p:nvSpPr>
          <p:cNvPr id="20486" name="Rectangle 37"/>
          <p:cNvSpPr>
            <a:spLocks noChangeArrowheads="1"/>
          </p:cNvSpPr>
          <p:nvPr/>
        </p:nvSpPr>
        <p:spPr bwMode="auto">
          <a:xfrm>
            <a:off x="2195513" y="6454775"/>
            <a:ext cx="4968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sp>
        <p:nvSpPr>
          <p:cNvPr id="2" name="Rettangolo 1"/>
          <p:cNvSpPr/>
          <p:nvPr/>
        </p:nvSpPr>
        <p:spPr>
          <a:xfrm>
            <a:off x="611188" y="1052513"/>
            <a:ext cx="7632700" cy="3170237"/>
          </a:xfrm>
          <a:prstGeom prst="rect">
            <a:avLst/>
          </a:prstGeom>
        </p:spPr>
        <p:txBody>
          <a:bodyPr>
            <a:spAutoFit/>
          </a:bodyPr>
          <a:lstStyle/>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400" b="1" dirty="0">
                <a:solidFill>
                  <a:srgbClr val="F75311"/>
                </a:solidFill>
                <a:latin typeface="Berlin Sans FB Demi" pitchFamily="34" charset="0"/>
              </a:rPr>
              <a:t>Costi considerati</a:t>
            </a:r>
            <a:r>
              <a:rPr lang="it-IT" sz="2000" b="1" dirty="0">
                <a:solidFill>
                  <a:srgbClr val="F75311"/>
                </a:solidFill>
                <a:latin typeface="Berlin Sans FB Demi" pitchFamily="34" charset="0"/>
              </a:rPr>
              <a:t/>
            </a:r>
            <a:br>
              <a:rPr lang="it-IT" sz="2000" b="1" dirty="0">
                <a:solidFill>
                  <a:srgbClr val="F75311"/>
                </a:solidFill>
                <a:latin typeface="Berlin Sans FB Demi" pitchFamily="34" charset="0"/>
              </a:rPr>
            </a:br>
            <a:endParaRPr lang="it-IT" sz="2000" dirty="0">
              <a:solidFill>
                <a:schemeClr val="accent2"/>
              </a:solidFill>
              <a:latin typeface="Berlin Sans FB" pitchFamily="34" charset="0"/>
            </a:endParaRPr>
          </a:p>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000" dirty="0">
                <a:solidFill>
                  <a:schemeClr val="accent2"/>
                </a:solidFill>
                <a:latin typeface="Berlin Sans FB" pitchFamily="34" charset="0"/>
              </a:rPr>
              <a:t>In alcuni casi:</a:t>
            </a:r>
            <a:endParaRPr lang="it-IT" sz="2000" dirty="0">
              <a:solidFill>
                <a:srgbClr val="F75311"/>
              </a:solidFill>
              <a:latin typeface="Berlin Sans FB" pitchFamily="34" charset="0"/>
            </a:endParaRPr>
          </a:p>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dirty="0">
              <a:solidFill>
                <a:schemeClr val="accent2"/>
              </a:solidFill>
              <a:latin typeface="Berlin Sans FB" pitchFamily="34" charset="0"/>
            </a:endParaRPr>
          </a:p>
          <a:p>
            <a:pPr marL="342900" indent="-342900">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000" dirty="0">
                <a:solidFill>
                  <a:schemeClr val="accent2"/>
                </a:solidFill>
                <a:latin typeface="Berlin Sans FB" pitchFamily="34" charset="0"/>
              </a:rPr>
              <a:t>sono stati esclusi anche alcuni costi “</a:t>
            </a:r>
            <a:r>
              <a:rPr lang="it-IT" sz="2000" b="1" dirty="0">
                <a:solidFill>
                  <a:schemeClr val="accent2"/>
                </a:solidFill>
                <a:latin typeface="Berlin Sans FB" pitchFamily="34" charset="0"/>
              </a:rPr>
              <a:t>saltuari</a:t>
            </a:r>
            <a:r>
              <a:rPr lang="it-IT" sz="2000" dirty="0">
                <a:solidFill>
                  <a:schemeClr val="accent2"/>
                </a:solidFill>
                <a:latin typeface="Berlin Sans FB" pitchFamily="34" charset="0"/>
              </a:rPr>
              <a:t>” e/o ad elevato valore unitario, quali:</a:t>
            </a:r>
          </a:p>
          <a:p>
            <a:pPr marL="800100" lvl="1" indent="-342900">
              <a:buClr>
                <a:srgbClr val="3333CC"/>
              </a:buClr>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000" dirty="0">
                <a:solidFill>
                  <a:schemeClr val="accent2"/>
                </a:solidFill>
                <a:latin typeface="Berlin Sans FB" pitchFamily="34" charset="0"/>
              </a:rPr>
              <a:t>sostegno agli utenti disabili</a:t>
            </a:r>
          </a:p>
          <a:p>
            <a:pPr marL="800100" lvl="1" indent="-342900">
              <a:buClr>
                <a:srgbClr val="3333CC"/>
              </a:buClr>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000" dirty="0" err="1">
                <a:solidFill>
                  <a:schemeClr val="accent2"/>
                </a:solidFill>
                <a:latin typeface="Berlin Sans FB" pitchFamily="34" charset="0"/>
              </a:rPr>
              <a:t>convittualità</a:t>
            </a:r>
            <a:r>
              <a:rPr lang="it-IT" sz="2000" dirty="0">
                <a:solidFill>
                  <a:schemeClr val="accent2"/>
                </a:solidFill>
                <a:latin typeface="Berlin Sans FB" pitchFamily="34" charset="0"/>
              </a:rPr>
              <a:t> e residenzialità/</a:t>
            </a:r>
            <a:r>
              <a:rPr lang="it-IT" sz="2000" dirty="0" err="1">
                <a:solidFill>
                  <a:schemeClr val="accent2"/>
                </a:solidFill>
                <a:latin typeface="Berlin Sans FB" pitchFamily="34" charset="0"/>
              </a:rPr>
              <a:t>semiresidenzialità</a:t>
            </a:r>
            <a:endParaRPr lang="it-IT" sz="2000" dirty="0">
              <a:solidFill>
                <a:schemeClr val="accent2"/>
              </a:solidFill>
              <a:latin typeface="Berlin Sans FB" pitchFamily="34" charset="0"/>
            </a:endParaRPr>
          </a:p>
          <a:p>
            <a:pPr marL="800100" lvl="1" indent="-342900">
              <a:buClr>
                <a:srgbClr val="3333CC"/>
              </a:buClr>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000" dirty="0">
                <a:solidFill>
                  <a:schemeClr val="accent2"/>
                </a:solidFill>
                <a:latin typeface="Berlin Sans FB" pitchFamily="34" charset="0"/>
              </a:rPr>
              <a:t>indennità di frequenza</a:t>
            </a:r>
            <a:br>
              <a:rPr lang="it-IT" sz="2000" dirty="0">
                <a:solidFill>
                  <a:schemeClr val="accent2"/>
                </a:solidFill>
                <a:latin typeface="Berlin Sans FB" pitchFamily="34" charset="0"/>
              </a:rPr>
            </a:br>
            <a:endParaRPr lang="it-IT" sz="2000" dirty="0">
              <a:solidFill>
                <a:schemeClr val="accent2"/>
              </a:solidFill>
              <a:latin typeface="Berlin Sans FB" pitchFamily="34" charset="0"/>
            </a:endParaRPr>
          </a:p>
        </p:txBody>
      </p:sp>
      <p:sp>
        <p:nvSpPr>
          <p:cNvPr id="3" name="Rettangolo 2"/>
          <p:cNvSpPr/>
          <p:nvPr/>
        </p:nvSpPr>
        <p:spPr>
          <a:xfrm>
            <a:off x="611188" y="4062413"/>
            <a:ext cx="7416800" cy="1585912"/>
          </a:xfrm>
          <a:prstGeom prst="rect">
            <a:avLst/>
          </a:prstGeom>
        </p:spPr>
        <p:txBody>
          <a:bodyPr>
            <a:spAutoFit/>
          </a:bodyPr>
          <a:lstStyle/>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dirty="0">
              <a:solidFill>
                <a:schemeClr val="accent2"/>
              </a:solidFill>
              <a:latin typeface="Berlin Sans FB" pitchFamily="34" charset="0"/>
            </a:endParaRPr>
          </a:p>
          <a:p>
            <a:pPr marL="342900" indent="-342900">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000" dirty="0">
                <a:solidFill>
                  <a:schemeClr val="accent2"/>
                </a:solidFill>
                <a:latin typeface="Berlin Sans FB" pitchFamily="34" charset="0"/>
              </a:rPr>
              <a:t>è stata inoltre ridotta l’incidenza dei costi legati alla rendicontazione (oneri amministrativi e di monitoraggio finanziario) per tener conto della </a:t>
            </a:r>
            <a:r>
              <a:rPr lang="it-IT" sz="2000" b="1" dirty="0">
                <a:solidFill>
                  <a:schemeClr val="accent2"/>
                </a:solidFill>
                <a:latin typeface="Berlin Sans FB" pitchFamily="34" charset="0"/>
              </a:rPr>
              <a:t>semplificazione</a:t>
            </a:r>
            <a:r>
              <a:rPr lang="it-IT" sz="2000" dirty="0">
                <a:solidFill>
                  <a:schemeClr val="accent2"/>
                </a:solidFill>
                <a:latin typeface="Berlin Sans FB" pitchFamily="34" charset="0"/>
              </a:rPr>
              <a:t> documentale legata all’introduzione delle UCS</a:t>
            </a:r>
          </a:p>
        </p:txBody>
      </p:sp>
      <p:pic>
        <p:nvPicPr>
          <p:cNvPr id="20489"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5613" y="333375"/>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24160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5" descr="sin_final_v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1507" name="Rectangle 12"/>
          <p:cNvSpPr>
            <a:spLocks noGrp="1" noChangeArrowheads="1"/>
          </p:cNvSpPr>
          <p:nvPr>
            <p:ph type="ctrTitle" idx="4294967295"/>
          </p:nvPr>
        </p:nvSpPr>
        <p:spPr>
          <a:xfrm>
            <a:off x="611188" y="3359150"/>
            <a:ext cx="7993062" cy="1222375"/>
          </a:xfrm>
        </p:spPr>
        <p:txBody>
          <a:bodyPr anchor="b"/>
          <a:lstStyle/>
          <a:p>
            <a:pPr algn="l" eaLnBrk="1" hangingPunct="1"/>
            <a:r>
              <a:rPr lang="it-IT" altLang="it-IT" sz="2400" b="1" smtClean="0">
                <a:solidFill>
                  <a:srgbClr val="F75311"/>
                </a:solidFill>
                <a:latin typeface="Berlin Sans FB Demi" panose="020E0802020502020306" pitchFamily="32" charset="0"/>
              </a:rPr>
              <a:t>Metodo di calcolo</a:t>
            </a:r>
            <a:r>
              <a:rPr lang="it-IT" altLang="it-IT" sz="1100" b="1" smtClean="0">
                <a:solidFill>
                  <a:srgbClr val="F75311"/>
                </a:solidFill>
                <a:latin typeface="Berlin Sans FB Demi" panose="020E0802020502020306" pitchFamily="32" charset="0"/>
              </a:rPr>
              <a:t/>
            </a:r>
            <a:br>
              <a:rPr lang="it-IT" altLang="it-IT" sz="1100" b="1" smtClean="0">
                <a:solidFill>
                  <a:srgbClr val="F75311"/>
                </a:solidFill>
                <a:latin typeface="Berlin Sans FB Demi" panose="020E0802020502020306" pitchFamily="32" charset="0"/>
              </a:rPr>
            </a:br>
            <a:r>
              <a:rPr lang="it-IT" altLang="it-IT" sz="1100" smtClean="0">
                <a:solidFill>
                  <a:schemeClr val="accent2"/>
                </a:solidFill>
                <a:latin typeface="Berlin Sans FB" pitchFamily="34" charset="0"/>
              </a:rPr>
              <a:t/>
            </a:r>
            <a:br>
              <a:rPr lang="it-IT" altLang="it-IT" sz="1100" smtClean="0">
                <a:solidFill>
                  <a:schemeClr val="accent2"/>
                </a:solidFill>
                <a:latin typeface="Berlin Sans FB" pitchFamily="34" charset="0"/>
              </a:rPr>
            </a:br>
            <a:r>
              <a:rPr lang="it-IT" altLang="it-IT" sz="2400" b="1" smtClean="0">
                <a:solidFill>
                  <a:schemeClr val="accent2"/>
                </a:solidFill>
                <a:latin typeface="Berlin Sans FB" pitchFamily="34" charset="0"/>
              </a:rPr>
              <a:t/>
            </a:r>
            <a:br>
              <a:rPr lang="it-IT" altLang="it-IT" sz="2400" b="1" smtClean="0">
                <a:solidFill>
                  <a:schemeClr val="accent2"/>
                </a:solidFill>
                <a:latin typeface="Berlin Sans FB" pitchFamily="34" charset="0"/>
              </a:rPr>
            </a:br>
            <a:r>
              <a:rPr lang="it-IT" altLang="it-IT" sz="2400" smtClean="0">
                <a:solidFill>
                  <a:schemeClr val="accent2"/>
                </a:solidFill>
                <a:latin typeface="Berlin Sans FB" pitchFamily="34" charset="0"/>
              </a:rPr>
              <a:t>In tutti i casi le Regioni hanno utilizzato metodi </a:t>
            </a:r>
            <a:r>
              <a:rPr lang="it-IT" altLang="it-IT" sz="2400" b="1" smtClean="0">
                <a:solidFill>
                  <a:schemeClr val="accent2"/>
                </a:solidFill>
                <a:latin typeface="Berlin Sans FB" pitchFamily="34" charset="0"/>
              </a:rPr>
              <a:t>statistici</a:t>
            </a:r>
            <a:r>
              <a:rPr lang="it-IT" altLang="it-IT" sz="2400" smtClean="0">
                <a:solidFill>
                  <a:schemeClr val="accent2"/>
                </a:solidFill>
                <a:latin typeface="Berlin Sans FB" pitchFamily="34" charset="0"/>
              </a:rPr>
              <a:t> per la determinazione dei valori (medie semplici e/o ponderate, regressioni lineari, altri stimatori).</a:t>
            </a:r>
            <a:br>
              <a:rPr lang="it-IT" altLang="it-IT" sz="2400" smtClean="0">
                <a:solidFill>
                  <a:schemeClr val="accent2"/>
                </a:solidFill>
                <a:latin typeface="Berlin Sans FB" pitchFamily="34" charset="0"/>
              </a:rPr>
            </a:br>
            <a:r>
              <a:rPr lang="it-IT" altLang="it-IT" sz="2400" smtClean="0">
                <a:solidFill>
                  <a:schemeClr val="accent2"/>
                </a:solidFill>
                <a:latin typeface="Berlin Sans FB" pitchFamily="34" charset="0"/>
              </a:rPr>
              <a:t/>
            </a:r>
            <a:br>
              <a:rPr lang="it-IT" altLang="it-IT" sz="2400" smtClean="0">
                <a:solidFill>
                  <a:schemeClr val="accent2"/>
                </a:solidFill>
                <a:latin typeface="Berlin Sans FB" pitchFamily="34" charset="0"/>
              </a:rPr>
            </a:br>
            <a:r>
              <a:rPr lang="it-IT" altLang="it-IT" sz="2400" smtClean="0">
                <a:solidFill>
                  <a:schemeClr val="accent2"/>
                </a:solidFill>
                <a:latin typeface="Berlin Sans FB" pitchFamily="34" charset="0"/>
              </a:rPr>
              <a:t>In tutti i casi, il campione esaminato ha garantito sufficiente rappresentatività. </a:t>
            </a:r>
            <a:endParaRPr lang="it-IT" altLang="it-IT" sz="1600" b="1" smtClean="0">
              <a:solidFill>
                <a:schemeClr val="accent2"/>
              </a:solidFill>
              <a:latin typeface="Berlin Sans FB" pitchFamily="34" charset="0"/>
            </a:endParaRPr>
          </a:p>
        </p:txBody>
      </p:sp>
      <p:pic>
        <p:nvPicPr>
          <p:cNvPr id="21508" name="Picture 16" descr="logo_rep_nero_su_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0450" y="446088"/>
            <a:ext cx="3667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17" descr="cee_colore copi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67650" y="403225"/>
            <a:ext cx="620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0" name="Text Box 19"/>
          <p:cNvSpPr txBox="1">
            <a:spLocks noChangeArrowheads="1"/>
          </p:cNvSpPr>
          <p:nvPr/>
        </p:nvSpPr>
        <p:spPr bwMode="auto">
          <a:xfrm flipH="1">
            <a:off x="7767638" y="733425"/>
            <a:ext cx="8366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400">
                <a:solidFill>
                  <a:srgbClr val="243891"/>
                </a:solidFill>
              </a:rPr>
              <a:t>UNIONE EUROPEA</a:t>
            </a:r>
          </a:p>
          <a:p>
            <a:pPr algn="ctr" eaLnBrk="1" hangingPunct="1">
              <a:spcBef>
                <a:spcPct val="0"/>
              </a:spcBef>
              <a:buFontTx/>
              <a:buNone/>
            </a:pPr>
            <a:r>
              <a:rPr lang="it-IT" altLang="it-IT" sz="400">
                <a:solidFill>
                  <a:srgbClr val="243891"/>
                </a:solidFill>
              </a:rPr>
              <a:t>Fondo sociale europeo</a:t>
            </a:r>
            <a:endParaRPr lang="it-IT" altLang="it-IT" sz="400"/>
          </a:p>
        </p:txBody>
      </p:sp>
      <p:sp>
        <p:nvSpPr>
          <p:cNvPr id="21511" name="Rectangle 37"/>
          <p:cNvSpPr>
            <a:spLocks noChangeArrowheads="1"/>
          </p:cNvSpPr>
          <p:nvPr/>
        </p:nvSpPr>
        <p:spPr bwMode="auto">
          <a:xfrm>
            <a:off x="2195513" y="6454775"/>
            <a:ext cx="4968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p:txBody>
      </p:sp>
      <p:pic>
        <p:nvPicPr>
          <p:cNvPr id="21512"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5613" y="333375"/>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60427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5" descr="sin_final_v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6925"/>
            <a:ext cx="8604250" cy="801688"/>
          </a:xfrm>
          <a:prstGeom prst="rect">
            <a:avLst/>
          </a:prstGeom>
          <a:solidFill>
            <a:srgbClr val="5868A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2531" name="Picture 16" descr="logo_rep_nero_su_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0450" y="446088"/>
            <a:ext cx="3667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2" name="Picture 17" descr="cee_colore copia"/>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67650" y="403225"/>
            <a:ext cx="62071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Text Box 19"/>
          <p:cNvSpPr txBox="1">
            <a:spLocks noChangeArrowheads="1"/>
          </p:cNvSpPr>
          <p:nvPr/>
        </p:nvSpPr>
        <p:spPr bwMode="auto">
          <a:xfrm flipH="1">
            <a:off x="7767638" y="733425"/>
            <a:ext cx="8366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it-IT" altLang="it-IT" sz="400">
                <a:solidFill>
                  <a:srgbClr val="243891"/>
                </a:solidFill>
              </a:rPr>
              <a:t>UNIONE EUROPEA</a:t>
            </a:r>
          </a:p>
          <a:p>
            <a:pPr algn="ctr" eaLnBrk="1" hangingPunct="1">
              <a:spcBef>
                <a:spcPct val="0"/>
              </a:spcBef>
              <a:buFontTx/>
              <a:buNone/>
            </a:pPr>
            <a:r>
              <a:rPr lang="it-IT" altLang="it-IT" sz="400">
                <a:solidFill>
                  <a:srgbClr val="243891"/>
                </a:solidFill>
              </a:rPr>
              <a:t>Fondo sociale europeo</a:t>
            </a:r>
            <a:endParaRPr lang="it-IT" altLang="it-IT" sz="400"/>
          </a:p>
        </p:txBody>
      </p:sp>
      <p:sp>
        <p:nvSpPr>
          <p:cNvPr id="22534" name="Rectangle 37"/>
          <p:cNvSpPr>
            <a:spLocks noChangeArrowheads="1"/>
          </p:cNvSpPr>
          <p:nvPr/>
        </p:nvSpPr>
        <p:spPr bwMode="auto">
          <a:xfrm>
            <a:off x="2195513" y="6454775"/>
            <a:ext cx="49688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t-IT" altLang="it-IT" sz="800" b="1">
                <a:solidFill>
                  <a:schemeClr val="accent2"/>
                </a:solidFill>
              </a:rPr>
              <a:t>Progetto Interregionale/Transnazionale sulla SEMPLIFICAZIONE DEI COSTI FSE</a:t>
            </a:r>
          </a:p>
          <a:p>
            <a:pPr eaLnBrk="1" hangingPunct="1">
              <a:spcBef>
                <a:spcPct val="0"/>
              </a:spcBef>
              <a:buFontTx/>
              <a:buNone/>
            </a:pPr>
            <a:endParaRPr lang="it-IT" altLang="it-IT" sz="800" b="1">
              <a:solidFill>
                <a:schemeClr val="accent2"/>
              </a:solidFill>
            </a:endParaRPr>
          </a:p>
        </p:txBody>
      </p:sp>
      <p:sp>
        <p:nvSpPr>
          <p:cNvPr id="10" name="Rettangolo 9"/>
          <p:cNvSpPr/>
          <p:nvPr/>
        </p:nvSpPr>
        <p:spPr>
          <a:xfrm>
            <a:off x="1042988" y="1341438"/>
            <a:ext cx="7421562" cy="4124325"/>
          </a:xfrm>
          <a:prstGeom prst="rect">
            <a:avLst/>
          </a:prstGeom>
        </p:spPr>
        <p:txBody>
          <a:bodyPr>
            <a:spAutoFit/>
          </a:bodyPr>
          <a:lstStyle/>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400" b="1" dirty="0">
                <a:solidFill>
                  <a:srgbClr val="F75311"/>
                </a:solidFill>
                <a:latin typeface="Berlin Sans FB Demi" pitchFamily="34" charset="0"/>
              </a:rPr>
              <a:t>Tipologia di UCS scelta</a:t>
            </a:r>
            <a:r>
              <a:rPr lang="it-IT" sz="1100" b="1" dirty="0">
                <a:solidFill>
                  <a:srgbClr val="F75311"/>
                </a:solidFill>
                <a:latin typeface="Berlin Sans FB Demi" pitchFamily="34" charset="0"/>
              </a:rPr>
              <a:t/>
            </a:r>
            <a:br>
              <a:rPr lang="it-IT" sz="1100" b="1" dirty="0">
                <a:solidFill>
                  <a:srgbClr val="F75311"/>
                </a:solidFill>
                <a:latin typeface="Berlin Sans FB Demi" pitchFamily="34" charset="0"/>
              </a:rPr>
            </a:br>
            <a:endParaRPr lang="it-IT" sz="1100" dirty="0">
              <a:solidFill>
                <a:schemeClr val="accent2"/>
              </a:solidFill>
              <a:latin typeface="Berlin Sans FB" pitchFamily="34" charset="0"/>
            </a:endParaRPr>
          </a:p>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000" dirty="0">
                <a:solidFill>
                  <a:schemeClr val="accent2"/>
                </a:solidFill>
                <a:latin typeface="Berlin Sans FB" pitchFamily="34" charset="0"/>
              </a:rPr>
              <a:t>Le tipologie di UCS individuate sono le seguenti:</a:t>
            </a:r>
            <a:endParaRPr lang="it-IT" sz="2000" dirty="0">
              <a:solidFill>
                <a:srgbClr val="F75311"/>
              </a:solidFill>
              <a:latin typeface="Berlin Sans FB" pitchFamily="34" charset="0"/>
            </a:endParaRPr>
          </a:p>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sz="1050" dirty="0">
              <a:solidFill>
                <a:schemeClr val="accent2"/>
              </a:solidFill>
              <a:latin typeface="Berlin Sans FB" pitchFamily="34" charset="0"/>
            </a:endParaRPr>
          </a:p>
          <a:p>
            <a:pPr marL="342900" indent="-342900">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1900" dirty="0">
                <a:solidFill>
                  <a:schemeClr val="accent2"/>
                </a:solidFill>
                <a:latin typeface="Berlin Sans FB" pitchFamily="34" charset="0"/>
              </a:rPr>
              <a:t>Ora/corso</a:t>
            </a:r>
          </a:p>
          <a:p>
            <a:pPr marL="342900" indent="-342900">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1900" dirty="0">
                <a:solidFill>
                  <a:schemeClr val="accent2"/>
                </a:solidFill>
                <a:latin typeface="Berlin Sans FB" pitchFamily="34" charset="0"/>
              </a:rPr>
              <a:t>Ora/allievo</a:t>
            </a:r>
          </a:p>
          <a:p>
            <a:pPr marL="342900" indent="-342900">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1900" dirty="0">
                <a:solidFill>
                  <a:schemeClr val="accent2"/>
                </a:solidFill>
                <a:latin typeface="Berlin Sans FB" pitchFamily="34" charset="0"/>
              </a:rPr>
              <a:t>«Successo formativo» (UCS per ogni allievo che raggiunge gli obiettivi formativi)</a:t>
            </a:r>
          </a:p>
          <a:p>
            <a:pPr marL="342900" indent="-342900">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1900" dirty="0">
                <a:solidFill>
                  <a:schemeClr val="accent2"/>
                </a:solidFill>
                <a:latin typeface="Berlin Sans FB" pitchFamily="34" charset="0"/>
              </a:rPr>
              <a:t>Ora/destinatario sostegno a disabili</a:t>
            </a:r>
          </a:p>
          <a:p>
            <a:pPr marL="342900" indent="-342900">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1900" dirty="0">
                <a:solidFill>
                  <a:schemeClr val="accent2"/>
                </a:solidFill>
                <a:latin typeface="Berlin Sans FB" pitchFamily="34" charset="0"/>
              </a:rPr>
              <a:t>Ora/destinatario per servizi individuali (servizi al lavoro)</a:t>
            </a:r>
          </a:p>
          <a:p>
            <a:pPr marL="342900" indent="-342900">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1900" dirty="0">
                <a:solidFill>
                  <a:schemeClr val="accent2"/>
                </a:solidFill>
                <a:latin typeface="Berlin Sans FB" pitchFamily="34" charset="0"/>
              </a:rPr>
              <a:t>Ora/destinatario per servizi collettivi (servizi al lavoro)</a:t>
            </a:r>
          </a:p>
          <a:p>
            <a:pPr marL="342900" indent="-342900">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sz="1900" dirty="0">
              <a:solidFill>
                <a:schemeClr val="accent2"/>
              </a:solidFill>
              <a:latin typeface="Berlin Sans FB" pitchFamily="34" charset="0"/>
            </a:endParaRPr>
          </a:p>
          <a:p>
            <a:pPr algn="ct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1900" dirty="0">
                <a:solidFill>
                  <a:srgbClr val="F75311"/>
                </a:solidFill>
                <a:latin typeface="Berlin Sans FB" pitchFamily="34" charset="0"/>
              </a:rPr>
              <a:t>Per le attività formative, la maggioranza delle Regioni utilizza una combinazione di UCS ora/corso e ora/allievo</a:t>
            </a:r>
          </a:p>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sz="1050" dirty="0">
              <a:solidFill>
                <a:schemeClr val="accent2"/>
              </a:solidFill>
              <a:latin typeface="Berlin Sans FB" pitchFamily="34" charset="0"/>
            </a:endParaRPr>
          </a:p>
        </p:txBody>
      </p:sp>
      <p:pic>
        <p:nvPicPr>
          <p:cNvPr id="22536"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5613" y="333375"/>
            <a:ext cx="50165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42632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89" name="Picture 5" descr="sin_final_v3"/>
          <p:cNvPicPr>
            <a:picLocks noChangeAspect="1" noChangeArrowheads="1"/>
          </p:cNvPicPr>
          <p:nvPr/>
        </p:nvPicPr>
        <p:blipFill>
          <a:blip r:embed="rId3"/>
          <a:srcRect/>
          <a:stretch>
            <a:fillRect/>
          </a:stretch>
        </p:blipFill>
        <p:spPr bwMode="auto">
          <a:xfrm>
            <a:off x="0" y="5876925"/>
            <a:ext cx="8604250" cy="801688"/>
          </a:xfrm>
          <a:prstGeom prst="rect">
            <a:avLst/>
          </a:prstGeom>
          <a:solidFill>
            <a:srgbClr val="5868AF"/>
          </a:solidFill>
          <a:ln w="9525">
            <a:noFill/>
            <a:miter lim="800000"/>
            <a:headEnd/>
            <a:tailEnd/>
          </a:ln>
        </p:spPr>
      </p:pic>
      <p:sp>
        <p:nvSpPr>
          <p:cNvPr id="2051" name="Rectangle 12"/>
          <p:cNvSpPr>
            <a:spLocks noGrp="1" noChangeArrowheads="1"/>
          </p:cNvSpPr>
          <p:nvPr>
            <p:ph type="ctrTitle" idx="4294967295"/>
          </p:nvPr>
        </p:nvSpPr>
        <p:spPr>
          <a:xfrm>
            <a:off x="225425" y="2205038"/>
            <a:ext cx="8280400" cy="2519362"/>
          </a:xfr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p:spPr>
        <p:txBody>
          <a:bodyPr anchor="b"/>
          <a:lstStyle/>
          <a:p>
            <a:pPr marL="838200" indent="-838200" algn="ctr" eaLnBrk="1">
              <a:defRPr/>
            </a:pPr>
            <a:r>
              <a:rPr lang="it-IT" b="1" i="1" dirty="0" smtClean="0">
                <a:latin typeface="Berlin Sans FB Demi" pitchFamily="34" charset="0"/>
              </a:rPr>
              <a:t>I controlli di gestione </a:t>
            </a:r>
            <a:br>
              <a:rPr lang="it-IT" b="1" i="1" dirty="0" smtClean="0">
                <a:latin typeface="Berlin Sans FB Demi" pitchFamily="34" charset="0"/>
              </a:rPr>
            </a:br>
            <a:r>
              <a:rPr lang="it-IT" b="1" i="1" dirty="0" smtClean="0">
                <a:latin typeface="Berlin Sans FB Demi" pitchFamily="34" charset="0"/>
              </a:rPr>
              <a:t>sulle operazioni </a:t>
            </a:r>
            <a:br>
              <a:rPr lang="it-IT" b="1" i="1" dirty="0" smtClean="0">
                <a:latin typeface="Berlin Sans FB Demi" pitchFamily="34" charset="0"/>
              </a:rPr>
            </a:br>
            <a:r>
              <a:rPr lang="it-IT" b="1" i="1" dirty="0" smtClean="0">
                <a:latin typeface="Berlin Sans FB Demi" pitchFamily="34" charset="0"/>
              </a:rPr>
              <a:t>finanziate con UCS</a:t>
            </a:r>
            <a:r>
              <a:rPr lang="it-IT" sz="2000" b="1" i="1" dirty="0" smtClean="0">
                <a:solidFill>
                  <a:srgbClr val="F75311"/>
                </a:solidFill>
                <a:latin typeface="Berlin Sans FB Demi" pitchFamily="34" charset="0"/>
              </a:rPr>
              <a:t/>
            </a:r>
            <a:br>
              <a:rPr lang="it-IT" sz="2000" b="1" i="1" dirty="0" smtClean="0">
                <a:solidFill>
                  <a:srgbClr val="F75311"/>
                </a:solidFill>
                <a:latin typeface="Berlin Sans FB Demi" pitchFamily="34" charset="0"/>
              </a:rPr>
            </a:br>
            <a:endParaRPr lang="it-IT" sz="1800" dirty="0" smtClean="0">
              <a:solidFill>
                <a:schemeClr val="accent2"/>
              </a:solidFill>
              <a:latin typeface="Berlin Sans FB Demi" pitchFamily="34" charset="0"/>
            </a:endParaRPr>
          </a:p>
        </p:txBody>
      </p:sp>
      <p:pic>
        <p:nvPicPr>
          <p:cNvPr id="63491" name="Picture 36" descr="Loghi regioni"/>
          <p:cNvPicPr>
            <a:picLocks noChangeAspect="1" noChangeArrowheads="1"/>
          </p:cNvPicPr>
          <p:nvPr/>
        </p:nvPicPr>
        <p:blipFill>
          <a:blip r:embed="rId4"/>
          <a:srcRect/>
          <a:stretch>
            <a:fillRect/>
          </a:stretch>
        </p:blipFill>
        <p:spPr bwMode="auto">
          <a:xfrm>
            <a:off x="1943100" y="5589588"/>
            <a:ext cx="7092950" cy="620712"/>
          </a:xfrm>
          <a:prstGeom prst="rect">
            <a:avLst/>
          </a:prstGeom>
          <a:noFill/>
          <a:ln w="9525">
            <a:noFill/>
            <a:miter lim="800000"/>
            <a:headEnd/>
            <a:tailEnd/>
          </a:ln>
        </p:spPr>
      </p:pic>
      <p:sp>
        <p:nvSpPr>
          <p:cNvPr id="63492" name="Rectangle 37"/>
          <p:cNvSpPr>
            <a:spLocks noChangeArrowheads="1"/>
          </p:cNvSpPr>
          <p:nvPr/>
        </p:nvSpPr>
        <p:spPr bwMode="auto">
          <a:xfrm>
            <a:off x="2195513" y="6454775"/>
            <a:ext cx="4968875" cy="215900"/>
          </a:xfrm>
          <a:prstGeom prst="rect">
            <a:avLst/>
          </a:prstGeom>
          <a:noFill/>
          <a:ln w="9525">
            <a:noFill/>
            <a:miter lim="800000"/>
            <a:headEnd/>
            <a:tailEnd/>
          </a:ln>
        </p:spPr>
        <p:txBody>
          <a:bodyPr>
            <a:spAutoFit/>
          </a:bodyPr>
          <a:lstStyle/>
          <a:p>
            <a:r>
              <a:rPr lang="it-IT" sz="800" b="1">
                <a:solidFill>
                  <a:schemeClr val="accent2"/>
                </a:solidFill>
              </a:rPr>
              <a:t>Progetto Interregionale/Transnazionale sulla SEMPLIFICAZIONE DEI COSTI FSE</a:t>
            </a:r>
          </a:p>
        </p:txBody>
      </p:sp>
      <p:pic>
        <p:nvPicPr>
          <p:cNvPr id="63493" name="Picture 3"/>
          <p:cNvPicPr>
            <a:picLocks noChangeAspect="1" noChangeArrowheads="1"/>
          </p:cNvPicPr>
          <p:nvPr/>
        </p:nvPicPr>
        <p:blipFill>
          <a:blip r:embed="rId5"/>
          <a:srcRect/>
          <a:stretch>
            <a:fillRect/>
          </a:stretch>
        </p:blipFill>
        <p:spPr bwMode="auto">
          <a:xfrm>
            <a:off x="7410450" y="446088"/>
            <a:ext cx="366713" cy="360362"/>
          </a:xfrm>
          <a:prstGeom prst="rect">
            <a:avLst/>
          </a:prstGeom>
          <a:noFill/>
          <a:ln w="9525">
            <a:noFill/>
            <a:miter lim="800000"/>
            <a:headEnd/>
            <a:tailEnd/>
          </a:ln>
        </p:spPr>
      </p:pic>
      <p:pic>
        <p:nvPicPr>
          <p:cNvPr id="63494" name="Picture 4"/>
          <p:cNvPicPr>
            <a:picLocks noChangeAspect="1" noChangeArrowheads="1"/>
          </p:cNvPicPr>
          <p:nvPr/>
        </p:nvPicPr>
        <p:blipFill>
          <a:blip r:embed="rId6"/>
          <a:srcRect/>
          <a:stretch>
            <a:fillRect/>
          </a:stretch>
        </p:blipFill>
        <p:spPr bwMode="auto">
          <a:xfrm>
            <a:off x="7867650" y="403225"/>
            <a:ext cx="620713" cy="360363"/>
          </a:xfrm>
          <a:prstGeom prst="rect">
            <a:avLst/>
          </a:prstGeom>
          <a:noFill/>
          <a:ln w="9525">
            <a:noFill/>
            <a:miter lim="800000"/>
            <a:headEnd/>
            <a:tailEnd/>
          </a:ln>
        </p:spPr>
      </p:pic>
      <p:sp>
        <p:nvSpPr>
          <p:cNvPr id="63495" name="Rectangle 5"/>
          <p:cNvSpPr>
            <a:spLocks noChangeArrowheads="1"/>
          </p:cNvSpPr>
          <p:nvPr/>
        </p:nvSpPr>
        <p:spPr bwMode="auto">
          <a:xfrm>
            <a:off x="7767638" y="733425"/>
            <a:ext cx="836612" cy="260350"/>
          </a:xfrm>
          <a:prstGeom prst="rect">
            <a:avLst/>
          </a:prstGeom>
          <a:noFill/>
          <a:ln w="9525">
            <a:noFill/>
            <a:miter lim="800000"/>
            <a:headEnd/>
            <a:tailEnd/>
          </a:ln>
        </p:spPr>
        <p:txBody>
          <a:bodyPr lIns="90000" tIns="91440" rIns="90000" bIns="46800">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400">
                <a:solidFill>
                  <a:srgbClr val="243891"/>
                </a:solidFill>
              </a:rPr>
              <a:t>UNIONE EUROPEA</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400">
                <a:solidFill>
                  <a:srgbClr val="243891"/>
                </a:solidFill>
              </a:rPr>
              <a:t>Fondo sociale europeo</a:t>
            </a:r>
          </a:p>
        </p:txBody>
      </p:sp>
      <p:sp>
        <p:nvSpPr>
          <p:cNvPr id="63496" name="Rectangle 6"/>
          <p:cNvSpPr>
            <a:spLocks noChangeArrowheads="1"/>
          </p:cNvSpPr>
          <p:nvPr/>
        </p:nvSpPr>
        <p:spPr bwMode="auto">
          <a:xfrm>
            <a:off x="611188" y="342900"/>
            <a:ext cx="6481762" cy="642938"/>
          </a:xfrm>
          <a:prstGeom prst="rect">
            <a:avLst/>
          </a:prstGeom>
          <a:noFill/>
          <a:ln w="9525">
            <a:noFill/>
            <a:miter lim="800000"/>
            <a:headEnd/>
            <a:tailEnd/>
          </a:ln>
        </p:spPr>
        <p:txBody>
          <a:bodyPr lIns="90000" tIns="91440" rIns="90000" bIns="46800">
            <a:spAutoFit/>
          </a:bodyPr>
          <a:lstStyle/>
          <a:p>
            <a:pPr algn="ctr">
              <a:lnSpc>
                <a:spcPct val="70000"/>
              </a:lnSpc>
              <a:spcBef>
                <a:spcPts val="9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b="1">
                <a:solidFill>
                  <a:srgbClr val="333399"/>
                </a:solidFill>
                <a:latin typeface="Baskerville Old Face" pitchFamily="18" charset="0"/>
              </a:rPr>
              <a:t>Progetto Interregionale/Transnazionale sulla </a:t>
            </a:r>
          </a:p>
          <a:p>
            <a:pPr algn="ctr">
              <a:lnSpc>
                <a:spcPct val="70000"/>
              </a:lnSpc>
              <a:spcBef>
                <a:spcPts val="9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b="1">
                <a:solidFill>
                  <a:srgbClr val="333399"/>
                </a:solidFill>
                <a:latin typeface="Baskerville Old Face" pitchFamily="18" charset="0"/>
              </a:rPr>
              <a:t>SEMPLIFICAZIONE DEI COSTI FSE</a:t>
            </a:r>
          </a:p>
        </p:txBody>
      </p:sp>
      <p:pic>
        <p:nvPicPr>
          <p:cNvPr id="63497" name="Picture 7"/>
          <p:cNvPicPr>
            <a:picLocks noChangeAspect="1" noChangeArrowheads="1"/>
          </p:cNvPicPr>
          <p:nvPr/>
        </p:nvPicPr>
        <p:blipFill>
          <a:blip r:embed="rId7"/>
          <a:srcRect/>
          <a:stretch>
            <a:fillRect/>
          </a:stretch>
        </p:blipFill>
        <p:spPr bwMode="auto">
          <a:xfrm>
            <a:off x="6805613" y="333375"/>
            <a:ext cx="501650" cy="574675"/>
          </a:xfrm>
          <a:prstGeom prst="rect">
            <a:avLst/>
          </a:prstGeom>
          <a:noFill/>
          <a:ln w="9525">
            <a:noFill/>
            <a:miter lim="800000"/>
            <a:headEnd/>
            <a:tailEnd/>
          </a:ln>
        </p:spPr>
      </p:pic>
    </p:spTree>
    <p:extLst>
      <p:ext uri="{BB962C8B-B14F-4D97-AF65-F5344CB8AC3E}">
        <p14:creationId xmlns:p14="http://schemas.microsoft.com/office/powerpoint/2010/main" val="25608478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7" name="Picture 5" descr="sin_final_v3"/>
          <p:cNvPicPr>
            <a:picLocks noChangeAspect="1" noChangeArrowheads="1"/>
          </p:cNvPicPr>
          <p:nvPr/>
        </p:nvPicPr>
        <p:blipFill>
          <a:blip r:embed="rId3" cstate="print"/>
          <a:srcRect/>
          <a:stretch>
            <a:fillRect/>
          </a:stretch>
        </p:blipFill>
        <p:spPr bwMode="auto">
          <a:xfrm>
            <a:off x="0" y="5876925"/>
            <a:ext cx="8604250" cy="801688"/>
          </a:xfrm>
          <a:prstGeom prst="rect">
            <a:avLst/>
          </a:prstGeom>
          <a:solidFill>
            <a:srgbClr val="5868AF"/>
          </a:solidFill>
          <a:ln w="9525">
            <a:noFill/>
            <a:miter lim="800000"/>
            <a:headEnd/>
            <a:tailEnd/>
          </a:ln>
        </p:spPr>
      </p:pic>
      <p:pic>
        <p:nvPicPr>
          <p:cNvPr id="65538" name="Picture 16" descr="logo_rep_nero_su_b"/>
          <p:cNvPicPr>
            <a:picLocks noChangeAspect="1" noChangeArrowheads="1"/>
          </p:cNvPicPr>
          <p:nvPr/>
        </p:nvPicPr>
        <p:blipFill>
          <a:blip r:embed="rId4" cstate="print"/>
          <a:srcRect/>
          <a:stretch>
            <a:fillRect/>
          </a:stretch>
        </p:blipFill>
        <p:spPr bwMode="auto">
          <a:xfrm>
            <a:off x="7410450" y="446088"/>
            <a:ext cx="366713" cy="360362"/>
          </a:xfrm>
          <a:prstGeom prst="rect">
            <a:avLst/>
          </a:prstGeom>
          <a:noFill/>
          <a:ln w="9525">
            <a:noFill/>
            <a:miter lim="800000"/>
            <a:headEnd/>
            <a:tailEnd/>
          </a:ln>
        </p:spPr>
      </p:pic>
      <p:pic>
        <p:nvPicPr>
          <p:cNvPr id="65539" name="Picture 17" descr="cee_colore copia"/>
          <p:cNvPicPr>
            <a:picLocks noChangeAspect="1" noChangeArrowheads="1"/>
          </p:cNvPicPr>
          <p:nvPr/>
        </p:nvPicPr>
        <p:blipFill>
          <a:blip r:embed="rId5" cstate="print"/>
          <a:srcRect/>
          <a:stretch>
            <a:fillRect/>
          </a:stretch>
        </p:blipFill>
        <p:spPr bwMode="auto">
          <a:xfrm>
            <a:off x="7867650" y="403225"/>
            <a:ext cx="620713" cy="360363"/>
          </a:xfrm>
          <a:prstGeom prst="rect">
            <a:avLst/>
          </a:prstGeom>
          <a:noFill/>
          <a:ln w="9525">
            <a:noFill/>
            <a:miter lim="800000"/>
            <a:headEnd/>
            <a:tailEnd/>
          </a:ln>
        </p:spPr>
      </p:pic>
      <p:sp>
        <p:nvSpPr>
          <p:cNvPr id="65540" name="Text Box 19"/>
          <p:cNvSpPr txBox="1">
            <a:spLocks noChangeArrowheads="1"/>
          </p:cNvSpPr>
          <p:nvPr/>
        </p:nvSpPr>
        <p:spPr bwMode="auto">
          <a:xfrm flipH="1">
            <a:off x="7767638" y="733425"/>
            <a:ext cx="836612" cy="212725"/>
          </a:xfrm>
          <a:prstGeom prst="rect">
            <a:avLst/>
          </a:prstGeom>
          <a:noFill/>
          <a:ln w="9525">
            <a:noFill/>
            <a:miter lim="800000"/>
            <a:headEnd/>
            <a:tailEnd/>
          </a:ln>
        </p:spPr>
        <p:txBody>
          <a:bodyPr>
            <a:spAutoFit/>
          </a:bodyPr>
          <a:lstStyle/>
          <a:p>
            <a:pPr algn="ctr"/>
            <a:r>
              <a:rPr lang="it-IT" sz="400">
                <a:solidFill>
                  <a:srgbClr val="243891"/>
                </a:solidFill>
              </a:rPr>
              <a:t>UNIONE EUROPEA</a:t>
            </a:r>
          </a:p>
          <a:p>
            <a:pPr algn="ctr"/>
            <a:r>
              <a:rPr lang="it-IT" sz="400">
                <a:solidFill>
                  <a:srgbClr val="243891"/>
                </a:solidFill>
              </a:rPr>
              <a:t>Fondo sociale europeo</a:t>
            </a:r>
            <a:endParaRPr lang="it-IT" sz="400"/>
          </a:p>
        </p:txBody>
      </p:sp>
      <p:sp>
        <p:nvSpPr>
          <p:cNvPr id="65541" name="Rectangle 37"/>
          <p:cNvSpPr>
            <a:spLocks noChangeArrowheads="1"/>
          </p:cNvSpPr>
          <p:nvPr/>
        </p:nvSpPr>
        <p:spPr bwMode="auto">
          <a:xfrm>
            <a:off x="2195513" y="6454775"/>
            <a:ext cx="4968875" cy="214313"/>
          </a:xfrm>
          <a:prstGeom prst="rect">
            <a:avLst/>
          </a:prstGeom>
          <a:noFill/>
          <a:ln w="9525">
            <a:noFill/>
            <a:miter lim="800000"/>
            <a:headEnd/>
            <a:tailEnd/>
          </a:ln>
        </p:spPr>
        <p:txBody>
          <a:bodyPr>
            <a:spAutoFit/>
          </a:bodyPr>
          <a:lstStyle/>
          <a:p>
            <a:r>
              <a:rPr lang="it-IT" sz="800" b="1">
                <a:solidFill>
                  <a:schemeClr val="accent2"/>
                </a:solidFill>
              </a:rPr>
              <a:t>Progetto Interregionale/Transnazionale sulla SEMPLIFICAZIONE DEI COSTI FSE</a:t>
            </a:r>
          </a:p>
        </p:txBody>
      </p:sp>
      <p:sp>
        <p:nvSpPr>
          <p:cNvPr id="65542" name="Rettangolo 1"/>
          <p:cNvSpPr>
            <a:spLocks noChangeArrowheads="1"/>
          </p:cNvSpPr>
          <p:nvPr/>
        </p:nvSpPr>
        <p:spPr bwMode="auto">
          <a:xfrm>
            <a:off x="251520" y="1124744"/>
            <a:ext cx="8640960" cy="2554545"/>
          </a:xfrm>
          <a:prstGeom prst="rect">
            <a:avLst/>
          </a:prstGeom>
          <a:noFill/>
          <a:ln w="9525">
            <a:noFill/>
            <a:miter lim="800000"/>
            <a:headEnd/>
            <a:tailEnd/>
          </a:ln>
        </p:spPr>
        <p:txBody>
          <a:bodyPr wrap="square">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a:solidFill>
                  <a:schemeClr val="accent2"/>
                </a:solidFill>
                <a:latin typeface="Berlin Sans FB" pitchFamily="34" charset="0"/>
              </a:rPr>
              <a:t>Il focus delle verifiche ex art. 13 del reg. 1828/06 si sposta dagli aspetti finanziari agli aspetti tecnici e fisici delle </a:t>
            </a:r>
            <a:r>
              <a:rPr lang="it-IT" sz="2000" dirty="0" smtClean="0">
                <a:solidFill>
                  <a:schemeClr val="accent2"/>
                </a:solidFill>
                <a:latin typeface="Berlin Sans FB" pitchFamily="34" charset="0"/>
              </a:rPr>
              <a:t>operazioni</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b="1" dirty="0" smtClean="0">
              <a:solidFill>
                <a:schemeClr val="accent2"/>
              </a:solidFill>
              <a:latin typeface="Berlin Sans FB Demi" panose="020E0802020502020306" pitchFamily="34" charset="0"/>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b="1" i="1" u="sng" dirty="0" smtClean="0">
                <a:solidFill>
                  <a:srgbClr val="F75311"/>
                </a:solidFill>
                <a:latin typeface="Berlin Sans FB Demi" panose="020E0802020502020306" pitchFamily="34" charset="0"/>
              </a:rPr>
              <a:t>Nuovo approccio ai controlli:</a:t>
            </a:r>
            <a:r>
              <a:rPr lang="it-IT" sz="2000" b="1" dirty="0" smtClean="0">
                <a:solidFill>
                  <a:schemeClr val="accent2"/>
                </a:solidFill>
                <a:latin typeface="Berlin Sans FB Demi" panose="020E0802020502020306" pitchFamily="34" charset="0"/>
              </a:rPr>
              <a:t>  </a:t>
            </a:r>
            <a:r>
              <a:rPr lang="it-IT" sz="2000" dirty="0" smtClean="0">
                <a:solidFill>
                  <a:schemeClr val="accent2"/>
                </a:solidFill>
                <a:latin typeface="Berlin Sans FB" pitchFamily="34" charset="0"/>
              </a:rPr>
              <a:t>non </a:t>
            </a:r>
            <a:r>
              <a:rPr lang="it-IT" sz="2000" dirty="0">
                <a:solidFill>
                  <a:schemeClr val="accent2"/>
                </a:solidFill>
                <a:latin typeface="Berlin Sans FB" pitchFamily="34" charset="0"/>
              </a:rPr>
              <a:t>si fa più il controllo dei giustificativi di spesa (es. fatture) ma ci si</a:t>
            </a:r>
            <a:r>
              <a:rPr lang="it-IT" sz="2000" b="1" dirty="0">
                <a:solidFill>
                  <a:schemeClr val="accent2"/>
                </a:solidFill>
                <a:latin typeface="Berlin Sans FB Demi" panose="020E0802020502020306" pitchFamily="34" charset="0"/>
              </a:rPr>
              <a:t> concentra sulla realizzazione degli interventi </a:t>
            </a:r>
            <a:endParaRPr lang="it-IT" sz="2000" b="1" dirty="0" smtClean="0">
              <a:solidFill>
                <a:schemeClr val="accent2"/>
              </a:solidFill>
              <a:latin typeface="Berlin Sans FB Demi" panose="020E0802020502020306" pitchFamily="34" charset="0"/>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b="1" dirty="0" smtClean="0">
                <a:solidFill>
                  <a:schemeClr val="accent2"/>
                </a:solidFill>
                <a:latin typeface="Berlin Sans FB Demi" panose="020E0802020502020306" pitchFamily="34" charset="0"/>
              </a:rPr>
              <a:t>(</a:t>
            </a:r>
            <a:r>
              <a:rPr lang="it-IT" sz="2000" b="1" dirty="0">
                <a:solidFill>
                  <a:schemeClr val="accent2"/>
                </a:solidFill>
                <a:latin typeface="Berlin Sans FB Demi" panose="020E0802020502020306" pitchFamily="34" charset="0"/>
              </a:rPr>
              <a:t>processo e risultato</a:t>
            </a:r>
            <a:r>
              <a:rPr lang="it-IT" sz="2000" b="1" dirty="0" smtClean="0">
                <a:solidFill>
                  <a:schemeClr val="accent2"/>
                </a:solidFill>
                <a:latin typeface="Berlin Sans FB Demi" panose="020E0802020502020306" pitchFamily="34" charset="0"/>
              </a:rPr>
              <a: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b="1" dirty="0">
              <a:solidFill>
                <a:schemeClr val="accent2"/>
              </a:solidFill>
              <a:latin typeface="Berlin Sans FB Demi" panose="020E0802020502020306" pitchFamily="34" charset="0"/>
            </a:endParaRPr>
          </a:p>
          <a:p>
            <a:pP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200" b="1" dirty="0">
              <a:solidFill>
                <a:schemeClr val="accent2"/>
              </a:solidFill>
              <a:latin typeface="Berlin Sans FB" pitchFamily="34" charset="0"/>
            </a:endParaRPr>
          </a:p>
        </p:txBody>
      </p:sp>
      <p:sp>
        <p:nvSpPr>
          <p:cNvPr id="65543" name="Rectangle 11"/>
          <p:cNvSpPr>
            <a:spLocks noChangeArrowheads="1"/>
          </p:cNvSpPr>
          <p:nvPr/>
        </p:nvSpPr>
        <p:spPr bwMode="auto">
          <a:xfrm>
            <a:off x="323528" y="548680"/>
            <a:ext cx="6624736" cy="378565"/>
          </a:xfrm>
          <a:prstGeom prst="rect">
            <a:avLst/>
          </a:prstGeom>
          <a:noFill/>
          <a:ln w="9525">
            <a:noFill/>
            <a:miter lim="800000"/>
            <a:headEnd/>
            <a:tailEnd/>
          </a:ln>
        </p:spPr>
        <p:txBody>
          <a:bodyPr wrap="square">
            <a:spAutoFit/>
          </a:bodyPr>
          <a:lstStyle/>
          <a:p>
            <a:r>
              <a:rPr lang="it-IT" sz="2000" b="1" u="sng" dirty="0">
                <a:solidFill>
                  <a:srgbClr val="F75311"/>
                </a:solidFill>
                <a:latin typeface="Berlin Sans FB Demi" panose="020E0802020502020306" pitchFamily="34" charset="0"/>
              </a:rPr>
              <a:t>I controlli di gestione sulle attività </a:t>
            </a:r>
            <a:r>
              <a:rPr lang="it-IT" sz="2000" b="1" u="sng" dirty="0" smtClean="0">
                <a:solidFill>
                  <a:srgbClr val="F75311"/>
                </a:solidFill>
                <a:latin typeface="Berlin Sans FB Demi" panose="020E0802020502020306" pitchFamily="34" charset="0"/>
              </a:rPr>
              <a:t>ad UCS (1</a:t>
            </a:r>
            <a:r>
              <a:rPr lang="it-IT" sz="2000" b="1" u="sng" dirty="0">
                <a:solidFill>
                  <a:srgbClr val="F75311"/>
                </a:solidFill>
                <a:latin typeface="Berlin Sans FB Demi" panose="020E0802020502020306" pitchFamily="34" charset="0"/>
              </a:rPr>
              <a:t>)</a:t>
            </a:r>
          </a:p>
        </p:txBody>
      </p:sp>
      <p:pic>
        <p:nvPicPr>
          <p:cNvPr id="65544" name="Picture 7"/>
          <p:cNvPicPr>
            <a:picLocks noChangeAspect="1" noChangeArrowheads="1"/>
          </p:cNvPicPr>
          <p:nvPr/>
        </p:nvPicPr>
        <p:blipFill>
          <a:blip r:embed="rId6" cstate="print"/>
          <a:srcRect/>
          <a:stretch>
            <a:fillRect/>
          </a:stretch>
        </p:blipFill>
        <p:spPr bwMode="auto">
          <a:xfrm>
            <a:off x="6805613" y="333375"/>
            <a:ext cx="501650" cy="574675"/>
          </a:xfrm>
          <a:prstGeom prst="rect">
            <a:avLst/>
          </a:prstGeom>
          <a:noFill/>
          <a:ln w="9525">
            <a:noFill/>
            <a:miter lim="800000"/>
            <a:headEnd/>
            <a:tailEnd/>
          </a:ln>
        </p:spPr>
      </p:pic>
      <p:sp>
        <p:nvSpPr>
          <p:cNvPr id="10" name="Rettangolo 9"/>
          <p:cNvSpPr/>
          <p:nvPr/>
        </p:nvSpPr>
        <p:spPr>
          <a:xfrm>
            <a:off x="395536" y="3284984"/>
            <a:ext cx="8280920" cy="1323439"/>
          </a:xfrm>
          <a:prstGeom prst="rect">
            <a:avLst/>
          </a:prstGeom>
        </p:spPr>
        <p:txBody>
          <a:bodyPr wrap="square">
            <a:spAutoFit/>
          </a:bodyPr>
          <a:lstStyle/>
          <a:p>
            <a:pPr marL="342900" indent="-342900"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000" b="1" dirty="0" smtClean="0">
                <a:solidFill>
                  <a:srgbClr val="FF6600"/>
                </a:solidFill>
                <a:latin typeface="Berlin Sans FB Demi" pitchFamily="34" charset="0"/>
              </a:rPr>
              <a:t>..</a:t>
            </a:r>
            <a:r>
              <a:rPr lang="it-IT" sz="2000" dirty="0" smtClean="0">
                <a:solidFill>
                  <a:srgbClr val="FF6600"/>
                </a:solidFill>
                <a:latin typeface="Berlin Sans FB Demi" pitchFamily="34" charset="0"/>
              </a:rPr>
              <a:t>il controllo è semplificato </a:t>
            </a:r>
          </a:p>
          <a:p>
            <a:pPr marL="342900" indent="-342900"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000" dirty="0" smtClean="0">
                <a:solidFill>
                  <a:srgbClr val="FF6600"/>
                </a:solidFill>
                <a:latin typeface="Berlin Sans FB Demi" pitchFamily="34" charset="0"/>
              </a:rPr>
              <a:t>ed è orientato a </a:t>
            </a:r>
            <a:r>
              <a:rPr lang="it-IT" sz="2000" b="1" u="sng" dirty="0" smtClean="0">
                <a:solidFill>
                  <a:srgbClr val="FF6600"/>
                </a:solidFill>
                <a:latin typeface="Berlin Sans FB Demi" pitchFamily="34" charset="0"/>
              </a:rPr>
              <a:t>verificare l’effettività dell’intervento </a:t>
            </a:r>
          </a:p>
          <a:p>
            <a:pPr marL="342900" indent="-342900"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000" dirty="0" smtClean="0">
                <a:solidFill>
                  <a:srgbClr val="FF6600"/>
                </a:solidFill>
                <a:latin typeface="Berlin Sans FB Demi" pitchFamily="34" charset="0"/>
              </a:rPr>
              <a:t>con conseguente maggiore attenzione, anche da parte del beneficiario, nell’efficace utilizzo delle risorse pubbliche</a:t>
            </a:r>
          </a:p>
        </p:txBody>
      </p:sp>
      <p:sp>
        <p:nvSpPr>
          <p:cNvPr id="11" name="Rettangolo 10"/>
          <p:cNvSpPr/>
          <p:nvPr/>
        </p:nvSpPr>
        <p:spPr>
          <a:xfrm>
            <a:off x="288032" y="4861609"/>
            <a:ext cx="8748464" cy="1015663"/>
          </a:xfrm>
          <a:prstGeom prst="rect">
            <a:avLst/>
          </a:prstGeom>
        </p:spPr>
        <p:txBody>
          <a:bodyPr wrap="square">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Gli </a:t>
            </a:r>
            <a:r>
              <a:rPr lang="it-IT" sz="2000" dirty="0" smtClean="0">
                <a:solidFill>
                  <a:srgbClr val="F75311"/>
                </a:solidFill>
                <a:latin typeface="Berlin Sans FB" pitchFamily="34" charset="0"/>
              </a:rPr>
              <a:t>elementi del controllo riguardano</a:t>
            </a:r>
            <a:r>
              <a:rPr lang="it-IT" sz="2000" dirty="0" smtClean="0">
                <a:solidFill>
                  <a:schemeClr val="accent2"/>
                </a:solidFill>
                <a:latin typeface="Berlin Sans FB" pitchFamily="34" charset="0"/>
              </a:rPr>
              <a:t>:</a:t>
            </a:r>
          </a:p>
          <a:p>
            <a:pPr marL="742950" lvl="1" indent="-285750">
              <a:buFont typeface="Wingdings"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la conformità dell’operazione (es. durata, numero allievi, ecc.)</a:t>
            </a:r>
          </a:p>
          <a:p>
            <a:pPr marL="742950" lvl="1" indent="-285750">
              <a:buFont typeface="Wingdings"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la regolarità dell’esecuzione dell’operazione (es. utilizzo attrezzature, ecc.)</a:t>
            </a:r>
            <a:endParaRPr lang="it-IT" sz="2000" dirty="0">
              <a:solidFill>
                <a:schemeClr val="accent2"/>
              </a:solidFill>
              <a:latin typeface="Berlin Sans FB"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3" cstate="print"/>
          <a:srcRect/>
          <a:stretch>
            <a:fillRect/>
          </a:stretch>
        </p:blipFill>
        <p:spPr bwMode="auto">
          <a:xfrm>
            <a:off x="0" y="5876925"/>
            <a:ext cx="8604250" cy="801688"/>
          </a:xfrm>
          <a:prstGeom prst="rect">
            <a:avLst/>
          </a:prstGeom>
          <a:solidFill>
            <a:srgbClr val="5868AF"/>
          </a:solidFill>
          <a:ln w="9525">
            <a:noFill/>
            <a:round/>
            <a:headEnd/>
            <a:tailEnd/>
          </a:ln>
          <a:effectLst/>
        </p:spPr>
      </p:pic>
      <p:pic>
        <p:nvPicPr>
          <p:cNvPr id="3075" name="Picture 2"/>
          <p:cNvPicPr>
            <a:picLocks noChangeAspect="1" noChangeArrowheads="1"/>
          </p:cNvPicPr>
          <p:nvPr/>
        </p:nvPicPr>
        <p:blipFill>
          <a:blip r:embed="rId4" cstate="print"/>
          <a:srcRect/>
          <a:stretch>
            <a:fillRect/>
          </a:stretch>
        </p:blipFill>
        <p:spPr bwMode="auto">
          <a:xfrm>
            <a:off x="7410450" y="446088"/>
            <a:ext cx="366713" cy="360362"/>
          </a:xfrm>
          <a:prstGeom prst="rect">
            <a:avLst/>
          </a:prstGeom>
          <a:noFill/>
          <a:ln w="9525">
            <a:noFill/>
            <a:round/>
            <a:headEnd/>
            <a:tailEnd/>
          </a:ln>
          <a:effectLst/>
        </p:spPr>
      </p:pic>
      <p:pic>
        <p:nvPicPr>
          <p:cNvPr id="3076" name="Picture 3"/>
          <p:cNvPicPr>
            <a:picLocks noChangeAspect="1" noChangeArrowheads="1"/>
          </p:cNvPicPr>
          <p:nvPr/>
        </p:nvPicPr>
        <p:blipFill>
          <a:blip r:embed="rId5" cstate="print"/>
          <a:srcRect/>
          <a:stretch>
            <a:fillRect/>
          </a:stretch>
        </p:blipFill>
        <p:spPr bwMode="auto">
          <a:xfrm>
            <a:off x="7867650" y="403225"/>
            <a:ext cx="620713" cy="360363"/>
          </a:xfrm>
          <a:prstGeom prst="rect">
            <a:avLst/>
          </a:prstGeom>
          <a:noFill/>
          <a:ln w="9525">
            <a:noFill/>
            <a:round/>
            <a:headEnd/>
            <a:tailEnd/>
          </a:ln>
          <a:effectLst/>
        </p:spPr>
      </p:pic>
      <p:sp>
        <p:nvSpPr>
          <p:cNvPr id="3077" name="Rectangle 4"/>
          <p:cNvSpPr>
            <a:spLocks noChangeArrowheads="1"/>
          </p:cNvSpPr>
          <p:nvPr/>
        </p:nvSpPr>
        <p:spPr bwMode="auto">
          <a:xfrm>
            <a:off x="7767638" y="733425"/>
            <a:ext cx="836612" cy="258763"/>
          </a:xfrm>
          <a:prstGeom prst="rect">
            <a:avLst/>
          </a:prstGeom>
          <a:noFill/>
          <a:ln w="9360">
            <a:noFill/>
            <a:miter lim="800000"/>
            <a:headEnd/>
            <a:tailEnd/>
          </a:ln>
          <a:effectLst/>
        </p:spPr>
        <p:txBody>
          <a:bodyPr tIns="91440">
            <a:spAutoFit/>
          </a:bodyPr>
          <a:lstStyle/>
          <a:p>
            <a:pPr algn="ctr"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UNIONE EUROPEA</a:t>
            </a:r>
          </a:p>
          <a:p>
            <a:pPr algn="ctr"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Fondo sociale europeo</a:t>
            </a:r>
          </a:p>
        </p:txBody>
      </p:sp>
      <p:pic>
        <p:nvPicPr>
          <p:cNvPr id="3078" name="Picture 5"/>
          <p:cNvPicPr>
            <a:picLocks noChangeAspect="1" noChangeArrowheads="1"/>
          </p:cNvPicPr>
          <p:nvPr/>
        </p:nvPicPr>
        <p:blipFill>
          <a:blip r:embed="rId6" cstate="print"/>
          <a:srcRect/>
          <a:stretch>
            <a:fillRect/>
          </a:stretch>
        </p:blipFill>
        <p:spPr bwMode="auto">
          <a:xfrm>
            <a:off x="6805613" y="333375"/>
            <a:ext cx="501650" cy="574675"/>
          </a:xfrm>
          <a:prstGeom prst="rect">
            <a:avLst/>
          </a:prstGeom>
          <a:noFill/>
          <a:ln w="9360">
            <a:noFill/>
            <a:miter lim="800000"/>
            <a:headEnd/>
            <a:tailEnd/>
          </a:ln>
          <a:effectLst/>
        </p:spPr>
      </p:pic>
      <p:sp>
        <p:nvSpPr>
          <p:cNvPr id="3079" name="Rectangle 8"/>
          <p:cNvSpPr>
            <a:spLocks noChangeArrowheads="1"/>
          </p:cNvSpPr>
          <p:nvPr/>
        </p:nvSpPr>
        <p:spPr bwMode="auto">
          <a:xfrm>
            <a:off x="5795963" y="4508500"/>
            <a:ext cx="3024187" cy="792163"/>
          </a:xfrm>
          <a:prstGeom prst="rect">
            <a:avLst/>
          </a:prstGeom>
          <a:noFill/>
          <a:ln w="9360">
            <a:noFill/>
            <a:miter lim="800000"/>
            <a:headEnd/>
            <a:tailEnd/>
          </a:ln>
          <a:effectLst/>
        </p:spPr>
        <p:txBody>
          <a:bodyPr wrap="none" anchor="ctr"/>
          <a:lstStyle/>
          <a:p>
            <a:endParaRPr lang="it-IT" altLang="it-IT"/>
          </a:p>
        </p:txBody>
      </p:sp>
      <p:sp>
        <p:nvSpPr>
          <p:cNvPr id="3080" name="Rectangle 10"/>
          <p:cNvSpPr>
            <a:spLocks noChangeArrowheads="1"/>
          </p:cNvSpPr>
          <p:nvPr/>
        </p:nvSpPr>
        <p:spPr bwMode="auto">
          <a:xfrm>
            <a:off x="468313" y="4652963"/>
            <a:ext cx="8135937" cy="1584325"/>
          </a:xfrm>
          <a:prstGeom prst="rect">
            <a:avLst/>
          </a:prstGeom>
          <a:noFill/>
          <a:ln w="9360">
            <a:noFill/>
            <a:miter lim="800000"/>
            <a:headEnd/>
            <a:tailEnd/>
          </a:ln>
          <a:effectLst/>
        </p:spPr>
        <p:txBody>
          <a:bodyPr wrap="none" anchor="ctr"/>
          <a:lstStyle/>
          <a:p>
            <a:endParaRPr lang="it-IT" altLang="it-IT"/>
          </a:p>
        </p:txBody>
      </p:sp>
      <p:sp>
        <p:nvSpPr>
          <p:cNvPr id="3081" name="Rectangle 12"/>
          <p:cNvSpPr>
            <a:spLocks noChangeArrowheads="1"/>
          </p:cNvSpPr>
          <p:nvPr/>
        </p:nvSpPr>
        <p:spPr bwMode="auto">
          <a:xfrm>
            <a:off x="179511" y="549275"/>
            <a:ext cx="6264697" cy="435825"/>
          </a:xfrm>
          <a:prstGeom prst="rect">
            <a:avLst/>
          </a:prstGeom>
          <a:ln/>
        </p:spPr>
        <p:style>
          <a:lnRef idx="1">
            <a:schemeClr val="accent1"/>
          </a:lnRef>
          <a:fillRef idx="3">
            <a:schemeClr val="accent1"/>
          </a:fillRef>
          <a:effectRef idx="2">
            <a:schemeClr val="accent1"/>
          </a:effectRef>
          <a:fontRef idx="minor">
            <a:schemeClr val="lt1"/>
          </a:fontRef>
        </p:style>
        <p:txBody>
          <a:bodyPr wrap="square">
            <a:spAutoFit/>
          </a:bodyPr>
          <a:lstStyle/>
          <a:p>
            <a:pPr algn="ctr"/>
            <a:r>
              <a:rPr lang="it-IT" altLang="it-IT" sz="2400" b="1" u="sng" dirty="0">
                <a:solidFill>
                  <a:srgbClr val="F75311"/>
                </a:solidFill>
                <a:latin typeface="Berlin Sans FB Demi" pitchFamily="32" charset="0"/>
                <a:ea typeface="+mn-ea"/>
              </a:rPr>
              <a:t>IL PROGETTO: CONTESTO E ORIGINI</a:t>
            </a:r>
          </a:p>
        </p:txBody>
      </p:sp>
      <p:sp>
        <p:nvSpPr>
          <p:cNvPr id="14" name="Rectangle 11"/>
          <p:cNvSpPr>
            <a:spLocks noChangeArrowheads="1"/>
          </p:cNvSpPr>
          <p:nvPr/>
        </p:nvSpPr>
        <p:spPr bwMode="auto">
          <a:xfrm>
            <a:off x="395536" y="1566799"/>
            <a:ext cx="8136904" cy="45264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p>
            <a:pPr marL="342900" indent="-342900" hangingPunct="1">
              <a:lnSpc>
                <a:spcPct val="100000"/>
              </a:lnSpc>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dirty="0" smtClean="0">
                <a:solidFill>
                  <a:schemeClr val="accent2"/>
                </a:solidFill>
                <a:latin typeface="Berlin Sans FB" pitchFamily="34" charset="0"/>
                <a:ea typeface="+mn-ea"/>
              </a:rPr>
              <a:t>Fin dall’avvio della  programmazione FSE 2007-2013, le Regioni italiane hanno mostrato interesse a forme di semplificazione, superando il principio del costo reale</a:t>
            </a:r>
          </a:p>
          <a:p>
            <a:pPr marL="342900" indent="-342900" hangingPunct="1">
              <a:lnSpc>
                <a:spcPct val="100000"/>
              </a:lnSpc>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dirty="0" smtClean="0">
              <a:solidFill>
                <a:schemeClr val="accent2"/>
              </a:solidFill>
              <a:latin typeface="Berlin Sans FB" pitchFamily="34" charset="0"/>
              <a:ea typeface="+mn-ea"/>
            </a:endParaRPr>
          </a:p>
          <a:p>
            <a:pPr marL="342900" indent="-342900" hangingPunct="1">
              <a:lnSpc>
                <a:spcPct val="100000"/>
              </a:lnSpc>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dirty="0" smtClean="0">
                <a:solidFill>
                  <a:schemeClr val="accent2"/>
                </a:solidFill>
                <a:latin typeface="Berlin Sans FB" pitchFamily="34" charset="0"/>
                <a:ea typeface="+mn-ea"/>
              </a:rPr>
              <a:t>Con l’adozione del Reg.(CE) n.396/2009 sono aumentate le possibilità di ricorrere alla semplificazione dei costi FSE e le bozze di Regolamenti 2014-2020 di ottobre 2011 già prefiguravano il rafforzamento del principio di semplificazione affermando la cultura del risultato.</a:t>
            </a:r>
          </a:p>
          <a:p>
            <a:pPr hangingPunct="1">
              <a:lnSpc>
                <a:spcPct val="100000"/>
              </a:lnSpc>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dirty="0" smtClean="0">
              <a:solidFill>
                <a:schemeClr val="accent2"/>
              </a:solidFill>
              <a:latin typeface="Berlin Sans FB" pitchFamily="34" charset="0"/>
              <a:ea typeface="+mn-ea"/>
            </a:endParaRPr>
          </a:p>
          <a:p>
            <a:pPr marL="342900" indent="-342900" hangingPunct="1">
              <a:lnSpc>
                <a:spcPct val="100000"/>
              </a:lnSpc>
              <a:buClrTx/>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dirty="0" smtClean="0">
                <a:solidFill>
                  <a:schemeClr val="accent2"/>
                </a:solidFill>
                <a:latin typeface="Berlin Sans FB" pitchFamily="34" charset="0"/>
                <a:ea typeface="+mn-ea"/>
              </a:rPr>
              <a:t>Pertanto, alla fine di ottobre 2011, la Regione Toscana (Amministrazione coordinatrice/capofila) ha promosso l’avvio del progetto </a:t>
            </a:r>
            <a:r>
              <a:rPr lang="it-IT" dirty="0" err="1" smtClean="0">
                <a:solidFill>
                  <a:schemeClr val="accent2"/>
                </a:solidFill>
                <a:latin typeface="Berlin Sans FB" pitchFamily="34" charset="0"/>
                <a:ea typeface="+mn-ea"/>
              </a:rPr>
              <a:t>interr</a:t>
            </a:r>
            <a:r>
              <a:rPr lang="it-IT" dirty="0" smtClean="0">
                <a:solidFill>
                  <a:schemeClr val="accent2"/>
                </a:solidFill>
                <a:latin typeface="Berlin Sans FB" pitchFamily="34" charset="0"/>
                <a:ea typeface="+mn-ea"/>
              </a:rPr>
              <a:t>./trans. sulla semplificazione dei costi FSE.</a:t>
            </a:r>
          </a:p>
          <a:p>
            <a:pPr marL="342900" indent="-342900" hangingPunct="1">
              <a:lnSpc>
                <a:spcPct val="100000"/>
              </a:lnSpc>
              <a:buClrTx/>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dirty="0" smtClean="0">
              <a:solidFill>
                <a:schemeClr val="accent2"/>
              </a:solidFill>
              <a:latin typeface="Berlin Sans FB" pitchFamily="34" charset="0"/>
              <a:ea typeface="+mn-ea"/>
            </a:endParaRPr>
          </a:p>
          <a:p>
            <a:pPr hangingPunct="1">
              <a:lnSpc>
                <a:spcPct val="100000"/>
              </a:lnSpc>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sz="1400" dirty="0" smtClean="0">
              <a:solidFill>
                <a:schemeClr val="accent2"/>
              </a:solidFill>
              <a:latin typeface="Berlin Sans FB" pitchFamily="34" charset="0"/>
              <a:ea typeface="+mn-ea"/>
            </a:endParaRPr>
          </a:p>
          <a:p>
            <a:pPr hangingPunct="1">
              <a:lnSpc>
                <a:spcPct val="100000"/>
              </a:lnSpc>
              <a:buClr>
                <a:srgbClr val="3333CC"/>
              </a:buClr>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sz="2000" dirty="0" smtClean="0">
              <a:solidFill>
                <a:srgbClr val="3333CC"/>
              </a:solidFill>
              <a:latin typeface="Berlin Sans FB Demi" pitchFamily="34" charset="0"/>
              <a:ea typeface="+mn-ea"/>
            </a:endParaRPr>
          </a:p>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sz="2000" dirty="0">
              <a:solidFill>
                <a:srgbClr val="3333CC"/>
              </a:solidFill>
              <a:ea typeface="+mn-ea"/>
            </a:endParaRPr>
          </a:p>
        </p:txBody>
      </p:sp>
      <p:sp>
        <p:nvSpPr>
          <p:cNvPr id="3083" name="Rectangle 10"/>
          <p:cNvSpPr>
            <a:spLocks noChangeArrowheads="1"/>
          </p:cNvSpPr>
          <p:nvPr/>
        </p:nvSpPr>
        <p:spPr bwMode="auto">
          <a:xfrm>
            <a:off x="2843213" y="6454775"/>
            <a:ext cx="4968875" cy="504825"/>
          </a:xfrm>
          <a:prstGeom prst="rect">
            <a:avLst/>
          </a:prstGeom>
          <a:noFill/>
          <a:ln w="9525">
            <a:noFill/>
            <a:round/>
            <a:headEnd/>
            <a:tailEnd/>
          </a:ln>
          <a:effectLst/>
        </p:spPr>
        <p:txBody>
          <a:bodyPr lIns="90000" tIns="91440" rIns="90000" bIns="46800">
            <a:spAutoFit/>
          </a:bodyPr>
          <a:lstStyle/>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800" b="1">
                <a:solidFill>
                  <a:srgbClr val="333399"/>
                </a:solidFill>
              </a:rPr>
              <a:t>Progetto Interregionale/Transnazionale sulla SEMPLIFICAZIONE DEI COSTI FSE</a:t>
            </a:r>
          </a:p>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800" b="1">
                <a:solidFill>
                  <a:srgbClr val="333399"/>
                </a:solidFill>
              </a:rPr>
              <a:t>26 settembre 2013</a:t>
            </a:r>
          </a:p>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800" b="1">
              <a:solidFill>
                <a:srgbClr val="333399"/>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1" name="Picture 5" descr="sin_final_v3"/>
          <p:cNvPicPr>
            <a:picLocks noChangeAspect="1" noChangeArrowheads="1"/>
          </p:cNvPicPr>
          <p:nvPr/>
        </p:nvPicPr>
        <p:blipFill>
          <a:blip r:embed="rId3" cstate="print"/>
          <a:srcRect/>
          <a:stretch>
            <a:fillRect/>
          </a:stretch>
        </p:blipFill>
        <p:spPr bwMode="auto">
          <a:xfrm>
            <a:off x="0" y="5876925"/>
            <a:ext cx="8604250" cy="801688"/>
          </a:xfrm>
          <a:prstGeom prst="rect">
            <a:avLst/>
          </a:prstGeom>
          <a:solidFill>
            <a:srgbClr val="5868AF"/>
          </a:solidFill>
          <a:ln w="9525">
            <a:noFill/>
            <a:miter lim="800000"/>
            <a:headEnd/>
            <a:tailEnd/>
          </a:ln>
        </p:spPr>
      </p:pic>
      <p:pic>
        <p:nvPicPr>
          <p:cNvPr id="71682" name="Picture 16" descr="logo_rep_nero_su_b"/>
          <p:cNvPicPr>
            <a:picLocks noChangeAspect="1" noChangeArrowheads="1"/>
          </p:cNvPicPr>
          <p:nvPr/>
        </p:nvPicPr>
        <p:blipFill>
          <a:blip r:embed="rId4" cstate="print"/>
          <a:srcRect/>
          <a:stretch>
            <a:fillRect/>
          </a:stretch>
        </p:blipFill>
        <p:spPr bwMode="auto">
          <a:xfrm>
            <a:off x="7410450" y="446088"/>
            <a:ext cx="366713" cy="360362"/>
          </a:xfrm>
          <a:prstGeom prst="rect">
            <a:avLst/>
          </a:prstGeom>
          <a:noFill/>
          <a:ln w="9525">
            <a:noFill/>
            <a:miter lim="800000"/>
            <a:headEnd/>
            <a:tailEnd/>
          </a:ln>
        </p:spPr>
      </p:pic>
      <p:pic>
        <p:nvPicPr>
          <p:cNvPr id="71683" name="Picture 17" descr="cee_colore copia"/>
          <p:cNvPicPr>
            <a:picLocks noChangeAspect="1" noChangeArrowheads="1"/>
          </p:cNvPicPr>
          <p:nvPr/>
        </p:nvPicPr>
        <p:blipFill>
          <a:blip r:embed="rId5" cstate="print"/>
          <a:srcRect/>
          <a:stretch>
            <a:fillRect/>
          </a:stretch>
        </p:blipFill>
        <p:spPr bwMode="auto">
          <a:xfrm>
            <a:off x="7867650" y="403225"/>
            <a:ext cx="620713" cy="360363"/>
          </a:xfrm>
          <a:prstGeom prst="rect">
            <a:avLst/>
          </a:prstGeom>
          <a:noFill/>
          <a:ln w="9525">
            <a:noFill/>
            <a:miter lim="800000"/>
            <a:headEnd/>
            <a:tailEnd/>
          </a:ln>
        </p:spPr>
      </p:pic>
      <p:sp>
        <p:nvSpPr>
          <p:cNvPr id="71684" name="Text Box 19"/>
          <p:cNvSpPr txBox="1">
            <a:spLocks noChangeArrowheads="1"/>
          </p:cNvSpPr>
          <p:nvPr/>
        </p:nvSpPr>
        <p:spPr bwMode="auto">
          <a:xfrm flipH="1">
            <a:off x="7767638" y="733425"/>
            <a:ext cx="836612" cy="212725"/>
          </a:xfrm>
          <a:prstGeom prst="rect">
            <a:avLst/>
          </a:prstGeom>
          <a:noFill/>
          <a:ln w="9525">
            <a:noFill/>
            <a:miter lim="800000"/>
            <a:headEnd/>
            <a:tailEnd/>
          </a:ln>
        </p:spPr>
        <p:txBody>
          <a:bodyPr>
            <a:spAutoFit/>
          </a:bodyPr>
          <a:lstStyle/>
          <a:p>
            <a:pPr algn="ctr"/>
            <a:r>
              <a:rPr lang="it-IT" sz="400">
                <a:solidFill>
                  <a:srgbClr val="243891"/>
                </a:solidFill>
              </a:rPr>
              <a:t>UNIONE EUROPEA</a:t>
            </a:r>
          </a:p>
          <a:p>
            <a:pPr algn="ctr"/>
            <a:r>
              <a:rPr lang="it-IT" sz="400">
                <a:solidFill>
                  <a:srgbClr val="243891"/>
                </a:solidFill>
              </a:rPr>
              <a:t>Fondo sociale europeo</a:t>
            </a:r>
            <a:endParaRPr lang="it-IT" sz="400"/>
          </a:p>
        </p:txBody>
      </p:sp>
      <p:sp>
        <p:nvSpPr>
          <p:cNvPr id="71685" name="Rectangle 37"/>
          <p:cNvSpPr>
            <a:spLocks noChangeArrowheads="1"/>
          </p:cNvSpPr>
          <p:nvPr/>
        </p:nvSpPr>
        <p:spPr bwMode="auto">
          <a:xfrm>
            <a:off x="2195513" y="6454775"/>
            <a:ext cx="4968875" cy="214313"/>
          </a:xfrm>
          <a:prstGeom prst="rect">
            <a:avLst/>
          </a:prstGeom>
          <a:noFill/>
          <a:ln w="9525">
            <a:noFill/>
            <a:miter lim="800000"/>
            <a:headEnd/>
            <a:tailEnd/>
          </a:ln>
        </p:spPr>
        <p:txBody>
          <a:bodyPr>
            <a:spAutoFit/>
          </a:bodyPr>
          <a:lstStyle/>
          <a:p>
            <a:r>
              <a:rPr lang="it-IT" sz="800" b="1">
                <a:solidFill>
                  <a:schemeClr val="accent2"/>
                </a:solidFill>
              </a:rPr>
              <a:t>Progetto Interregionale/Transnazionale sulla SEMPLIFICAZIONE DEI COSTI FSE</a:t>
            </a:r>
          </a:p>
        </p:txBody>
      </p:sp>
      <p:sp>
        <p:nvSpPr>
          <p:cNvPr id="71686" name="Rettangolo 1"/>
          <p:cNvSpPr>
            <a:spLocks noChangeArrowheads="1"/>
          </p:cNvSpPr>
          <p:nvPr/>
        </p:nvSpPr>
        <p:spPr bwMode="auto">
          <a:xfrm>
            <a:off x="179512" y="3429000"/>
            <a:ext cx="8784976" cy="2646878"/>
          </a:xfrm>
          <a:prstGeom prst="rect">
            <a:avLst/>
          </a:prstGeom>
          <a:noFill/>
          <a:ln w="9525">
            <a:noFill/>
            <a:miter lim="800000"/>
            <a:headEnd/>
            <a:tailEnd/>
          </a:ln>
        </p:spPr>
        <p:txBody>
          <a:bodyPr wrap="square">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dirty="0" smtClean="0">
                <a:solidFill>
                  <a:schemeClr val="accent2"/>
                </a:solidFill>
                <a:latin typeface="Berlin Sans FB" pitchFamily="34" charset="0"/>
              </a:rPr>
              <a:t>..</a:t>
            </a:r>
            <a:r>
              <a:rPr lang="it-IT" dirty="0">
                <a:solidFill>
                  <a:schemeClr val="accent2"/>
                </a:solidFill>
                <a:latin typeface="Berlin Sans FB" pitchFamily="34" charset="0"/>
              </a:rPr>
              <a:t>dal confronto nell’ambito del progetto interregionale </a:t>
            </a:r>
            <a:r>
              <a:rPr lang="it-IT" dirty="0" smtClean="0">
                <a:solidFill>
                  <a:schemeClr val="accent2"/>
                </a:solidFill>
                <a:latin typeface="Berlin Sans FB" pitchFamily="34" charset="0"/>
              </a:rPr>
              <a:t>è </a:t>
            </a:r>
            <a:r>
              <a:rPr lang="it-IT" dirty="0">
                <a:solidFill>
                  <a:schemeClr val="accent2"/>
                </a:solidFill>
                <a:latin typeface="Berlin Sans FB" pitchFamily="34" charset="0"/>
              </a:rPr>
              <a:t>emerso come le modalità di controllo </a:t>
            </a:r>
            <a:r>
              <a:rPr lang="it-IT" dirty="0" smtClean="0">
                <a:solidFill>
                  <a:schemeClr val="accent2"/>
                </a:solidFill>
                <a:latin typeface="Berlin Sans FB" pitchFamily="34" charset="0"/>
              </a:rPr>
              <a:t>delle </a:t>
            </a:r>
            <a:r>
              <a:rPr lang="it-IT" dirty="0">
                <a:solidFill>
                  <a:schemeClr val="accent2"/>
                </a:solidFill>
                <a:latin typeface="Berlin Sans FB" pitchFamily="34" charset="0"/>
              </a:rPr>
              <a:t>attività gestite attraverso </a:t>
            </a:r>
            <a:r>
              <a:rPr lang="it-IT" dirty="0" smtClean="0">
                <a:solidFill>
                  <a:schemeClr val="accent2"/>
                </a:solidFill>
                <a:latin typeface="Berlin Sans FB" pitchFamily="34" charset="0"/>
              </a:rPr>
              <a:t>UCS si </a:t>
            </a:r>
            <a:r>
              <a:rPr lang="it-IT" dirty="0">
                <a:solidFill>
                  <a:schemeClr val="accent2"/>
                </a:solidFill>
                <a:latin typeface="Berlin Sans FB" pitchFamily="34" charset="0"/>
              </a:rPr>
              <a:t>basino </a:t>
            </a:r>
            <a:r>
              <a:rPr lang="it-IT" dirty="0">
                <a:solidFill>
                  <a:srgbClr val="F75311"/>
                </a:solidFill>
                <a:latin typeface="Berlin Sans FB" pitchFamily="34" charset="0"/>
              </a:rPr>
              <a:t>sull’effettività della realizzazione della </a:t>
            </a:r>
            <a:r>
              <a:rPr lang="it-IT" dirty="0" smtClean="0">
                <a:solidFill>
                  <a:srgbClr val="F75311"/>
                </a:solidFill>
                <a:latin typeface="Berlin Sans FB" pitchFamily="34" charset="0"/>
              </a:rPr>
              <a:t>prestazione</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dirty="0">
              <a:solidFill>
                <a:schemeClr val="accent2"/>
              </a:solidFill>
              <a:latin typeface="Berlin Sans FB" pitchFamily="34" charset="0"/>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dirty="0">
                <a:solidFill>
                  <a:schemeClr val="accent2"/>
                </a:solidFill>
                <a:latin typeface="Berlin Sans FB" pitchFamily="34" charset="0"/>
              </a:rPr>
              <a:t>I documenti principali sui quali si basa il controllo di I livello sono il</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dirty="0">
                <a:solidFill>
                  <a:schemeClr val="accent2"/>
                </a:solidFill>
                <a:latin typeface="Berlin Sans FB Demi" panose="020E0802020502020306" pitchFamily="34" charset="0"/>
              </a:rPr>
              <a:t> </a:t>
            </a:r>
            <a:r>
              <a:rPr lang="it-IT" i="1" u="sng" dirty="0">
                <a:solidFill>
                  <a:srgbClr val="F75311"/>
                </a:solidFill>
                <a:latin typeface="Berlin Sans FB Demi" panose="020E0802020502020306" pitchFamily="34" charset="0"/>
              </a:rPr>
              <a:t>REGISTRO DI PRESENZA/TIMESHEET /DIARIO DI BORDO </a:t>
            </a:r>
            <a:endParaRPr lang="it-IT" i="1" u="sng" dirty="0" smtClean="0">
              <a:solidFill>
                <a:srgbClr val="F75311"/>
              </a:solidFill>
              <a:latin typeface="Berlin Sans FB Demi" panose="020E0802020502020306" pitchFamily="34" charset="0"/>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i="1" dirty="0" smtClean="0">
                <a:solidFill>
                  <a:schemeClr val="accent2"/>
                </a:solidFill>
                <a:latin typeface="Berlin Sans FB" pitchFamily="34" charset="0"/>
              </a:rPr>
              <a:t>degli </a:t>
            </a:r>
            <a:r>
              <a:rPr lang="it-IT" i="1" dirty="0">
                <a:solidFill>
                  <a:schemeClr val="accent2"/>
                </a:solidFill>
                <a:latin typeface="Berlin Sans FB" pitchFamily="34" charset="0"/>
              </a:rPr>
              <a:t>allievi e dei docenti</a:t>
            </a:r>
            <a:r>
              <a:rPr lang="it-IT" u="sng" dirty="0">
                <a:solidFill>
                  <a:schemeClr val="accent2"/>
                </a:solidFill>
                <a:latin typeface="Berlin Sans FB" pitchFamily="34" charset="0"/>
              </a:rPr>
              <a:t> </a:t>
            </a:r>
            <a:r>
              <a:rPr lang="it-IT" dirty="0">
                <a:solidFill>
                  <a:schemeClr val="accent2"/>
                </a:solidFill>
                <a:latin typeface="Berlin Sans FB" pitchFamily="34" charset="0"/>
              </a:rPr>
              <a:t>nel caso di </a:t>
            </a:r>
            <a:r>
              <a:rPr lang="it-IT" i="1" dirty="0">
                <a:solidFill>
                  <a:schemeClr val="accent2"/>
                </a:solidFill>
                <a:latin typeface="Berlin Sans FB" pitchFamily="34" charset="0"/>
              </a:rPr>
              <a:t>corsi d’aula </a:t>
            </a:r>
            <a:r>
              <a:rPr lang="it-IT" dirty="0" smtClean="0">
                <a:solidFill>
                  <a:schemeClr val="accent2"/>
                </a:solidFill>
                <a:latin typeface="Berlin Sans FB" pitchFamily="34" charset="0"/>
              </a:rPr>
              <a:t>e </a:t>
            </a:r>
            <a:r>
              <a:rPr lang="it-IT" i="1" dirty="0">
                <a:solidFill>
                  <a:schemeClr val="accent2"/>
                </a:solidFill>
                <a:latin typeface="Berlin Sans FB" pitchFamily="34" charset="0"/>
              </a:rPr>
              <a:t>degli operatori </a:t>
            </a:r>
            <a:r>
              <a:rPr lang="it-IT" i="1" dirty="0" smtClean="0">
                <a:solidFill>
                  <a:schemeClr val="accent2"/>
                </a:solidFill>
                <a:latin typeface="Berlin Sans FB" pitchFamily="34" charset="0"/>
              </a:rPr>
              <a:t> </a:t>
            </a:r>
            <a:r>
              <a:rPr lang="it-IT" dirty="0" smtClean="0">
                <a:solidFill>
                  <a:schemeClr val="accent2"/>
                </a:solidFill>
                <a:latin typeface="Berlin Sans FB" pitchFamily="34" charset="0"/>
              </a:rPr>
              <a:t>in </a:t>
            </a:r>
            <a:r>
              <a:rPr lang="it-IT" dirty="0">
                <a:solidFill>
                  <a:schemeClr val="accent2"/>
                </a:solidFill>
                <a:latin typeface="Berlin Sans FB" pitchFamily="34" charset="0"/>
              </a:rPr>
              <a:t>caso di </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i="1" dirty="0">
                <a:solidFill>
                  <a:schemeClr val="accent2"/>
                </a:solidFill>
                <a:latin typeface="Berlin Sans FB" pitchFamily="34" charset="0"/>
              </a:rPr>
              <a:t>azioni di accompagnamento/orientamento al lavoro</a:t>
            </a:r>
          </a:p>
          <a:p>
            <a:pPr algn="ctr">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200" b="1" dirty="0">
              <a:solidFill>
                <a:schemeClr val="accent2"/>
              </a:solidFill>
              <a:latin typeface="Arial Unicode MS" pitchFamily="34" charset="-128"/>
            </a:endParaRPr>
          </a:p>
        </p:txBody>
      </p:sp>
      <p:sp>
        <p:nvSpPr>
          <p:cNvPr id="71687" name="Rectangle 10"/>
          <p:cNvSpPr>
            <a:spLocks noChangeArrowheads="1"/>
          </p:cNvSpPr>
          <p:nvPr/>
        </p:nvSpPr>
        <p:spPr bwMode="auto">
          <a:xfrm>
            <a:off x="874414" y="508610"/>
            <a:ext cx="5099473" cy="378565"/>
          </a:xfrm>
          <a:prstGeom prst="rect">
            <a:avLst/>
          </a:prstGeom>
          <a:noFill/>
          <a:ln w="9525">
            <a:noFill/>
            <a:miter lim="800000"/>
            <a:headEnd/>
            <a:tailEnd/>
          </a:ln>
        </p:spPr>
        <p:txBody>
          <a:bodyPr wrap="none">
            <a:spAutoFit/>
          </a:bodyPr>
          <a:lstStyle/>
          <a:p>
            <a:pPr algn="ctr"/>
            <a:r>
              <a:rPr lang="it-IT" sz="2000" b="1" u="sng" dirty="0">
                <a:solidFill>
                  <a:srgbClr val="F75311"/>
                </a:solidFill>
                <a:latin typeface="Berlin Sans FB Demi" panose="020E0802020502020306" pitchFamily="34" charset="0"/>
              </a:rPr>
              <a:t>I controlli di gestione sulle attività ad </a:t>
            </a:r>
            <a:r>
              <a:rPr lang="it-IT" sz="2000" b="1" u="sng" dirty="0" smtClean="0">
                <a:solidFill>
                  <a:srgbClr val="F75311"/>
                </a:solidFill>
                <a:latin typeface="Berlin Sans FB Demi" panose="020E0802020502020306" pitchFamily="34" charset="0"/>
              </a:rPr>
              <a:t>UCS (</a:t>
            </a:r>
            <a:r>
              <a:rPr lang="it-IT" sz="2000" b="1" u="sng" dirty="0">
                <a:solidFill>
                  <a:srgbClr val="F75311"/>
                </a:solidFill>
                <a:latin typeface="Berlin Sans FB Demi" panose="020E0802020502020306" pitchFamily="34" charset="0"/>
              </a:rPr>
              <a:t>2</a:t>
            </a:r>
            <a:r>
              <a:rPr lang="it-IT" sz="2000" b="1" u="sng" dirty="0" smtClean="0">
                <a:solidFill>
                  <a:srgbClr val="F75311"/>
                </a:solidFill>
                <a:latin typeface="Berlin Sans FB Demi" panose="020E0802020502020306" pitchFamily="34" charset="0"/>
              </a:rPr>
              <a:t>)</a:t>
            </a:r>
            <a:endParaRPr lang="it-IT" sz="2000" b="1" u="sng" dirty="0">
              <a:solidFill>
                <a:srgbClr val="F75311"/>
              </a:solidFill>
              <a:latin typeface="Berlin Sans FB Demi" panose="020E0802020502020306" pitchFamily="34" charset="0"/>
            </a:endParaRPr>
          </a:p>
        </p:txBody>
      </p:sp>
      <p:pic>
        <p:nvPicPr>
          <p:cNvPr id="71688" name="Picture 7"/>
          <p:cNvPicPr>
            <a:picLocks noChangeAspect="1" noChangeArrowheads="1"/>
          </p:cNvPicPr>
          <p:nvPr/>
        </p:nvPicPr>
        <p:blipFill>
          <a:blip r:embed="rId6" cstate="print"/>
          <a:srcRect/>
          <a:stretch>
            <a:fillRect/>
          </a:stretch>
        </p:blipFill>
        <p:spPr bwMode="auto">
          <a:xfrm>
            <a:off x="6805613" y="333375"/>
            <a:ext cx="501650" cy="574675"/>
          </a:xfrm>
          <a:prstGeom prst="rect">
            <a:avLst/>
          </a:prstGeom>
          <a:noFill/>
          <a:ln w="9525">
            <a:noFill/>
            <a:miter lim="800000"/>
            <a:headEnd/>
            <a:tailEnd/>
          </a:ln>
        </p:spPr>
      </p:pic>
      <p:sp>
        <p:nvSpPr>
          <p:cNvPr id="10" name="Rettangolo 9"/>
          <p:cNvSpPr/>
          <p:nvPr/>
        </p:nvSpPr>
        <p:spPr>
          <a:xfrm>
            <a:off x="251520" y="1317201"/>
            <a:ext cx="8496944" cy="1895775"/>
          </a:xfrm>
          <a:prstGeom prst="rect">
            <a:avLst/>
          </a:prstGeom>
        </p:spPr>
        <p:txBody>
          <a:bodyPr wrap="square">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dirty="0" smtClean="0">
                <a:solidFill>
                  <a:schemeClr val="accent2"/>
                </a:solidFill>
                <a:latin typeface="Berlin Sans FB"/>
              </a:rPr>
              <a:t>Gli elementi del controllo </a:t>
            </a:r>
            <a:r>
              <a:rPr lang="it-IT" dirty="0" smtClean="0">
                <a:solidFill>
                  <a:srgbClr val="F75311"/>
                </a:solidFill>
                <a:latin typeface="Berlin Sans FB"/>
              </a:rPr>
              <a:t>fanno riferimento ai requisiti definiti </a:t>
            </a:r>
            <a:r>
              <a:rPr lang="it-IT" dirty="0" smtClean="0">
                <a:solidFill>
                  <a:schemeClr val="accent2"/>
                </a:solidFill>
                <a:latin typeface="Berlin Sans FB"/>
              </a:rPr>
              <a:t>negli avvisi pubblici che possono riguardare </a:t>
            </a:r>
            <a:r>
              <a:rPr lang="it-IT" dirty="0" smtClean="0">
                <a:solidFill>
                  <a:srgbClr val="F75311"/>
                </a:solidFill>
                <a:latin typeface="Berlin Sans FB"/>
              </a:rPr>
              <a:t>anche gli aspetti più qualitativi </a:t>
            </a:r>
            <a:r>
              <a:rPr lang="it-IT" dirty="0" smtClean="0">
                <a:solidFill>
                  <a:schemeClr val="accent2"/>
                </a:solidFill>
                <a:latin typeface="Berlin Sans FB"/>
              </a:rPr>
              <a:t>degli interventi (es. somministrazione di questionari di soddisfazione agli utenti).</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dirty="0" smtClean="0">
              <a:solidFill>
                <a:schemeClr val="accent2"/>
              </a:solidFill>
              <a:latin typeface="Berlin Sans FB Demi" panose="020E0802020502020306" pitchFamily="34" charset="0"/>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dirty="0" smtClean="0">
                <a:solidFill>
                  <a:srgbClr val="F75311"/>
                </a:solidFill>
                <a:latin typeface="Berlin Sans FB" pitchFamily="34" charset="0"/>
              </a:rPr>
              <a:t>Maggiore attenzione alla realizzazione ed alla qualità dei processi, </a:t>
            </a:r>
            <a:r>
              <a:rPr lang="it-IT" dirty="0" smtClean="0">
                <a:solidFill>
                  <a:schemeClr val="accent2"/>
                </a:solidFill>
                <a:latin typeface="Berlin Sans FB" pitchFamily="34" charset="0"/>
              </a:rPr>
              <a:t>es. qualità della didattica, qualità dello staff di attuazione, qualità della strumentazione, </a:t>
            </a:r>
            <a:r>
              <a:rPr lang="it-IT" dirty="0" smtClean="0">
                <a:solidFill>
                  <a:srgbClr val="FF6600"/>
                </a:solidFill>
                <a:latin typeface="Berlin Sans FB" pitchFamily="34" charset="0"/>
              </a:rPr>
              <a:t>ed al raggiungimento dei risultati</a:t>
            </a:r>
            <a:endParaRPr lang="it-IT" dirty="0">
              <a:solidFill>
                <a:srgbClr val="FF6600"/>
              </a:solidFill>
              <a:latin typeface="Berlin Sans FB"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7" name="Picture 5" descr="sin_final_v3"/>
          <p:cNvPicPr>
            <a:picLocks noChangeAspect="1" noChangeArrowheads="1"/>
          </p:cNvPicPr>
          <p:nvPr/>
        </p:nvPicPr>
        <p:blipFill>
          <a:blip r:embed="rId3" cstate="print"/>
          <a:srcRect/>
          <a:stretch>
            <a:fillRect/>
          </a:stretch>
        </p:blipFill>
        <p:spPr bwMode="auto">
          <a:xfrm>
            <a:off x="0" y="5876925"/>
            <a:ext cx="8604250" cy="801688"/>
          </a:xfrm>
          <a:prstGeom prst="rect">
            <a:avLst/>
          </a:prstGeom>
          <a:solidFill>
            <a:srgbClr val="5868AF"/>
          </a:solidFill>
          <a:ln w="9525">
            <a:noFill/>
            <a:miter lim="800000"/>
            <a:headEnd/>
            <a:tailEnd/>
          </a:ln>
        </p:spPr>
      </p:pic>
      <p:pic>
        <p:nvPicPr>
          <p:cNvPr id="86018" name="Picture 16" descr="logo_rep_nero_su_b"/>
          <p:cNvPicPr>
            <a:picLocks noChangeAspect="1" noChangeArrowheads="1"/>
          </p:cNvPicPr>
          <p:nvPr/>
        </p:nvPicPr>
        <p:blipFill>
          <a:blip r:embed="rId4" cstate="print"/>
          <a:srcRect/>
          <a:stretch>
            <a:fillRect/>
          </a:stretch>
        </p:blipFill>
        <p:spPr bwMode="auto">
          <a:xfrm>
            <a:off x="7410450" y="446088"/>
            <a:ext cx="366713" cy="360362"/>
          </a:xfrm>
          <a:prstGeom prst="rect">
            <a:avLst/>
          </a:prstGeom>
          <a:noFill/>
          <a:ln w="9525">
            <a:noFill/>
            <a:miter lim="800000"/>
            <a:headEnd/>
            <a:tailEnd/>
          </a:ln>
        </p:spPr>
      </p:pic>
      <p:pic>
        <p:nvPicPr>
          <p:cNvPr id="86019" name="Picture 17" descr="cee_colore copia"/>
          <p:cNvPicPr>
            <a:picLocks noChangeAspect="1" noChangeArrowheads="1"/>
          </p:cNvPicPr>
          <p:nvPr/>
        </p:nvPicPr>
        <p:blipFill>
          <a:blip r:embed="rId5" cstate="print"/>
          <a:srcRect/>
          <a:stretch>
            <a:fillRect/>
          </a:stretch>
        </p:blipFill>
        <p:spPr bwMode="auto">
          <a:xfrm>
            <a:off x="7867650" y="403225"/>
            <a:ext cx="620713" cy="360363"/>
          </a:xfrm>
          <a:prstGeom prst="rect">
            <a:avLst/>
          </a:prstGeom>
          <a:noFill/>
          <a:ln w="9525">
            <a:noFill/>
            <a:miter lim="800000"/>
            <a:headEnd/>
            <a:tailEnd/>
          </a:ln>
        </p:spPr>
      </p:pic>
      <p:sp>
        <p:nvSpPr>
          <p:cNvPr id="86020" name="Text Box 19"/>
          <p:cNvSpPr txBox="1">
            <a:spLocks noChangeArrowheads="1"/>
          </p:cNvSpPr>
          <p:nvPr/>
        </p:nvSpPr>
        <p:spPr bwMode="auto">
          <a:xfrm flipH="1">
            <a:off x="7767638" y="733425"/>
            <a:ext cx="836612" cy="212725"/>
          </a:xfrm>
          <a:prstGeom prst="rect">
            <a:avLst/>
          </a:prstGeom>
          <a:noFill/>
          <a:ln w="9525">
            <a:noFill/>
            <a:miter lim="800000"/>
            <a:headEnd/>
            <a:tailEnd/>
          </a:ln>
        </p:spPr>
        <p:txBody>
          <a:bodyPr>
            <a:spAutoFit/>
          </a:bodyPr>
          <a:lstStyle/>
          <a:p>
            <a:pPr algn="ctr"/>
            <a:r>
              <a:rPr lang="it-IT" sz="400">
                <a:solidFill>
                  <a:srgbClr val="243891"/>
                </a:solidFill>
              </a:rPr>
              <a:t>UNIONE EUROPEA</a:t>
            </a:r>
          </a:p>
          <a:p>
            <a:pPr algn="ctr"/>
            <a:r>
              <a:rPr lang="it-IT" sz="400">
                <a:solidFill>
                  <a:srgbClr val="243891"/>
                </a:solidFill>
              </a:rPr>
              <a:t>Fondo sociale europeo</a:t>
            </a:r>
            <a:endParaRPr lang="it-IT" sz="400"/>
          </a:p>
        </p:txBody>
      </p:sp>
      <p:sp>
        <p:nvSpPr>
          <p:cNvPr id="86021" name="Rectangle 37"/>
          <p:cNvSpPr>
            <a:spLocks noChangeArrowheads="1"/>
          </p:cNvSpPr>
          <p:nvPr/>
        </p:nvSpPr>
        <p:spPr bwMode="auto">
          <a:xfrm>
            <a:off x="2195513" y="6454775"/>
            <a:ext cx="4968875" cy="214313"/>
          </a:xfrm>
          <a:prstGeom prst="rect">
            <a:avLst/>
          </a:prstGeom>
          <a:noFill/>
          <a:ln w="9525">
            <a:noFill/>
            <a:miter lim="800000"/>
            <a:headEnd/>
            <a:tailEnd/>
          </a:ln>
        </p:spPr>
        <p:txBody>
          <a:bodyPr>
            <a:spAutoFit/>
          </a:bodyPr>
          <a:lstStyle/>
          <a:p>
            <a:r>
              <a:rPr lang="it-IT" sz="800" b="1">
                <a:solidFill>
                  <a:schemeClr val="accent2"/>
                </a:solidFill>
              </a:rPr>
              <a:t>Progetto Interregionale/Transnazionale sulla SEMPLIFICAZIONE DEI COSTI FSE</a:t>
            </a:r>
          </a:p>
        </p:txBody>
      </p:sp>
      <p:sp>
        <p:nvSpPr>
          <p:cNvPr id="86022" name="Rettangolo 1"/>
          <p:cNvSpPr>
            <a:spLocks noChangeArrowheads="1"/>
          </p:cNvSpPr>
          <p:nvPr/>
        </p:nvSpPr>
        <p:spPr bwMode="auto">
          <a:xfrm>
            <a:off x="358775" y="1444625"/>
            <a:ext cx="8785225" cy="1015663"/>
          </a:xfrm>
          <a:prstGeom prst="rect">
            <a:avLst/>
          </a:prstGeom>
          <a:noFill/>
          <a:ln w="9525">
            <a:noFill/>
            <a:miter lim="800000"/>
            <a:headEnd/>
            <a:tailEnd/>
          </a:ln>
        </p:spPr>
        <p:txBody>
          <a:bodyPr>
            <a:spAutoFit/>
          </a:bodyPr>
          <a:lstStyle/>
          <a:p>
            <a:pPr marL="342900" indent="-342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a:p>
          <a:p>
            <a:pPr marL="342900" indent="-342900">
              <a:buClr>
                <a:srgbClr val="F75311"/>
              </a:buClr>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a:solidFill>
                <a:schemeClr val="accent2"/>
              </a:solidFill>
              <a:latin typeface="Berlin Sans FB Demi" panose="020E0802020502020306" pitchFamily="34" charset="0"/>
            </a:endParaRPr>
          </a:p>
          <a:p>
            <a:pPr marL="342900" indent="-342900">
              <a:buClr>
                <a:srgbClr val="F75311"/>
              </a:buClr>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a:solidFill>
                <a:schemeClr val="accent2"/>
              </a:solidFill>
              <a:latin typeface="Arial Black" pitchFamily="34" charset="0"/>
            </a:endParaRPr>
          </a:p>
        </p:txBody>
      </p:sp>
      <p:pic>
        <p:nvPicPr>
          <p:cNvPr id="86023" name="Picture 7"/>
          <p:cNvPicPr>
            <a:picLocks noChangeAspect="1" noChangeArrowheads="1"/>
          </p:cNvPicPr>
          <p:nvPr/>
        </p:nvPicPr>
        <p:blipFill>
          <a:blip r:embed="rId6" cstate="print"/>
          <a:srcRect/>
          <a:stretch>
            <a:fillRect/>
          </a:stretch>
        </p:blipFill>
        <p:spPr bwMode="auto">
          <a:xfrm>
            <a:off x="6805613" y="333375"/>
            <a:ext cx="501650" cy="574675"/>
          </a:xfrm>
          <a:prstGeom prst="rect">
            <a:avLst/>
          </a:prstGeom>
          <a:noFill/>
          <a:ln w="9525">
            <a:noFill/>
            <a:miter lim="800000"/>
            <a:headEnd/>
            <a:tailEnd/>
          </a:ln>
        </p:spPr>
      </p:pic>
      <p:sp>
        <p:nvSpPr>
          <p:cNvPr id="86025" name="Rettangolo 1"/>
          <p:cNvSpPr>
            <a:spLocks noChangeArrowheads="1"/>
          </p:cNvSpPr>
          <p:nvPr/>
        </p:nvSpPr>
        <p:spPr bwMode="auto">
          <a:xfrm>
            <a:off x="-972616" y="476672"/>
            <a:ext cx="8785225" cy="950966"/>
          </a:xfrm>
          <a:prstGeom prst="rect">
            <a:avLst/>
          </a:prstGeom>
          <a:noFill/>
          <a:ln w="9525">
            <a:noFill/>
            <a:miter lim="800000"/>
            <a:headEnd/>
            <a:tailEnd/>
          </a:ln>
        </p:spPr>
        <p:txBody>
          <a:bodyPr>
            <a:spAutoFit/>
          </a:bodyPr>
          <a:lstStyle/>
          <a:p>
            <a:pPr marL="342900" indent="-342900"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200" b="1" u="sng" dirty="0" smtClean="0">
                <a:solidFill>
                  <a:srgbClr val="F75311"/>
                </a:solidFill>
                <a:latin typeface="Berlin Sans FB Demi" panose="020E0802020502020306" pitchFamily="34" charset="0"/>
              </a:rPr>
              <a:t>Le </a:t>
            </a:r>
            <a:r>
              <a:rPr lang="it-IT" sz="2200" b="1" u="sng" dirty="0">
                <a:solidFill>
                  <a:srgbClr val="F75311"/>
                </a:solidFill>
                <a:latin typeface="Berlin Sans FB Demi" panose="020E0802020502020306" pitchFamily="34" charset="0"/>
              </a:rPr>
              <a:t>unità di </a:t>
            </a:r>
            <a:r>
              <a:rPr lang="it-IT" sz="2200" b="1" u="sng" dirty="0" smtClean="0">
                <a:solidFill>
                  <a:srgbClr val="F75311"/>
                </a:solidFill>
                <a:latin typeface="Berlin Sans FB Demi" panose="020E0802020502020306" pitchFamily="34" charset="0"/>
              </a:rPr>
              <a:t>costo standard: elementi positivi</a:t>
            </a:r>
          </a:p>
          <a:p>
            <a:pPr marL="342900" indent="-342900"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600" b="1" dirty="0" smtClean="0">
                <a:solidFill>
                  <a:srgbClr val="FF6600"/>
                </a:solidFill>
                <a:latin typeface="Berlin Sans FB Demi" panose="020E0802020502020306" pitchFamily="34" charset="0"/>
              </a:rPr>
              <a:t>percepiti dalle Amministrazioni aderenti al progetto</a:t>
            </a:r>
            <a:r>
              <a:rPr lang="it-IT" sz="1600" b="1" u="sng" dirty="0" smtClean="0">
                <a:solidFill>
                  <a:srgbClr val="FF6600"/>
                </a:solidFill>
                <a:latin typeface="Berlin Sans FB Demi" panose="020E0802020502020306" pitchFamily="34" charset="0"/>
              </a:rPr>
              <a:t>  </a:t>
            </a:r>
            <a:endParaRPr lang="it-IT" sz="1600" b="1" u="sng" dirty="0">
              <a:solidFill>
                <a:srgbClr val="FF6600"/>
              </a:solidFill>
              <a:latin typeface="Berlin Sans FB Demi" panose="020E0802020502020306" pitchFamily="34" charset="0"/>
            </a:endParaRPr>
          </a:p>
          <a:p>
            <a:pPr marL="342900" indent="-342900"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200" b="1" dirty="0">
              <a:solidFill>
                <a:srgbClr val="F75311"/>
              </a:solidFill>
              <a:latin typeface="Arial Unicode MS" pitchFamily="34" charset="-128"/>
            </a:endParaRPr>
          </a:p>
        </p:txBody>
      </p:sp>
      <p:sp>
        <p:nvSpPr>
          <p:cNvPr id="86028" name="Rettangolo 1"/>
          <p:cNvSpPr>
            <a:spLocks noChangeArrowheads="1"/>
          </p:cNvSpPr>
          <p:nvPr/>
        </p:nvSpPr>
        <p:spPr bwMode="auto">
          <a:xfrm>
            <a:off x="358774" y="1096283"/>
            <a:ext cx="8317681" cy="4958280"/>
          </a:xfrm>
          <a:prstGeom prst="rect">
            <a:avLst/>
          </a:prstGeom>
          <a:noFill/>
          <a:ln w="9525">
            <a:noFill/>
            <a:miter lim="800000"/>
            <a:headEnd/>
            <a:tailEnd/>
          </a:ln>
        </p:spPr>
        <p:txBody>
          <a:bodyPr wrap="square">
            <a:spAutoFit/>
          </a:bodyPr>
          <a:lstStyle/>
          <a:p>
            <a:pPr marL="342900" indent="-342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accent2"/>
              </a:solidFill>
              <a:latin typeface="Berlin Sans FB Demi" panose="020E0802020502020306" pitchFamily="34" charset="0"/>
            </a:endParaRPr>
          </a:p>
          <a:p>
            <a:pPr marL="342900" indent="-342900">
              <a:buClr>
                <a:srgbClr val="F75311"/>
              </a:buClr>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Semplificazione intero apparato burocratico/amministrativo della PA </a:t>
            </a:r>
          </a:p>
          <a:p>
            <a:pPr marL="342900" indent="-342900">
              <a:buClr>
                <a:srgbClr val="F75311"/>
              </a:buClr>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dirty="0" smtClean="0">
              <a:solidFill>
                <a:schemeClr val="accent2"/>
              </a:solidFill>
              <a:latin typeface="Berlin Sans FB" pitchFamily="34" charset="0"/>
            </a:endParaRPr>
          </a:p>
          <a:p>
            <a:pPr marL="342900" indent="-342900">
              <a:buClr>
                <a:srgbClr val="F75311"/>
              </a:buClr>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Gestione più agile dei progetti, favorita da una maggiore flessibilità nella strutturazione del conto economico</a:t>
            </a:r>
          </a:p>
          <a:p>
            <a:pPr marL="342900" indent="-342900">
              <a:buClr>
                <a:srgbClr val="F75311"/>
              </a:buClr>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dirty="0" smtClean="0">
              <a:solidFill>
                <a:schemeClr val="accent2"/>
              </a:solidFill>
              <a:latin typeface="Berlin Sans FB" pitchFamily="34" charset="0"/>
            </a:endParaRPr>
          </a:p>
          <a:p>
            <a:pPr marL="342900" indent="-342900">
              <a:buClr>
                <a:srgbClr val="F75311"/>
              </a:buClr>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Riduzione degli oneri amministrativi connessi alle attività di verifica e velocizzazione dei tempi</a:t>
            </a:r>
          </a:p>
          <a:p>
            <a:pPr marL="342900" indent="-342900">
              <a:buClr>
                <a:srgbClr val="F75311"/>
              </a:buClr>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dirty="0" smtClean="0">
              <a:solidFill>
                <a:schemeClr val="accent2"/>
              </a:solidFill>
              <a:latin typeface="Berlin Sans FB" pitchFamily="34" charset="0"/>
            </a:endParaRPr>
          </a:p>
          <a:p>
            <a:pPr marL="342900" indent="-342900">
              <a:buClr>
                <a:srgbClr val="F75311"/>
              </a:buClr>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Valorizzazione </a:t>
            </a:r>
            <a:r>
              <a:rPr lang="it-IT" sz="2000" dirty="0">
                <a:solidFill>
                  <a:schemeClr val="accent2"/>
                </a:solidFill>
                <a:latin typeface="Berlin Sans FB" pitchFamily="34" charset="0"/>
              </a:rPr>
              <a:t>delle visite in loco in itinere presso i </a:t>
            </a:r>
            <a:r>
              <a:rPr lang="it-IT" sz="2000" dirty="0" smtClean="0">
                <a:solidFill>
                  <a:schemeClr val="accent2"/>
                </a:solidFill>
                <a:latin typeface="Berlin Sans FB" pitchFamily="34" charset="0"/>
              </a:rPr>
              <a:t>beneficiari</a:t>
            </a:r>
          </a:p>
          <a:p>
            <a:pPr marL="342900" indent="-342900">
              <a:buClr>
                <a:srgbClr val="F75311"/>
              </a:buClr>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dirty="0" smtClean="0">
              <a:solidFill>
                <a:schemeClr val="accent2"/>
              </a:solidFill>
              <a:latin typeface="Berlin Sans FB" pitchFamily="34" charset="0"/>
            </a:endParaRPr>
          </a:p>
          <a:p>
            <a:pPr marL="342900" indent="-342900">
              <a:buClr>
                <a:srgbClr val="F75311"/>
              </a:buClr>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Riduzione adempimenti amministrativi a carico dei beneficiari</a:t>
            </a:r>
          </a:p>
          <a:p>
            <a:pPr marL="342900" indent="-342900">
              <a:buClr>
                <a:srgbClr val="F75311"/>
              </a:buClr>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dirty="0" smtClean="0">
              <a:solidFill>
                <a:schemeClr val="accent2"/>
              </a:solidFill>
              <a:latin typeface="Berlin Sans FB" pitchFamily="34" charset="0"/>
            </a:endParaRPr>
          </a:p>
          <a:p>
            <a:pPr marL="342900" indent="-342900">
              <a:buClr>
                <a:srgbClr val="F75311"/>
              </a:buClr>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 Semplificazione normativa con conseguente minore ricorso da parte dei beneficiari a interpretazioni della norma e riduzione controversie e rischio di errore</a:t>
            </a:r>
          </a:p>
          <a:p>
            <a:pPr marL="342900" indent="-342900">
              <a:buClr>
                <a:srgbClr val="F75311"/>
              </a:buClr>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dirty="0" smtClean="0">
              <a:solidFill>
                <a:schemeClr val="accent2"/>
              </a:solidFill>
              <a:latin typeface="Berlin Sans FB" pitchFamily="34" charset="0"/>
            </a:endParaRPr>
          </a:p>
          <a:p>
            <a:pPr marL="342900" indent="-342900">
              <a:buClr>
                <a:srgbClr val="F75311"/>
              </a:buClr>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Potenziale beneficio: maggiore attenzione da parte dei beneficiari alla qualità degli interventi ed al raggiungimento dei risultati</a:t>
            </a:r>
          </a:p>
          <a:p>
            <a:pPr marL="342900" indent="-342900">
              <a:buClr>
                <a:srgbClr val="F75311"/>
              </a:buClr>
              <a:buFont typeface="Wingdings" panose="05000000000000000000"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a:solidFill>
                <a:schemeClr val="accent2"/>
              </a:solidFill>
              <a:latin typeface="Berlin Sans FB"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5" name="Picture 5" descr="sin_final_v3"/>
          <p:cNvPicPr>
            <a:picLocks noChangeAspect="1" noChangeArrowheads="1"/>
          </p:cNvPicPr>
          <p:nvPr/>
        </p:nvPicPr>
        <p:blipFill>
          <a:blip r:embed="rId3" cstate="print"/>
          <a:srcRect/>
          <a:stretch>
            <a:fillRect/>
          </a:stretch>
        </p:blipFill>
        <p:spPr bwMode="auto">
          <a:xfrm>
            <a:off x="0" y="5876925"/>
            <a:ext cx="8604250" cy="801688"/>
          </a:xfrm>
          <a:prstGeom prst="rect">
            <a:avLst/>
          </a:prstGeom>
          <a:solidFill>
            <a:srgbClr val="5868AF"/>
          </a:solidFill>
          <a:ln w="9525">
            <a:noFill/>
            <a:miter lim="800000"/>
            <a:headEnd/>
            <a:tailEnd/>
          </a:ln>
        </p:spPr>
      </p:pic>
      <p:pic>
        <p:nvPicPr>
          <p:cNvPr id="88066" name="Picture 16" descr="logo_rep_nero_su_b"/>
          <p:cNvPicPr>
            <a:picLocks noChangeAspect="1" noChangeArrowheads="1"/>
          </p:cNvPicPr>
          <p:nvPr/>
        </p:nvPicPr>
        <p:blipFill>
          <a:blip r:embed="rId4" cstate="print"/>
          <a:srcRect/>
          <a:stretch>
            <a:fillRect/>
          </a:stretch>
        </p:blipFill>
        <p:spPr bwMode="auto">
          <a:xfrm>
            <a:off x="7410450" y="446088"/>
            <a:ext cx="366713" cy="360362"/>
          </a:xfrm>
          <a:prstGeom prst="rect">
            <a:avLst/>
          </a:prstGeom>
          <a:noFill/>
          <a:ln w="9525">
            <a:noFill/>
            <a:miter lim="800000"/>
            <a:headEnd/>
            <a:tailEnd/>
          </a:ln>
        </p:spPr>
      </p:pic>
      <p:pic>
        <p:nvPicPr>
          <p:cNvPr id="88067" name="Picture 17" descr="cee_colore copia"/>
          <p:cNvPicPr>
            <a:picLocks noChangeAspect="1" noChangeArrowheads="1"/>
          </p:cNvPicPr>
          <p:nvPr/>
        </p:nvPicPr>
        <p:blipFill>
          <a:blip r:embed="rId5" cstate="print"/>
          <a:srcRect/>
          <a:stretch>
            <a:fillRect/>
          </a:stretch>
        </p:blipFill>
        <p:spPr bwMode="auto">
          <a:xfrm>
            <a:off x="7867650" y="403225"/>
            <a:ext cx="620713" cy="360363"/>
          </a:xfrm>
          <a:prstGeom prst="rect">
            <a:avLst/>
          </a:prstGeom>
          <a:noFill/>
          <a:ln w="9525">
            <a:noFill/>
            <a:miter lim="800000"/>
            <a:headEnd/>
            <a:tailEnd/>
          </a:ln>
        </p:spPr>
      </p:pic>
      <p:sp>
        <p:nvSpPr>
          <p:cNvPr id="88068" name="Text Box 19"/>
          <p:cNvSpPr txBox="1">
            <a:spLocks noChangeArrowheads="1"/>
          </p:cNvSpPr>
          <p:nvPr/>
        </p:nvSpPr>
        <p:spPr bwMode="auto">
          <a:xfrm flipH="1">
            <a:off x="7767638" y="733425"/>
            <a:ext cx="836612" cy="212725"/>
          </a:xfrm>
          <a:prstGeom prst="rect">
            <a:avLst/>
          </a:prstGeom>
          <a:noFill/>
          <a:ln w="9525">
            <a:noFill/>
            <a:miter lim="800000"/>
            <a:headEnd/>
            <a:tailEnd/>
          </a:ln>
        </p:spPr>
        <p:txBody>
          <a:bodyPr>
            <a:spAutoFit/>
          </a:bodyPr>
          <a:lstStyle/>
          <a:p>
            <a:pPr algn="ctr"/>
            <a:r>
              <a:rPr lang="it-IT" sz="400">
                <a:solidFill>
                  <a:srgbClr val="243891"/>
                </a:solidFill>
              </a:rPr>
              <a:t>UNIONE EUROPEA</a:t>
            </a:r>
          </a:p>
          <a:p>
            <a:pPr algn="ctr"/>
            <a:r>
              <a:rPr lang="it-IT" sz="400">
                <a:solidFill>
                  <a:srgbClr val="243891"/>
                </a:solidFill>
              </a:rPr>
              <a:t>Fondo sociale europeo</a:t>
            </a:r>
            <a:endParaRPr lang="it-IT" sz="400"/>
          </a:p>
        </p:txBody>
      </p:sp>
      <p:sp>
        <p:nvSpPr>
          <p:cNvPr id="88069" name="Rectangle 37"/>
          <p:cNvSpPr>
            <a:spLocks noChangeArrowheads="1"/>
          </p:cNvSpPr>
          <p:nvPr/>
        </p:nvSpPr>
        <p:spPr bwMode="auto">
          <a:xfrm>
            <a:off x="2195513" y="6454775"/>
            <a:ext cx="4968875" cy="214313"/>
          </a:xfrm>
          <a:prstGeom prst="rect">
            <a:avLst/>
          </a:prstGeom>
          <a:noFill/>
          <a:ln w="9525">
            <a:noFill/>
            <a:miter lim="800000"/>
            <a:headEnd/>
            <a:tailEnd/>
          </a:ln>
        </p:spPr>
        <p:txBody>
          <a:bodyPr>
            <a:spAutoFit/>
          </a:bodyPr>
          <a:lstStyle/>
          <a:p>
            <a:r>
              <a:rPr lang="it-IT" sz="800" b="1">
                <a:solidFill>
                  <a:schemeClr val="accent2"/>
                </a:solidFill>
              </a:rPr>
              <a:t>Progetto Interregionale/Transnazionale sulla SEMPLIFICAZIONE DEI COSTI FSE</a:t>
            </a:r>
          </a:p>
        </p:txBody>
      </p:sp>
      <p:sp>
        <p:nvSpPr>
          <p:cNvPr id="88070" name="Rettangolo 1"/>
          <p:cNvSpPr>
            <a:spLocks noChangeArrowheads="1"/>
          </p:cNvSpPr>
          <p:nvPr/>
        </p:nvSpPr>
        <p:spPr bwMode="auto">
          <a:xfrm>
            <a:off x="251520" y="404664"/>
            <a:ext cx="8569325" cy="6617196"/>
          </a:xfrm>
          <a:prstGeom prst="rect">
            <a:avLst/>
          </a:prstGeom>
          <a:noFill/>
          <a:ln w="9525">
            <a:noFill/>
            <a:miter lim="800000"/>
            <a:headEnd/>
            <a:tailEnd/>
          </a:ln>
        </p:spPr>
        <p:txBody>
          <a:bodyPr wrap="square">
            <a:spAutoFit/>
          </a:bodyPr>
          <a:lstStyle/>
          <a:p>
            <a:pPr marL="342900" indent="-342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a:latin typeface="Berlin Sans FB" pitchFamily="34" charset="0"/>
            </a:endParaRPr>
          </a:p>
          <a:p>
            <a:pPr marL="342900" indent="-342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	</a:t>
            </a:r>
          </a:p>
          <a:p>
            <a:pPr marL="342900" indent="-342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accent2"/>
              </a:solidFill>
              <a:latin typeface="Berlin Sans FB" pitchFamily="34" charset="0"/>
            </a:endParaRPr>
          </a:p>
          <a:p>
            <a:pPr marL="342900"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a:solidFill>
                  <a:schemeClr val="accent2"/>
                </a:solidFill>
                <a:latin typeface="Berlin Sans FB" pitchFamily="34" charset="0"/>
              </a:rPr>
              <a:t>Nella fase di avvio dello studio metodologico, difficoltà, rispetto ad azioni innovative, a disporre di dati storici ed a reperire dati da parte degli operatori del </a:t>
            </a:r>
            <a:r>
              <a:rPr lang="it-IT" sz="2000" dirty="0" smtClean="0">
                <a:solidFill>
                  <a:schemeClr val="accent2"/>
                </a:solidFill>
                <a:latin typeface="Berlin Sans FB" pitchFamily="34" charset="0"/>
              </a:rPr>
              <a:t>mercato</a:t>
            </a:r>
          </a:p>
          <a:p>
            <a:pPr marL="342900"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dirty="0" smtClean="0">
              <a:solidFill>
                <a:schemeClr val="accent2"/>
              </a:solidFill>
              <a:latin typeface="Berlin Sans FB" pitchFamily="34" charset="0"/>
            </a:endParaRPr>
          </a:p>
          <a:p>
            <a:pPr marL="342900"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Iniziale </a:t>
            </a:r>
            <a:r>
              <a:rPr lang="it-IT" sz="2000" dirty="0">
                <a:solidFill>
                  <a:schemeClr val="accent2"/>
                </a:solidFill>
                <a:latin typeface="Berlin Sans FB" pitchFamily="34" charset="0"/>
              </a:rPr>
              <a:t>titubanza dei beneficiari e degli OI nel riconoscere la portata delle innovazioni </a:t>
            </a:r>
            <a:r>
              <a:rPr lang="it-IT" sz="2000" dirty="0" smtClean="0">
                <a:solidFill>
                  <a:schemeClr val="accent2"/>
                </a:solidFill>
                <a:latin typeface="Berlin Sans FB" pitchFamily="34" charset="0"/>
              </a:rPr>
              <a:t>introdotte</a:t>
            </a:r>
          </a:p>
          <a:p>
            <a:pPr marL="342900"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dirty="0" smtClean="0">
              <a:solidFill>
                <a:schemeClr val="accent2"/>
              </a:solidFill>
              <a:latin typeface="Berlin Sans FB" pitchFamily="34" charset="0"/>
            </a:endParaRPr>
          </a:p>
          <a:p>
            <a:pPr marL="342900"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Necessità iniziale di definire in modo puntuale gli elementi determinanti per verificare il processo e/o il raggiungimento dei risultati</a:t>
            </a:r>
          </a:p>
          <a:p>
            <a:pPr marL="342900"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dirty="0" smtClean="0">
              <a:solidFill>
                <a:schemeClr val="accent2"/>
              </a:solidFill>
              <a:latin typeface="Berlin Sans FB" pitchFamily="34" charset="0"/>
            </a:endParaRPr>
          </a:p>
          <a:p>
            <a:pPr marL="342900"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Nella fase di attuazione a regime, minori informazioni a disposizione della PA sulla struttura dei costi dei beneficiari e difficoltà a definire nuove UCS</a:t>
            </a:r>
          </a:p>
          <a:p>
            <a:pPr marL="342900"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000" dirty="0" smtClean="0">
              <a:solidFill>
                <a:schemeClr val="accent2"/>
              </a:solidFill>
              <a:latin typeface="Berlin Sans FB" pitchFamily="34" charset="0"/>
            </a:endParaRPr>
          </a:p>
          <a:p>
            <a:pPr marL="342900"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Le agenzie formative beneficiano parzialmente della semplificazione poiché realizzano interventi finanziati sempre con risorse pubbliche ma al di fuori del FSE che non prevedono la possibilità di riconoscere i costi in maniera semplificata</a:t>
            </a:r>
          </a:p>
          <a:p>
            <a:pPr marL="342900"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200" dirty="0" smtClean="0">
              <a:solidFill>
                <a:schemeClr val="accent2"/>
              </a:solidFill>
              <a:latin typeface="Berlin Sans FB Demi" panose="020E0802020502020306" pitchFamily="34" charset="0"/>
            </a:endParaRPr>
          </a:p>
          <a:p>
            <a:pPr marL="342900"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200" dirty="0" smtClean="0">
              <a:solidFill>
                <a:schemeClr val="accent2"/>
              </a:solidFill>
              <a:latin typeface="Berlin Sans FB Demi" panose="020E0802020502020306" pitchFamily="34" charset="0"/>
            </a:endParaRPr>
          </a:p>
          <a:p>
            <a:pPr marL="342900"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200" dirty="0">
              <a:solidFill>
                <a:schemeClr val="accent2"/>
              </a:solidFill>
              <a:latin typeface="Berlin Sans FB Demi" panose="020E0802020502020306" pitchFamily="34" charset="0"/>
            </a:endParaRPr>
          </a:p>
          <a:p>
            <a:pPr marL="342900" indent="-342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dirty="0">
              <a:solidFill>
                <a:schemeClr val="accent2"/>
              </a:solidFill>
              <a:latin typeface="Arial Black" pitchFamily="34" charset="0"/>
            </a:endParaRPr>
          </a:p>
        </p:txBody>
      </p:sp>
      <p:pic>
        <p:nvPicPr>
          <p:cNvPr id="88071" name="Picture 7"/>
          <p:cNvPicPr>
            <a:picLocks noChangeAspect="1" noChangeArrowheads="1"/>
          </p:cNvPicPr>
          <p:nvPr/>
        </p:nvPicPr>
        <p:blipFill>
          <a:blip r:embed="rId6" cstate="print"/>
          <a:srcRect/>
          <a:stretch>
            <a:fillRect/>
          </a:stretch>
        </p:blipFill>
        <p:spPr bwMode="auto">
          <a:xfrm>
            <a:off x="6805613" y="333375"/>
            <a:ext cx="501650" cy="574675"/>
          </a:xfrm>
          <a:prstGeom prst="rect">
            <a:avLst/>
          </a:prstGeom>
          <a:noFill/>
          <a:ln w="9525">
            <a:noFill/>
            <a:miter lim="800000"/>
            <a:headEnd/>
            <a:tailEnd/>
          </a:ln>
        </p:spPr>
      </p:pic>
      <p:sp>
        <p:nvSpPr>
          <p:cNvPr id="88074" name="Rettangolo 1"/>
          <p:cNvSpPr>
            <a:spLocks noChangeArrowheads="1"/>
          </p:cNvSpPr>
          <p:nvPr/>
        </p:nvSpPr>
        <p:spPr bwMode="auto">
          <a:xfrm>
            <a:off x="250825" y="2492375"/>
            <a:ext cx="8496300" cy="336550"/>
          </a:xfrm>
          <a:prstGeom prst="rect">
            <a:avLst/>
          </a:prstGeom>
          <a:noFill/>
          <a:ln w="9525">
            <a:noFill/>
            <a:miter lim="800000"/>
            <a:headEnd/>
            <a:tailEnd/>
          </a:ln>
        </p:spPr>
        <p:txBody>
          <a:bodyPr>
            <a:spAutoFit/>
          </a:bodyPr>
          <a:lstStyle/>
          <a:p>
            <a:pPr marL="342900" indent="-342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600">
                <a:solidFill>
                  <a:schemeClr val="accent2"/>
                </a:solidFill>
                <a:latin typeface="Arial Black" pitchFamily="34" charset="0"/>
              </a:rPr>
              <a:t>	</a:t>
            </a:r>
          </a:p>
        </p:txBody>
      </p:sp>
      <p:sp>
        <p:nvSpPr>
          <p:cNvPr id="88075" name="Rettangolo 1"/>
          <p:cNvSpPr>
            <a:spLocks noChangeArrowheads="1"/>
          </p:cNvSpPr>
          <p:nvPr/>
        </p:nvSpPr>
        <p:spPr bwMode="auto">
          <a:xfrm>
            <a:off x="250825" y="3573016"/>
            <a:ext cx="8893175" cy="646331"/>
          </a:xfrm>
          <a:prstGeom prst="rect">
            <a:avLst/>
          </a:prstGeom>
          <a:noFill/>
          <a:ln w="9525">
            <a:noFill/>
            <a:miter lim="800000"/>
            <a:headEnd/>
            <a:tailEnd/>
          </a:ln>
        </p:spPr>
        <p:txBody>
          <a:bodyPr>
            <a:spAutoFit/>
          </a:bodyPr>
          <a:lstStyle/>
          <a:p>
            <a:pPr marL="342900" indent="-342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dirty="0">
                <a:solidFill>
                  <a:schemeClr val="accent2"/>
                </a:solidFill>
                <a:latin typeface="Arial Black" pitchFamily="34" charset="0"/>
              </a:rPr>
              <a:t>	</a:t>
            </a:r>
          </a:p>
          <a:p>
            <a:pPr marL="342900" indent="-342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dirty="0">
              <a:solidFill>
                <a:schemeClr val="accent2"/>
              </a:solidFill>
              <a:latin typeface="Arial Black" pitchFamily="34" charset="0"/>
            </a:endParaRPr>
          </a:p>
        </p:txBody>
      </p:sp>
      <p:sp>
        <p:nvSpPr>
          <p:cNvPr id="13" name="Rettangolo 1"/>
          <p:cNvSpPr>
            <a:spLocks noChangeArrowheads="1"/>
          </p:cNvSpPr>
          <p:nvPr/>
        </p:nvSpPr>
        <p:spPr bwMode="auto">
          <a:xfrm>
            <a:off x="-972616" y="476672"/>
            <a:ext cx="8785225" cy="1036822"/>
          </a:xfrm>
          <a:prstGeom prst="rect">
            <a:avLst/>
          </a:prstGeom>
          <a:noFill/>
          <a:ln w="9525">
            <a:noFill/>
            <a:miter lim="800000"/>
            <a:headEnd/>
            <a:tailEnd/>
          </a:ln>
        </p:spPr>
        <p:txBody>
          <a:bodyPr>
            <a:spAutoFit/>
          </a:bodyPr>
          <a:lstStyle/>
          <a:p>
            <a:pPr marL="342900" indent="-342900"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200" b="1" u="sng" dirty="0" smtClean="0">
                <a:solidFill>
                  <a:srgbClr val="F75311"/>
                </a:solidFill>
                <a:latin typeface="Berlin Sans FB Demi" panose="020E0802020502020306" pitchFamily="34" charset="0"/>
              </a:rPr>
              <a:t>Le </a:t>
            </a:r>
            <a:r>
              <a:rPr lang="it-IT" sz="2200" b="1" u="sng" dirty="0">
                <a:solidFill>
                  <a:srgbClr val="F75311"/>
                </a:solidFill>
                <a:latin typeface="Berlin Sans FB Demi" panose="020E0802020502020306" pitchFamily="34" charset="0"/>
              </a:rPr>
              <a:t>unità di </a:t>
            </a:r>
            <a:r>
              <a:rPr lang="it-IT" sz="2200" b="1" u="sng" dirty="0" smtClean="0">
                <a:solidFill>
                  <a:srgbClr val="F75311"/>
                </a:solidFill>
                <a:latin typeface="Berlin Sans FB Demi" panose="020E0802020502020306" pitchFamily="34" charset="0"/>
              </a:rPr>
              <a:t>costo standard: aspetti critici</a:t>
            </a:r>
          </a:p>
          <a:p>
            <a:pPr marL="342900" indent="-342900"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600" b="1" dirty="0" smtClean="0">
                <a:solidFill>
                  <a:srgbClr val="FF6600"/>
                </a:solidFill>
                <a:latin typeface="Berlin Sans FB Demi" panose="020E0802020502020306" pitchFamily="34" charset="0"/>
              </a:rPr>
              <a:t>percepiti dalle Amministrazioni aderenti al progetto</a:t>
            </a:r>
            <a:r>
              <a:rPr lang="it-IT" sz="2000" b="1" dirty="0" smtClean="0">
                <a:solidFill>
                  <a:srgbClr val="F75311"/>
                </a:solidFill>
                <a:latin typeface="Berlin Sans FB Demi" panose="020E0802020502020306" pitchFamily="34" charset="0"/>
              </a:rPr>
              <a:t>  </a:t>
            </a:r>
            <a:endParaRPr lang="it-IT" sz="2000" b="1" dirty="0">
              <a:solidFill>
                <a:srgbClr val="F75311"/>
              </a:solidFill>
              <a:latin typeface="Berlin Sans FB Demi" panose="020E0802020502020306" pitchFamily="34" charset="0"/>
            </a:endParaRPr>
          </a:p>
          <a:p>
            <a:pPr marL="342900" indent="-342900"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200" b="1" dirty="0">
              <a:solidFill>
                <a:srgbClr val="F75311"/>
              </a:solidFill>
              <a:latin typeface="Arial Unicode MS" pitchFamily="34"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5" name="Picture 5" descr="sin_final_v3"/>
          <p:cNvPicPr>
            <a:picLocks noChangeAspect="1" noChangeArrowheads="1"/>
          </p:cNvPicPr>
          <p:nvPr/>
        </p:nvPicPr>
        <p:blipFill>
          <a:blip r:embed="rId3" cstate="print"/>
          <a:srcRect/>
          <a:stretch>
            <a:fillRect/>
          </a:stretch>
        </p:blipFill>
        <p:spPr bwMode="auto">
          <a:xfrm>
            <a:off x="0" y="5876925"/>
            <a:ext cx="8604250" cy="801688"/>
          </a:xfrm>
          <a:prstGeom prst="rect">
            <a:avLst/>
          </a:prstGeom>
          <a:solidFill>
            <a:srgbClr val="5868AF"/>
          </a:solidFill>
          <a:ln w="9525">
            <a:noFill/>
            <a:miter lim="800000"/>
            <a:headEnd/>
            <a:tailEnd/>
          </a:ln>
        </p:spPr>
      </p:pic>
      <p:pic>
        <p:nvPicPr>
          <p:cNvPr id="88066" name="Picture 16" descr="logo_rep_nero_su_b"/>
          <p:cNvPicPr>
            <a:picLocks noChangeAspect="1" noChangeArrowheads="1"/>
          </p:cNvPicPr>
          <p:nvPr/>
        </p:nvPicPr>
        <p:blipFill>
          <a:blip r:embed="rId4" cstate="print"/>
          <a:srcRect/>
          <a:stretch>
            <a:fillRect/>
          </a:stretch>
        </p:blipFill>
        <p:spPr bwMode="auto">
          <a:xfrm>
            <a:off x="7410450" y="446088"/>
            <a:ext cx="366713" cy="360362"/>
          </a:xfrm>
          <a:prstGeom prst="rect">
            <a:avLst/>
          </a:prstGeom>
          <a:noFill/>
          <a:ln w="9525">
            <a:noFill/>
            <a:miter lim="800000"/>
            <a:headEnd/>
            <a:tailEnd/>
          </a:ln>
        </p:spPr>
      </p:pic>
      <p:pic>
        <p:nvPicPr>
          <p:cNvPr id="88067" name="Picture 17" descr="cee_colore copia"/>
          <p:cNvPicPr>
            <a:picLocks noChangeAspect="1" noChangeArrowheads="1"/>
          </p:cNvPicPr>
          <p:nvPr/>
        </p:nvPicPr>
        <p:blipFill>
          <a:blip r:embed="rId5" cstate="print"/>
          <a:srcRect/>
          <a:stretch>
            <a:fillRect/>
          </a:stretch>
        </p:blipFill>
        <p:spPr bwMode="auto">
          <a:xfrm>
            <a:off x="7867650" y="403225"/>
            <a:ext cx="620713" cy="360363"/>
          </a:xfrm>
          <a:prstGeom prst="rect">
            <a:avLst/>
          </a:prstGeom>
          <a:noFill/>
          <a:ln w="9525">
            <a:noFill/>
            <a:miter lim="800000"/>
            <a:headEnd/>
            <a:tailEnd/>
          </a:ln>
        </p:spPr>
      </p:pic>
      <p:sp>
        <p:nvSpPr>
          <p:cNvPr id="88068" name="Text Box 19"/>
          <p:cNvSpPr txBox="1">
            <a:spLocks noChangeArrowheads="1"/>
          </p:cNvSpPr>
          <p:nvPr/>
        </p:nvSpPr>
        <p:spPr bwMode="auto">
          <a:xfrm flipH="1">
            <a:off x="7767638" y="733425"/>
            <a:ext cx="836612" cy="212725"/>
          </a:xfrm>
          <a:prstGeom prst="rect">
            <a:avLst/>
          </a:prstGeom>
          <a:noFill/>
          <a:ln w="9525">
            <a:noFill/>
            <a:miter lim="800000"/>
            <a:headEnd/>
            <a:tailEnd/>
          </a:ln>
        </p:spPr>
        <p:txBody>
          <a:bodyPr>
            <a:spAutoFit/>
          </a:bodyPr>
          <a:lstStyle/>
          <a:p>
            <a:pPr algn="ctr"/>
            <a:r>
              <a:rPr lang="it-IT" sz="400">
                <a:solidFill>
                  <a:srgbClr val="243891"/>
                </a:solidFill>
              </a:rPr>
              <a:t>UNIONE EUROPEA</a:t>
            </a:r>
          </a:p>
          <a:p>
            <a:pPr algn="ctr"/>
            <a:r>
              <a:rPr lang="it-IT" sz="400">
                <a:solidFill>
                  <a:srgbClr val="243891"/>
                </a:solidFill>
              </a:rPr>
              <a:t>Fondo sociale europeo</a:t>
            </a:r>
            <a:endParaRPr lang="it-IT" sz="400"/>
          </a:p>
        </p:txBody>
      </p:sp>
      <p:sp>
        <p:nvSpPr>
          <p:cNvPr id="88069" name="Rectangle 37"/>
          <p:cNvSpPr>
            <a:spLocks noChangeArrowheads="1"/>
          </p:cNvSpPr>
          <p:nvPr/>
        </p:nvSpPr>
        <p:spPr bwMode="auto">
          <a:xfrm>
            <a:off x="2195513" y="6454775"/>
            <a:ext cx="4968875" cy="214313"/>
          </a:xfrm>
          <a:prstGeom prst="rect">
            <a:avLst/>
          </a:prstGeom>
          <a:noFill/>
          <a:ln w="9525">
            <a:noFill/>
            <a:miter lim="800000"/>
            <a:headEnd/>
            <a:tailEnd/>
          </a:ln>
        </p:spPr>
        <p:txBody>
          <a:bodyPr>
            <a:spAutoFit/>
          </a:bodyPr>
          <a:lstStyle/>
          <a:p>
            <a:r>
              <a:rPr lang="it-IT" sz="800" b="1">
                <a:solidFill>
                  <a:schemeClr val="accent2"/>
                </a:solidFill>
              </a:rPr>
              <a:t>Progetto Interregionale/Transnazionale sulla SEMPLIFICAZIONE DEI COSTI FSE</a:t>
            </a:r>
          </a:p>
        </p:txBody>
      </p:sp>
      <p:sp>
        <p:nvSpPr>
          <p:cNvPr id="88070" name="Rettangolo 1"/>
          <p:cNvSpPr>
            <a:spLocks noChangeArrowheads="1"/>
          </p:cNvSpPr>
          <p:nvPr/>
        </p:nvSpPr>
        <p:spPr bwMode="auto">
          <a:xfrm>
            <a:off x="251520" y="404664"/>
            <a:ext cx="8569325" cy="951030"/>
          </a:xfrm>
          <a:prstGeom prst="rect">
            <a:avLst/>
          </a:prstGeom>
          <a:noFill/>
          <a:ln w="9525">
            <a:noFill/>
            <a:miter lim="800000"/>
            <a:headEnd/>
            <a:tailEnd/>
          </a:ln>
        </p:spPr>
        <p:txBody>
          <a:bodyPr wrap="square">
            <a:spAutoFit/>
          </a:bodyPr>
          <a:lstStyle/>
          <a:p>
            <a:pPr marL="342900" indent="-342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a:latin typeface="Berlin Sans FB" pitchFamily="34" charset="0"/>
            </a:endParaRPr>
          </a:p>
          <a:p>
            <a:pPr marL="342900" indent="-342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	</a:t>
            </a:r>
          </a:p>
          <a:p>
            <a:pPr marL="342900" indent="-342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accent2"/>
              </a:solidFill>
              <a:latin typeface="Berlin Sans FB" pitchFamily="34" charset="0"/>
            </a:endParaRPr>
          </a:p>
        </p:txBody>
      </p:sp>
      <p:pic>
        <p:nvPicPr>
          <p:cNvPr id="88071" name="Picture 7"/>
          <p:cNvPicPr>
            <a:picLocks noChangeAspect="1" noChangeArrowheads="1"/>
          </p:cNvPicPr>
          <p:nvPr/>
        </p:nvPicPr>
        <p:blipFill>
          <a:blip r:embed="rId6" cstate="print"/>
          <a:srcRect/>
          <a:stretch>
            <a:fillRect/>
          </a:stretch>
        </p:blipFill>
        <p:spPr bwMode="auto">
          <a:xfrm>
            <a:off x="6805613" y="333375"/>
            <a:ext cx="501650" cy="574675"/>
          </a:xfrm>
          <a:prstGeom prst="rect">
            <a:avLst/>
          </a:prstGeom>
          <a:noFill/>
          <a:ln w="9525">
            <a:noFill/>
            <a:miter lim="800000"/>
            <a:headEnd/>
            <a:tailEnd/>
          </a:ln>
        </p:spPr>
      </p:pic>
      <p:sp>
        <p:nvSpPr>
          <p:cNvPr id="88074" name="Rettangolo 1"/>
          <p:cNvSpPr>
            <a:spLocks noChangeArrowheads="1"/>
          </p:cNvSpPr>
          <p:nvPr/>
        </p:nvSpPr>
        <p:spPr bwMode="auto">
          <a:xfrm>
            <a:off x="250825" y="1412777"/>
            <a:ext cx="8496300" cy="4328557"/>
          </a:xfrm>
          <a:prstGeom prst="rect">
            <a:avLst/>
          </a:prstGeom>
          <a:noFill/>
          <a:ln w="9525">
            <a:noFill/>
            <a:miter lim="800000"/>
            <a:headEnd/>
            <a:tailEnd/>
          </a:ln>
        </p:spPr>
        <p:txBody>
          <a:bodyPr wrap="square">
            <a:spAutoFit/>
          </a:bodyPr>
          <a:lstStyle/>
          <a:p>
            <a:pPr marL="342900" indent="-342900">
              <a:buClr>
                <a:srgbClr val="F75311"/>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b="1" u="sng" dirty="0" smtClean="0">
                <a:solidFill>
                  <a:srgbClr val="F75311"/>
                </a:solidFill>
                <a:latin typeface="Berlin Sans FB Demi" panose="020E0802020502020306" pitchFamily="34" charset="0"/>
              </a:rPr>
              <a:t>Le sfide che ci attendono:</a:t>
            </a:r>
          </a:p>
          <a:p>
            <a:pPr marL="1085850" lvl="1"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b="1" u="sng" dirty="0" smtClean="0">
              <a:solidFill>
                <a:srgbClr val="F75311"/>
              </a:solidFill>
              <a:latin typeface="Berlin Sans FB Demi" panose="020E0802020502020306" pitchFamily="34" charset="0"/>
            </a:endParaRPr>
          </a:p>
          <a:p>
            <a:pPr marL="1085850" lvl="1"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Consolidare il principio di semplificazione nell’utilizzo delle risorse pubbliche salvaguardando la qualità degli interventi e la qualità della spesa</a:t>
            </a:r>
          </a:p>
          <a:p>
            <a:pPr marL="1085850" lvl="1" indent="-342900">
              <a:buClr>
                <a:srgbClr val="F75311"/>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accent2"/>
              </a:solidFill>
              <a:latin typeface="Berlin Sans FB" pitchFamily="34" charset="0"/>
            </a:endParaRPr>
          </a:p>
          <a:p>
            <a:pPr marL="1085850" lvl="1"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Diffondere la cultura dell’orientamento ai risultati ai vari livelli di programmazione e attuazione dei PO attraverso l’adeguato coinvolgimento del partenariato pubblico e privato</a:t>
            </a:r>
          </a:p>
          <a:p>
            <a:pPr marL="1085850" lvl="1"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smtClean="0">
              <a:solidFill>
                <a:schemeClr val="accent2"/>
              </a:solidFill>
              <a:latin typeface="Berlin Sans FB" pitchFamily="34" charset="0"/>
            </a:endParaRPr>
          </a:p>
          <a:p>
            <a:pPr marL="1085850" lvl="1"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000" dirty="0" smtClean="0">
                <a:solidFill>
                  <a:schemeClr val="accent2"/>
                </a:solidFill>
                <a:latin typeface="Berlin Sans FB" pitchFamily="34" charset="0"/>
              </a:rPr>
              <a:t>Valorizzare le esperienze delle Amministrazioni regionali, nazionali, ed europee nell’utilizzo delle semplificazioni dei costi con l’auspicio di divenire ad una sede permanente di confronto interistituzionale di accompagnamento alla realizzazione degli interventi 2014-2020</a:t>
            </a:r>
          </a:p>
          <a:p>
            <a:pPr marL="1085850" lvl="1" indent="-342900">
              <a:buClr>
                <a:srgbClr val="F75311"/>
              </a:buClr>
              <a:buFont typeface="Wingdings" panose="05000000000000000000"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1600" dirty="0" smtClean="0">
              <a:solidFill>
                <a:schemeClr val="accent2"/>
              </a:solidFill>
              <a:latin typeface="Berlin Sans FB" pitchFamily="34" charset="0"/>
            </a:endParaRPr>
          </a:p>
        </p:txBody>
      </p:sp>
      <p:sp>
        <p:nvSpPr>
          <p:cNvPr id="88075" name="Rettangolo 1"/>
          <p:cNvSpPr>
            <a:spLocks noChangeArrowheads="1"/>
          </p:cNvSpPr>
          <p:nvPr/>
        </p:nvSpPr>
        <p:spPr bwMode="auto">
          <a:xfrm>
            <a:off x="250825" y="3573016"/>
            <a:ext cx="8893175" cy="646331"/>
          </a:xfrm>
          <a:prstGeom prst="rect">
            <a:avLst/>
          </a:prstGeom>
          <a:noFill/>
          <a:ln w="9525">
            <a:noFill/>
            <a:miter lim="800000"/>
            <a:headEnd/>
            <a:tailEnd/>
          </a:ln>
        </p:spPr>
        <p:txBody>
          <a:bodyPr>
            <a:spAutoFit/>
          </a:bodyPr>
          <a:lstStyle/>
          <a:p>
            <a:pPr marL="342900" indent="-342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dirty="0">
                <a:solidFill>
                  <a:schemeClr val="accent2"/>
                </a:solidFill>
                <a:latin typeface="Arial Black" pitchFamily="34" charset="0"/>
              </a:rPr>
              <a:t>	</a:t>
            </a:r>
          </a:p>
          <a:p>
            <a:pPr marL="342900" indent="-342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dirty="0">
              <a:solidFill>
                <a:schemeClr val="accent2"/>
              </a:solidFill>
              <a:latin typeface="Arial Black" pitchFamily="34" charset="0"/>
            </a:endParaRPr>
          </a:p>
        </p:txBody>
      </p:sp>
      <p:sp>
        <p:nvSpPr>
          <p:cNvPr id="13" name="Rettangolo 1"/>
          <p:cNvSpPr>
            <a:spLocks noChangeArrowheads="1"/>
          </p:cNvSpPr>
          <p:nvPr/>
        </p:nvSpPr>
        <p:spPr bwMode="auto">
          <a:xfrm>
            <a:off x="-972616" y="476672"/>
            <a:ext cx="8785225" cy="1036822"/>
          </a:xfrm>
          <a:prstGeom prst="rect">
            <a:avLst/>
          </a:prstGeom>
          <a:noFill/>
          <a:ln w="9525">
            <a:noFill/>
            <a:miter lim="800000"/>
            <a:headEnd/>
            <a:tailEnd/>
          </a:ln>
        </p:spPr>
        <p:txBody>
          <a:bodyPr>
            <a:spAutoFit/>
          </a:bodyPr>
          <a:lstStyle/>
          <a:p>
            <a:pPr marL="342900" indent="-342900"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200" b="1" u="sng" dirty="0" smtClean="0">
                <a:solidFill>
                  <a:srgbClr val="F75311"/>
                </a:solidFill>
                <a:latin typeface="Berlin Sans FB Demi" panose="020E0802020502020306" pitchFamily="34" charset="0"/>
              </a:rPr>
              <a:t>Programmazione FSE 2014-2020 </a:t>
            </a:r>
          </a:p>
          <a:p>
            <a:pPr marL="342900" indent="-342900"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200" b="1" u="sng" dirty="0" smtClean="0">
                <a:solidFill>
                  <a:srgbClr val="F75311"/>
                </a:solidFill>
                <a:latin typeface="Berlin Sans FB Demi" panose="020E0802020502020306" pitchFamily="34" charset="0"/>
              </a:rPr>
              <a:t> </a:t>
            </a:r>
            <a:endParaRPr lang="it-IT" sz="2000" b="1" dirty="0">
              <a:solidFill>
                <a:srgbClr val="F75311"/>
              </a:solidFill>
              <a:latin typeface="Berlin Sans FB Demi" panose="020E0802020502020306" pitchFamily="34" charset="0"/>
            </a:endParaRPr>
          </a:p>
          <a:p>
            <a:pPr marL="342900" indent="-342900"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200" b="1" dirty="0">
              <a:solidFill>
                <a:srgbClr val="F75311"/>
              </a:solidFill>
              <a:latin typeface="Arial Unicode MS" pitchFamily="34" charset="-12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3" cstate="print"/>
          <a:srcRect/>
          <a:stretch>
            <a:fillRect/>
          </a:stretch>
        </p:blipFill>
        <p:spPr bwMode="auto">
          <a:xfrm>
            <a:off x="0" y="5876925"/>
            <a:ext cx="8604250" cy="801688"/>
          </a:xfrm>
          <a:prstGeom prst="rect">
            <a:avLst/>
          </a:prstGeom>
          <a:solidFill>
            <a:srgbClr val="5868AF"/>
          </a:solidFill>
          <a:ln w="9525">
            <a:noFill/>
            <a:round/>
            <a:headEnd/>
            <a:tailEnd/>
          </a:ln>
          <a:effectLst/>
        </p:spPr>
      </p:pic>
      <p:sp>
        <p:nvSpPr>
          <p:cNvPr id="2051" name="Text Box 2"/>
          <p:cNvSpPr txBox="1">
            <a:spLocks noChangeArrowheads="1"/>
          </p:cNvSpPr>
          <p:nvPr/>
        </p:nvSpPr>
        <p:spPr bwMode="auto">
          <a:xfrm>
            <a:off x="323528" y="3501008"/>
            <a:ext cx="8280400" cy="2448272"/>
          </a:xfrm>
          <a:prstGeom prst="rect">
            <a:avLst/>
          </a:prstGeom>
          <a:noFill/>
          <a:ln w="9525">
            <a:noFill/>
            <a:round/>
            <a:headEnd/>
            <a:tailEnd/>
          </a:ln>
          <a:effectLst/>
        </p:spPr>
        <p:txBody>
          <a:bodyPr tIns="91440" anchor="b"/>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2400" b="1" i="1" dirty="0" smtClean="0">
              <a:solidFill>
                <a:srgbClr val="0070C0"/>
              </a:solidFill>
              <a:latin typeface="Baskerville Old Face" pitchFamily="16" charset="0"/>
            </a:endParaRP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2400" b="1" i="1" dirty="0" smtClean="0">
              <a:solidFill>
                <a:srgbClr val="0070C0"/>
              </a:solidFill>
              <a:latin typeface="Baskerville Old Face" pitchFamily="16" charset="0"/>
            </a:endParaRP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2400" b="1" i="1" dirty="0" smtClean="0">
              <a:solidFill>
                <a:srgbClr val="0070C0"/>
              </a:solidFill>
              <a:latin typeface="Baskerville Old Face" pitchFamily="16" charset="0"/>
            </a:endParaRP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2400" b="1" i="1" dirty="0" smtClean="0">
              <a:solidFill>
                <a:srgbClr val="0070C0"/>
              </a:solidFill>
              <a:latin typeface="Baskerville Old Face" pitchFamily="16" charset="0"/>
            </a:endParaRP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2400" b="1" i="1" dirty="0" smtClean="0">
                <a:solidFill>
                  <a:schemeClr val="accent2">
                    <a:lumMod val="75000"/>
                  </a:schemeClr>
                </a:solidFill>
                <a:latin typeface="Baskerville Old Face" pitchFamily="16" charset="0"/>
              </a:rPr>
              <a:t>GRAZIE PER L’ATTENZIONE</a:t>
            </a: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2400" b="1" i="1" dirty="0" smtClean="0">
              <a:solidFill>
                <a:srgbClr val="F75311"/>
              </a:solidFill>
              <a:latin typeface="Baskerville Old Face" pitchFamily="16" charset="0"/>
            </a:endParaRP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2400" b="1" i="1" dirty="0" smtClean="0">
              <a:solidFill>
                <a:srgbClr val="F75311"/>
              </a:solidFill>
              <a:latin typeface="Baskerville Old Face" pitchFamily="16" charset="0"/>
            </a:endParaRP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2400" b="1" i="1" dirty="0" smtClean="0">
                <a:solidFill>
                  <a:srgbClr val="F75311"/>
                </a:solidFill>
                <a:latin typeface="Baskerville Old Face" pitchFamily="16" charset="0"/>
              </a:rPr>
              <a:t>PAOLO BALDI</a:t>
            </a:r>
            <a:r>
              <a:rPr lang="it-IT" altLang="it-IT" sz="1200" b="1" dirty="0" smtClean="0">
                <a:solidFill>
                  <a:srgbClr val="F75311"/>
                </a:solidFill>
              </a:rPr>
              <a:t/>
            </a:r>
            <a:br>
              <a:rPr lang="it-IT" altLang="it-IT" sz="1200" b="1" dirty="0" smtClean="0">
                <a:solidFill>
                  <a:srgbClr val="F75311"/>
                </a:solidFill>
              </a:rPr>
            </a:br>
            <a:endParaRPr lang="it-IT" altLang="it-IT" sz="2400" b="1" i="1" dirty="0">
              <a:solidFill>
                <a:schemeClr val="accent2"/>
              </a:solidFill>
              <a:latin typeface="Baskerville Old Face" pitchFamily="16" charset="0"/>
            </a:endParaRP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2400" b="1" i="1" dirty="0">
              <a:solidFill>
                <a:schemeClr val="accent2"/>
              </a:solidFill>
              <a:latin typeface="Baskerville Old Face" pitchFamily="16" charset="0"/>
            </a:endParaRP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dirty="0">
              <a:solidFill>
                <a:schemeClr val="accent2"/>
              </a:solidFill>
              <a:latin typeface="Berlin Sans FB" pitchFamily="34" charset="0"/>
            </a:endParaRPr>
          </a:p>
        </p:txBody>
      </p:sp>
      <p:pic>
        <p:nvPicPr>
          <p:cNvPr id="2052" name="Picture 3"/>
          <p:cNvPicPr>
            <a:picLocks noChangeAspect="1" noChangeArrowheads="1"/>
          </p:cNvPicPr>
          <p:nvPr/>
        </p:nvPicPr>
        <p:blipFill>
          <a:blip r:embed="rId4" cstate="print"/>
          <a:srcRect/>
          <a:stretch>
            <a:fillRect/>
          </a:stretch>
        </p:blipFill>
        <p:spPr bwMode="auto">
          <a:xfrm>
            <a:off x="7410450" y="446088"/>
            <a:ext cx="366713" cy="360362"/>
          </a:xfrm>
          <a:prstGeom prst="rect">
            <a:avLst/>
          </a:prstGeom>
          <a:noFill/>
          <a:ln w="9525">
            <a:noFill/>
            <a:round/>
            <a:headEnd/>
            <a:tailEnd/>
          </a:ln>
          <a:effectLst/>
        </p:spPr>
      </p:pic>
      <p:pic>
        <p:nvPicPr>
          <p:cNvPr id="2053" name="Picture 4"/>
          <p:cNvPicPr>
            <a:picLocks noChangeAspect="1" noChangeArrowheads="1"/>
          </p:cNvPicPr>
          <p:nvPr/>
        </p:nvPicPr>
        <p:blipFill>
          <a:blip r:embed="rId5" cstate="print"/>
          <a:srcRect/>
          <a:stretch>
            <a:fillRect/>
          </a:stretch>
        </p:blipFill>
        <p:spPr bwMode="auto">
          <a:xfrm>
            <a:off x="7867650" y="403225"/>
            <a:ext cx="620713" cy="360363"/>
          </a:xfrm>
          <a:prstGeom prst="rect">
            <a:avLst/>
          </a:prstGeom>
          <a:noFill/>
          <a:ln w="9525">
            <a:noFill/>
            <a:round/>
            <a:headEnd/>
            <a:tailEnd/>
          </a:ln>
          <a:effectLst/>
        </p:spPr>
      </p:pic>
      <p:sp>
        <p:nvSpPr>
          <p:cNvPr id="2054" name="Rectangle 5"/>
          <p:cNvSpPr>
            <a:spLocks noChangeArrowheads="1"/>
          </p:cNvSpPr>
          <p:nvPr/>
        </p:nvSpPr>
        <p:spPr bwMode="auto">
          <a:xfrm>
            <a:off x="7767638" y="733425"/>
            <a:ext cx="836612" cy="260350"/>
          </a:xfrm>
          <a:prstGeom prst="rect">
            <a:avLst/>
          </a:prstGeom>
          <a:noFill/>
          <a:ln w="9525">
            <a:noFill/>
            <a:round/>
            <a:headEnd/>
            <a:tailEnd/>
          </a:ln>
          <a:effectLst/>
        </p:spPr>
        <p:txBody>
          <a:bodyPr lIns="90000" tIns="91440" rIns="90000" bIns="46800">
            <a:spAutoFit/>
          </a:bodyPr>
          <a:lstStyle/>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UNIONE EUROPEA</a:t>
            </a:r>
          </a:p>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Fondo sociale europeo</a:t>
            </a:r>
          </a:p>
        </p:txBody>
      </p:sp>
      <p:pic>
        <p:nvPicPr>
          <p:cNvPr id="2056" name="Picture 7"/>
          <p:cNvPicPr>
            <a:picLocks noChangeAspect="1" noChangeArrowheads="1"/>
          </p:cNvPicPr>
          <p:nvPr/>
        </p:nvPicPr>
        <p:blipFill>
          <a:blip r:embed="rId6" cstate="print"/>
          <a:srcRect/>
          <a:stretch>
            <a:fillRect/>
          </a:stretch>
        </p:blipFill>
        <p:spPr bwMode="auto">
          <a:xfrm>
            <a:off x="6805613" y="333375"/>
            <a:ext cx="501650" cy="574675"/>
          </a:xfrm>
          <a:prstGeom prst="rect">
            <a:avLst/>
          </a:prstGeom>
          <a:noFill/>
          <a:ln w="9525">
            <a:noFill/>
            <a:round/>
            <a:headEnd/>
            <a:tailEnd/>
          </a:ln>
          <a:effectLst/>
        </p:spPr>
      </p:pic>
      <p:pic>
        <p:nvPicPr>
          <p:cNvPr id="2057" name="Picture 9"/>
          <p:cNvPicPr>
            <a:picLocks noChangeAspect="1" noChangeArrowheads="1"/>
          </p:cNvPicPr>
          <p:nvPr/>
        </p:nvPicPr>
        <p:blipFill>
          <a:blip r:embed="rId7" cstate="print"/>
          <a:srcRect/>
          <a:stretch>
            <a:fillRect/>
          </a:stretch>
        </p:blipFill>
        <p:spPr bwMode="auto">
          <a:xfrm>
            <a:off x="2051050" y="5589588"/>
            <a:ext cx="7092950" cy="620712"/>
          </a:xfrm>
          <a:prstGeom prst="rect">
            <a:avLst/>
          </a:prstGeom>
          <a:noFill/>
          <a:ln w="9525">
            <a:noFill/>
            <a:round/>
            <a:headEnd/>
            <a:tailEnd/>
          </a:ln>
          <a:effectLst/>
        </p:spPr>
      </p:pic>
      <p:sp>
        <p:nvSpPr>
          <p:cNvPr id="2058" name="Rectangle 10"/>
          <p:cNvSpPr>
            <a:spLocks noChangeArrowheads="1"/>
          </p:cNvSpPr>
          <p:nvPr/>
        </p:nvSpPr>
        <p:spPr bwMode="auto">
          <a:xfrm>
            <a:off x="2843213" y="6454775"/>
            <a:ext cx="4968875" cy="385811"/>
          </a:xfrm>
          <a:prstGeom prst="rect">
            <a:avLst/>
          </a:prstGeom>
          <a:noFill/>
          <a:ln w="9525">
            <a:noFill/>
            <a:round/>
            <a:headEnd/>
            <a:tailEnd/>
          </a:ln>
          <a:effectLst/>
        </p:spPr>
        <p:txBody>
          <a:bodyPr lIns="90000" tIns="91440" rIns="90000" bIns="46800">
            <a:spAutoFit/>
          </a:bodyPr>
          <a:lstStyle/>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800" b="1" dirty="0">
                <a:solidFill>
                  <a:srgbClr val="333399"/>
                </a:solidFill>
              </a:rPr>
              <a:t>Progetto </a:t>
            </a:r>
            <a:r>
              <a:rPr lang="it-IT" altLang="it-IT" sz="800" b="1" dirty="0" smtClean="0">
                <a:solidFill>
                  <a:srgbClr val="333399"/>
                </a:solidFill>
              </a:rPr>
              <a:t>Interregionale/Transnazionale sulla </a:t>
            </a:r>
            <a:r>
              <a:rPr lang="it-IT" altLang="it-IT" sz="800" b="1" dirty="0">
                <a:solidFill>
                  <a:srgbClr val="333399"/>
                </a:solidFill>
              </a:rPr>
              <a:t>SEMPLIFICAZIONE DEI COSTI FSE</a:t>
            </a:r>
          </a:p>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800" b="1" dirty="0">
              <a:solidFill>
                <a:srgbClr val="333399"/>
              </a:solidFill>
            </a:endParaRPr>
          </a:p>
        </p:txBody>
      </p:sp>
      <p:sp>
        <p:nvSpPr>
          <p:cNvPr id="11" name="Rettangolo 10"/>
          <p:cNvSpPr/>
          <p:nvPr/>
        </p:nvSpPr>
        <p:spPr>
          <a:xfrm>
            <a:off x="323528" y="737409"/>
            <a:ext cx="6480720" cy="1846659"/>
          </a:xfrm>
          <a:prstGeom prst="rect">
            <a:avLst/>
          </a:prstGeom>
        </p:spPr>
        <p:txBody>
          <a:bodyPr wrap="square">
            <a:spAutoFit/>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2000" b="1" i="1" dirty="0" smtClean="0">
                <a:solidFill>
                  <a:srgbClr val="F75311"/>
                </a:solidFill>
                <a:latin typeface="Baskerville Old Face" pitchFamily="16" charset="0"/>
              </a:rPr>
              <a:t>La semplificazione dei costi nella rendicontazione del Fondo Sociale Europeo: un’opportunità per la buona spesa e l’affermazione della cultura del risultato</a:t>
            </a: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2000" b="1" i="1" dirty="0" smtClean="0">
              <a:solidFill>
                <a:srgbClr val="F75311"/>
              </a:solidFill>
              <a:latin typeface="Baskerville Old Face" pitchFamily="16" charset="0"/>
            </a:endParaRPr>
          </a:p>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1400" b="1" i="1" dirty="0" smtClean="0">
                <a:solidFill>
                  <a:srgbClr val="F75311"/>
                </a:solidFill>
                <a:latin typeface="Baskerville Old Face" pitchFamily="16" charset="0"/>
              </a:rPr>
              <a:t>Firenze, 21 novembre 2014</a:t>
            </a:r>
          </a:p>
          <a:p>
            <a:pPr lvl="0" algn="just">
              <a:lnSpc>
                <a:spcPct val="100000"/>
              </a:lnSpc>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0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
          <p:cNvPicPr>
            <a:picLocks noChangeAspect="1" noChangeArrowheads="1"/>
          </p:cNvPicPr>
          <p:nvPr/>
        </p:nvPicPr>
        <p:blipFill>
          <a:blip r:embed="rId3" cstate="print"/>
          <a:srcRect/>
          <a:stretch>
            <a:fillRect/>
          </a:stretch>
        </p:blipFill>
        <p:spPr bwMode="auto">
          <a:xfrm>
            <a:off x="0" y="5876925"/>
            <a:ext cx="8604250" cy="801688"/>
          </a:xfrm>
          <a:prstGeom prst="rect">
            <a:avLst/>
          </a:prstGeom>
          <a:solidFill>
            <a:srgbClr val="5868AF"/>
          </a:solidFill>
          <a:ln w="9525">
            <a:noFill/>
            <a:round/>
            <a:headEnd/>
            <a:tailEnd/>
          </a:ln>
          <a:effectLst/>
        </p:spPr>
      </p:pic>
      <p:pic>
        <p:nvPicPr>
          <p:cNvPr id="4099" name="Picture 2"/>
          <p:cNvPicPr>
            <a:picLocks noChangeAspect="1" noChangeArrowheads="1"/>
          </p:cNvPicPr>
          <p:nvPr/>
        </p:nvPicPr>
        <p:blipFill>
          <a:blip r:embed="rId4" cstate="print"/>
          <a:srcRect/>
          <a:stretch>
            <a:fillRect/>
          </a:stretch>
        </p:blipFill>
        <p:spPr bwMode="auto">
          <a:xfrm>
            <a:off x="6877050" y="333375"/>
            <a:ext cx="366713" cy="360363"/>
          </a:xfrm>
          <a:prstGeom prst="rect">
            <a:avLst/>
          </a:prstGeom>
          <a:noFill/>
          <a:ln w="9525">
            <a:noFill/>
            <a:round/>
            <a:headEnd/>
            <a:tailEnd/>
          </a:ln>
          <a:effectLst/>
        </p:spPr>
      </p:pic>
      <p:pic>
        <p:nvPicPr>
          <p:cNvPr id="4100" name="Picture 3"/>
          <p:cNvPicPr>
            <a:picLocks noChangeAspect="1" noChangeArrowheads="1"/>
          </p:cNvPicPr>
          <p:nvPr/>
        </p:nvPicPr>
        <p:blipFill>
          <a:blip r:embed="rId5" cstate="print"/>
          <a:srcRect/>
          <a:stretch>
            <a:fillRect/>
          </a:stretch>
        </p:blipFill>
        <p:spPr bwMode="auto">
          <a:xfrm>
            <a:off x="7596188" y="333375"/>
            <a:ext cx="620712" cy="360363"/>
          </a:xfrm>
          <a:prstGeom prst="rect">
            <a:avLst/>
          </a:prstGeom>
          <a:noFill/>
          <a:ln w="9525">
            <a:noFill/>
            <a:round/>
            <a:headEnd/>
            <a:tailEnd/>
          </a:ln>
          <a:effectLst/>
        </p:spPr>
      </p:pic>
      <p:sp>
        <p:nvSpPr>
          <p:cNvPr id="4101" name="Rectangle 4"/>
          <p:cNvSpPr>
            <a:spLocks noChangeArrowheads="1"/>
          </p:cNvSpPr>
          <p:nvPr/>
        </p:nvSpPr>
        <p:spPr bwMode="auto">
          <a:xfrm>
            <a:off x="7524750" y="692150"/>
            <a:ext cx="836613" cy="260350"/>
          </a:xfrm>
          <a:prstGeom prst="rect">
            <a:avLst/>
          </a:prstGeom>
          <a:noFill/>
          <a:ln w="9525">
            <a:noFill/>
            <a:round/>
            <a:headEnd/>
            <a:tailEnd/>
          </a:ln>
          <a:effectLst/>
        </p:spPr>
        <p:txBody>
          <a:bodyPr lIns="90000" tIns="91440" rIns="90000" bIns="46800">
            <a:spAutoFit/>
          </a:bodyPr>
          <a:lstStyle/>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UNIONE EUROPEA</a:t>
            </a:r>
          </a:p>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Fondo sociale europeo</a:t>
            </a:r>
          </a:p>
        </p:txBody>
      </p:sp>
      <p:pic>
        <p:nvPicPr>
          <p:cNvPr id="4102" name="Picture 6"/>
          <p:cNvPicPr>
            <a:picLocks noChangeAspect="1" noChangeArrowheads="1"/>
          </p:cNvPicPr>
          <p:nvPr/>
        </p:nvPicPr>
        <p:blipFill>
          <a:blip r:embed="rId6" cstate="print"/>
          <a:srcRect/>
          <a:stretch>
            <a:fillRect/>
          </a:stretch>
        </p:blipFill>
        <p:spPr bwMode="auto">
          <a:xfrm>
            <a:off x="6011863" y="260350"/>
            <a:ext cx="501650" cy="574675"/>
          </a:xfrm>
          <a:prstGeom prst="rect">
            <a:avLst/>
          </a:prstGeom>
          <a:noFill/>
          <a:ln w="9525">
            <a:noFill/>
            <a:round/>
            <a:headEnd/>
            <a:tailEnd/>
          </a:ln>
          <a:effectLst/>
        </p:spPr>
      </p:pic>
      <p:sp>
        <p:nvSpPr>
          <p:cNvPr id="4103" name="Rectangle 8"/>
          <p:cNvSpPr>
            <a:spLocks noChangeArrowheads="1"/>
          </p:cNvSpPr>
          <p:nvPr/>
        </p:nvSpPr>
        <p:spPr bwMode="auto">
          <a:xfrm>
            <a:off x="5507038" y="2565400"/>
            <a:ext cx="3313112" cy="2735263"/>
          </a:xfrm>
          <a:prstGeom prst="rect">
            <a:avLst/>
          </a:prstGeom>
          <a:noFill/>
          <a:ln w="9525">
            <a:noFill/>
            <a:round/>
            <a:headEnd/>
            <a:tailEnd/>
          </a:ln>
          <a:effectLst/>
        </p:spPr>
        <p:txBody>
          <a:bodyPr wrap="none" anchor="ctr"/>
          <a:lstStyle/>
          <a:p>
            <a:endParaRPr lang="it-IT" altLang="it-IT"/>
          </a:p>
        </p:txBody>
      </p:sp>
      <p:pic>
        <p:nvPicPr>
          <p:cNvPr id="4104" name="Picture 9"/>
          <p:cNvPicPr>
            <a:picLocks noChangeAspect="1" noChangeArrowheads="1"/>
          </p:cNvPicPr>
          <p:nvPr/>
        </p:nvPicPr>
        <p:blipFill>
          <a:blip r:embed="rId7" cstate="print"/>
          <a:srcRect/>
          <a:stretch>
            <a:fillRect/>
          </a:stretch>
        </p:blipFill>
        <p:spPr bwMode="auto">
          <a:xfrm>
            <a:off x="250825" y="188913"/>
            <a:ext cx="4681538" cy="5327650"/>
          </a:xfrm>
          <a:prstGeom prst="rect">
            <a:avLst/>
          </a:prstGeom>
          <a:noFill/>
          <a:ln w="9525">
            <a:noFill/>
            <a:round/>
            <a:headEnd/>
            <a:tailEnd/>
          </a:ln>
          <a:effectLst/>
        </p:spPr>
      </p:pic>
      <p:sp>
        <p:nvSpPr>
          <p:cNvPr id="4105" name="Text Box 11"/>
          <p:cNvSpPr txBox="1">
            <a:spLocks noChangeArrowheads="1"/>
          </p:cNvSpPr>
          <p:nvPr/>
        </p:nvSpPr>
        <p:spPr bwMode="auto">
          <a:xfrm>
            <a:off x="5040313" y="1304924"/>
            <a:ext cx="3563937" cy="3780259"/>
          </a:xfrm>
          <a:prstGeom prst="rect">
            <a:avLst/>
          </a:prstGeom>
          <a:noFill/>
          <a:ln w="9525">
            <a:noFill/>
            <a:round/>
            <a:headEnd/>
            <a:tailEnd/>
          </a:ln>
          <a:effectLst/>
        </p:spPr>
        <p:txBody>
          <a:bodyPr tIns="91440" anchor="b"/>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1500" b="1" dirty="0">
              <a:solidFill>
                <a:srgbClr val="243891"/>
              </a:solidFill>
            </a:endParaRPr>
          </a:p>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1500" b="1" dirty="0">
              <a:solidFill>
                <a:srgbClr val="243891"/>
              </a:solidFill>
            </a:endParaRPr>
          </a:p>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1500" b="1" dirty="0">
              <a:solidFill>
                <a:srgbClr val="243891"/>
              </a:solidFill>
            </a:endParaRPr>
          </a:p>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1500" b="1" dirty="0">
              <a:solidFill>
                <a:srgbClr val="243891"/>
              </a:solidFill>
            </a:endParaRPr>
          </a:p>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1500" b="1" dirty="0">
              <a:solidFill>
                <a:srgbClr val="243891"/>
              </a:solidFill>
            </a:endParaRPr>
          </a:p>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1500" b="1" dirty="0">
              <a:solidFill>
                <a:srgbClr val="243891"/>
              </a:solidFill>
            </a:endParaRPr>
          </a:p>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dirty="0">
                <a:solidFill>
                  <a:srgbClr val="FF6600"/>
                </a:solidFill>
                <a:latin typeface="Berlin Sans FB" pitchFamily="34" charset="0"/>
              </a:rPr>
              <a:t>Regioni/PA partecipanti al progetto: </a:t>
            </a:r>
            <a:r>
              <a:rPr lang="it-IT" altLang="it-IT" dirty="0">
                <a:solidFill>
                  <a:schemeClr val="accent2"/>
                </a:solidFill>
                <a:latin typeface="Berlin Sans FB" pitchFamily="34" charset="0"/>
              </a:rPr>
              <a:t>15</a:t>
            </a:r>
          </a:p>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1600" b="1" dirty="0">
              <a:solidFill>
                <a:srgbClr val="243891"/>
              </a:solidFill>
            </a:endParaRPr>
          </a:p>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1600" dirty="0">
                <a:solidFill>
                  <a:srgbClr val="FF6600"/>
                </a:solidFill>
                <a:latin typeface="Berlin Sans FB" pitchFamily="34" charset="0"/>
              </a:rPr>
              <a:t>Regione Capofila:</a:t>
            </a:r>
            <a:r>
              <a:rPr lang="it-IT" altLang="it-IT" sz="1600" dirty="0">
                <a:solidFill>
                  <a:schemeClr val="accent2"/>
                </a:solidFill>
                <a:latin typeface="Berlin Sans FB" pitchFamily="34" charset="0"/>
              </a:rPr>
              <a:t> Toscana</a:t>
            </a:r>
            <a:r>
              <a:rPr lang="it-IT" altLang="it-IT" sz="1600" dirty="0">
                <a:solidFill>
                  <a:srgbClr val="243891"/>
                </a:solidFill>
              </a:rPr>
              <a:t/>
            </a:r>
            <a:br>
              <a:rPr lang="it-IT" altLang="it-IT" sz="1600" dirty="0">
                <a:solidFill>
                  <a:srgbClr val="243891"/>
                </a:solidFill>
              </a:rPr>
            </a:br>
            <a:r>
              <a:rPr lang="it-IT" altLang="it-IT" sz="1600" dirty="0">
                <a:solidFill>
                  <a:srgbClr val="243891"/>
                </a:solidFill>
              </a:rPr>
              <a:t/>
            </a:r>
            <a:br>
              <a:rPr lang="it-IT" altLang="it-IT" sz="1600" dirty="0">
                <a:solidFill>
                  <a:srgbClr val="243891"/>
                </a:solidFill>
              </a:rPr>
            </a:br>
            <a:r>
              <a:rPr lang="it-IT" altLang="it-IT" sz="1600" dirty="0">
                <a:solidFill>
                  <a:srgbClr val="FF6600"/>
                </a:solidFill>
                <a:latin typeface="Berlin Sans FB" pitchFamily="34" charset="0"/>
              </a:rPr>
              <a:t>Regioni/PA aderenti: </a:t>
            </a:r>
          </a:p>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1600" dirty="0" smtClean="0">
                <a:solidFill>
                  <a:schemeClr val="accent2"/>
                </a:solidFill>
                <a:latin typeface="Berlin Sans FB" pitchFamily="34" charset="0"/>
              </a:rPr>
              <a:t/>
            </a:r>
            <a:br>
              <a:rPr lang="it-IT" altLang="it-IT" sz="1600" dirty="0" smtClean="0">
                <a:solidFill>
                  <a:schemeClr val="accent2"/>
                </a:solidFill>
                <a:latin typeface="Berlin Sans FB" pitchFamily="34" charset="0"/>
              </a:rPr>
            </a:br>
            <a:r>
              <a:rPr lang="it-IT" altLang="it-IT" sz="1600" dirty="0" smtClean="0">
                <a:solidFill>
                  <a:schemeClr val="accent2"/>
                </a:solidFill>
                <a:latin typeface="Berlin Sans FB" pitchFamily="34" charset="0"/>
              </a:rPr>
              <a:t>- Basilicata</a:t>
            </a:r>
            <a:br>
              <a:rPr lang="it-IT" altLang="it-IT" sz="1600" dirty="0" smtClean="0">
                <a:solidFill>
                  <a:schemeClr val="accent2"/>
                </a:solidFill>
                <a:latin typeface="Berlin Sans FB" pitchFamily="34" charset="0"/>
              </a:rPr>
            </a:br>
            <a:r>
              <a:rPr lang="it-IT" altLang="it-IT" sz="1600" dirty="0" smtClean="0">
                <a:solidFill>
                  <a:srgbClr val="243891"/>
                </a:solidFill>
                <a:latin typeface="Berlin Sans FB" pitchFamily="34" charset="0"/>
              </a:rPr>
              <a:t>- </a:t>
            </a:r>
            <a:r>
              <a:rPr lang="it-IT" altLang="it-IT" sz="1600" dirty="0" smtClean="0">
                <a:solidFill>
                  <a:srgbClr val="000000"/>
                </a:solidFill>
                <a:latin typeface="Berlin Sans FB" pitchFamily="34" charset="0"/>
              </a:rPr>
              <a:t>Bolzano</a:t>
            </a:r>
            <a:r>
              <a:rPr lang="it-IT" altLang="it-IT" sz="1600" dirty="0" smtClean="0">
                <a:solidFill>
                  <a:srgbClr val="243891"/>
                </a:solidFill>
                <a:latin typeface="Berlin Sans FB" pitchFamily="34" charset="0"/>
              </a:rPr>
              <a:t/>
            </a:r>
            <a:br>
              <a:rPr lang="it-IT" altLang="it-IT" sz="1600" dirty="0" smtClean="0">
                <a:solidFill>
                  <a:srgbClr val="243891"/>
                </a:solidFill>
                <a:latin typeface="Berlin Sans FB" pitchFamily="34" charset="0"/>
              </a:rPr>
            </a:br>
            <a:r>
              <a:rPr lang="it-IT" altLang="it-IT" sz="1600" dirty="0" smtClean="0">
                <a:solidFill>
                  <a:srgbClr val="243891"/>
                </a:solidFill>
                <a:latin typeface="Berlin Sans FB" pitchFamily="34" charset="0"/>
              </a:rPr>
              <a:t>- </a:t>
            </a:r>
            <a:r>
              <a:rPr lang="it-IT" altLang="it-IT" sz="1600" dirty="0" smtClean="0">
                <a:solidFill>
                  <a:schemeClr val="accent2"/>
                </a:solidFill>
                <a:latin typeface="Berlin Sans FB" pitchFamily="34" charset="0"/>
              </a:rPr>
              <a:t>Emilia Romagna</a:t>
            </a:r>
            <a:r>
              <a:rPr lang="it-IT" altLang="it-IT" sz="1600" dirty="0" smtClean="0">
                <a:solidFill>
                  <a:srgbClr val="243891"/>
                </a:solidFill>
                <a:latin typeface="Berlin Sans FB" pitchFamily="34" charset="0"/>
              </a:rPr>
              <a:t/>
            </a:r>
            <a:br>
              <a:rPr lang="it-IT" altLang="it-IT" sz="1600" dirty="0" smtClean="0">
                <a:solidFill>
                  <a:srgbClr val="243891"/>
                </a:solidFill>
                <a:latin typeface="Berlin Sans FB" pitchFamily="34" charset="0"/>
              </a:rPr>
            </a:br>
            <a:r>
              <a:rPr lang="it-IT" altLang="it-IT" sz="1600" dirty="0" smtClean="0">
                <a:solidFill>
                  <a:srgbClr val="243891"/>
                </a:solidFill>
                <a:latin typeface="Berlin Sans FB" pitchFamily="34" charset="0"/>
              </a:rPr>
              <a:t>- </a:t>
            </a:r>
            <a:r>
              <a:rPr lang="it-IT" altLang="it-IT" sz="1600" dirty="0" smtClean="0">
                <a:solidFill>
                  <a:srgbClr val="000000"/>
                </a:solidFill>
                <a:latin typeface="Berlin Sans FB" pitchFamily="34" charset="0"/>
              </a:rPr>
              <a:t>Friuli Venezia Giulia</a:t>
            </a:r>
            <a:r>
              <a:rPr lang="it-IT" altLang="it-IT" sz="1600" dirty="0" smtClean="0">
                <a:solidFill>
                  <a:srgbClr val="F75311"/>
                </a:solidFill>
                <a:latin typeface="Berlin Sans FB" pitchFamily="34" charset="0"/>
              </a:rPr>
              <a:t/>
            </a:r>
            <a:br>
              <a:rPr lang="it-IT" altLang="it-IT" sz="1600" dirty="0" smtClean="0">
                <a:solidFill>
                  <a:srgbClr val="F75311"/>
                </a:solidFill>
                <a:latin typeface="Berlin Sans FB" pitchFamily="34" charset="0"/>
              </a:rPr>
            </a:br>
            <a:r>
              <a:rPr lang="it-IT" altLang="it-IT" sz="1600" dirty="0" smtClean="0">
                <a:solidFill>
                  <a:srgbClr val="243891"/>
                </a:solidFill>
                <a:latin typeface="Berlin Sans FB" pitchFamily="34" charset="0"/>
              </a:rPr>
              <a:t>- </a:t>
            </a:r>
            <a:r>
              <a:rPr lang="it-IT" altLang="it-IT" sz="1600" dirty="0" smtClean="0">
                <a:solidFill>
                  <a:schemeClr val="accent2"/>
                </a:solidFill>
                <a:latin typeface="Berlin Sans FB" pitchFamily="34" charset="0"/>
              </a:rPr>
              <a:t>Liguria</a:t>
            </a:r>
            <a:r>
              <a:rPr lang="it-IT" altLang="it-IT" sz="1600" dirty="0" smtClean="0">
                <a:solidFill>
                  <a:srgbClr val="243891"/>
                </a:solidFill>
                <a:latin typeface="Berlin Sans FB" pitchFamily="34" charset="0"/>
              </a:rPr>
              <a:t/>
            </a:r>
            <a:br>
              <a:rPr lang="it-IT" altLang="it-IT" sz="1600" dirty="0" smtClean="0">
                <a:solidFill>
                  <a:srgbClr val="243891"/>
                </a:solidFill>
                <a:latin typeface="Berlin Sans FB" pitchFamily="34" charset="0"/>
              </a:rPr>
            </a:br>
            <a:r>
              <a:rPr lang="it-IT" altLang="it-IT" sz="1600" dirty="0" smtClean="0">
                <a:solidFill>
                  <a:srgbClr val="243891"/>
                </a:solidFill>
                <a:latin typeface="Berlin Sans FB" pitchFamily="34" charset="0"/>
              </a:rPr>
              <a:t>- </a:t>
            </a:r>
            <a:r>
              <a:rPr lang="it-IT" altLang="it-IT" sz="1600" dirty="0" smtClean="0">
                <a:solidFill>
                  <a:srgbClr val="000000"/>
                </a:solidFill>
                <a:latin typeface="Berlin Sans FB" pitchFamily="34" charset="0"/>
              </a:rPr>
              <a:t>Lombardia</a:t>
            </a:r>
            <a:r>
              <a:rPr lang="it-IT" altLang="it-IT" sz="1600" dirty="0" smtClean="0">
                <a:solidFill>
                  <a:srgbClr val="F75311"/>
                </a:solidFill>
                <a:latin typeface="Berlin Sans FB" pitchFamily="34" charset="0"/>
              </a:rPr>
              <a:t/>
            </a:r>
            <a:br>
              <a:rPr lang="it-IT" altLang="it-IT" sz="1600" dirty="0" smtClean="0">
                <a:solidFill>
                  <a:srgbClr val="F75311"/>
                </a:solidFill>
                <a:latin typeface="Berlin Sans FB" pitchFamily="34" charset="0"/>
              </a:rPr>
            </a:br>
            <a:r>
              <a:rPr lang="it-IT" altLang="it-IT" sz="1600" dirty="0" smtClean="0">
                <a:solidFill>
                  <a:srgbClr val="243891"/>
                </a:solidFill>
                <a:latin typeface="Berlin Sans FB" pitchFamily="34" charset="0"/>
              </a:rPr>
              <a:t>- </a:t>
            </a:r>
            <a:r>
              <a:rPr lang="it-IT" altLang="it-IT" sz="1600" dirty="0" smtClean="0">
                <a:solidFill>
                  <a:schemeClr val="accent2"/>
                </a:solidFill>
                <a:latin typeface="Berlin Sans FB" pitchFamily="34" charset="0"/>
              </a:rPr>
              <a:t>Marche</a:t>
            </a:r>
            <a:r>
              <a:rPr lang="it-IT" altLang="it-IT" sz="1600" dirty="0" smtClean="0">
                <a:solidFill>
                  <a:srgbClr val="243891"/>
                </a:solidFill>
                <a:latin typeface="Berlin Sans FB" pitchFamily="34" charset="0"/>
              </a:rPr>
              <a:t/>
            </a:r>
            <a:br>
              <a:rPr lang="it-IT" altLang="it-IT" sz="1600" dirty="0" smtClean="0">
                <a:solidFill>
                  <a:srgbClr val="243891"/>
                </a:solidFill>
                <a:latin typeface="Berlin Sans FB" pitchFamily="34" charset="0"/>
              </a:rPr>
            </a:br>
            <a:r>
              <a:rPr lang="it-IT" altLang="it-IT" sz="2000" b="1" dirty="0" smtClean="0">
                <a:solidFill>
                  <a:srgbClr val="243891"/>
                </a:solidFill>
                <a:latin typeface="Berlin Sans FB Demi" pitchFamily="32" charset="0"/>
              </a:rPr>
              <a:t/>
            </a:r>
            <a:br>
              <a:rPr lang="it-IT" altLang="it-IT" sz="2000" b="1" dirty="0" smtClean="0">
                <a:solidFill>
                  <a:srgbClr val="243891"/>
                </a:solidFill>
                <a:latin typeface="Berlin Sans FB Demi" pitchFamily="32" charset="0"/>
              </a:rPr>
            </a:br>
            <a:endParaRPr lang="it-IT" altLang="it-IT" sz="2000" b="1" dirty="0">
              <a:solidFill>
                <a:srgbClr val="243891"/>
              </a:solidFill>
              <a:latin typeface="Berlin Sans FB Demi" pitchFamily="32" charset="0"/>
            </a:endParaRPr>
          </a:p>
        </p:txBody>
      </p:sp>
      <p:sp>
        <p:nvSpPr>
          <p:cNvPr id="4106" name="Rectangle 12"/>
          <p:cNvSpPr>
            <a:spLocks noChangeArrowheads="1"/>
          </p:cNvSpPr>
          <p:nvPr/>
        </p:nvSpPr>
        <p:spPr bwMode="auto">
          <a:xfrm>
            <a:off x="7307263" y="2528888"/>
            <a:ext cx="1512887" cy="1979612"/>
          </a:xfrm>
          <a:prstGeom prst="rect">
            <a:avLst/>
          </a:prstGeom>
          <a:noFill/>
          <a:ln w="9525">
            <a:noFill/>
            <a:round/>
            <a:headEnd/>
            <a:tailEnd/>
          </a:ln>
          <a:effectLst/>
        </p:spPr>
        <p:txBody>
          <a:bodyPr lIns="90000" tIns="91440" rIns="90000" bIns="46800" anchor="b"/>
          <a:lstStyle/>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1600">
                <a:solidFill>
                  <a:srgbClr val="243891"/>
                </a:solidFill>
                <a:latin typeface="Berlin Sans FB" pitchFamily="34" charset="0"/>
              </a:rPr>
              <a:t>- </a:t>
            </a:r>
            <a:r>
              <a:rPr lang="it-IT" altLang="it-IT" sz="1600">
                <a:solidFill>
                  <a:srgbClr val="000000"/>
                </a:solidFill>
                <a:latin typeface="Berlin Sans FB" pitchFamily="34" charset="0"/>
              </a:rPr>
              <a:t>Piemonte</a:t>
            </a:r>
            <a:r>
              <a:rPr lang="it-IT" altLang="it-IT" sz="1600">
                <a:solidFill>
                  <a:srgbClr val="243891"/>
                </a:solidFill>
                <a:latin typeface="Berlin Sans FB" pitchFamily="34" charset="0"/>
              </a:rPr>
              <a:t/>
            </a:r>
            <a:br>
              <a:rPr lang="it-IT" altLang="it-IT" sz="1600">
                <a:solidFill>
                  <a:srgbClr val="243891"/>
                </a:solidFill>
                <a:latin typeface="Berlin Sans FB" pitchFamily="34" charset="0"/>
              </a:rPr>
            </a:br>
            <a:r>
              <a:rPr lang="it-IT" altLang="it-IT" sz="1600">
                <a:solidFill>
                  <a:srgbClr val="243891"/>
                </a:solidFill>
                <a:latin typeface="Berlin Sans FB" pitchFamily="34" charset="0"/>
              </a:rPr>
              <a:t>- </a:t>
            </a:r>
            <a:r>
              <a:rPr lang="it-IT" altLang="it-IT" sz="1600">
                <a:solidFill>
                  <a:schemeClr val="accent2"/>
                </a:solidFill>
                <a:latin typeface="Berlin Sans FB" pitchFamily="34" charset="0"/>
              </a:rPr>
              <a:t>Puglia</a:t>
            </a:r>
            <a:r>
              <a:rPr lang="it-IT" altLang="it-IT" sz="1600">
                <a:solidFill>
                  <a:srgbClr val="243891"/>
                </a:solidFill>
                <a:latin typeface="Berlin Sans FB" pitchFamily="34" charset="0"/>
              </a:rPr>
              <a:t/>
            </a:r>
            <a:br>
              <a:rPr lang="it-IT" altLang="it-IT" sz="1600">
                <a:solidFill>
                  <a:srgbClr val="243891"/>
                </a:solidFill>
                <a:latin typeface="Berlin Sans FB" pitchFamily="34" charset="0"/>
              </a:rPr>
            </a:br>
            <a:r>
              <a:rPr lang="it-IT" altLang="it-IT" sz="1600">
                <a:solidFill>
                  <a:srgbClr val="243891"/>
                </a:solidFill>
                <a:latin typeface="Berlin Sans FB" pitchFamily="34" charset="0"/>
              </a:rPr>
              <a:t>- </a:t>
            </a:r>
            <a:r>
              <a:rPr lang="it-IT" altLang="it-IT" sz="1600">
                <a:solidFill>
                  <a:srgbClr val="000000"/>
                </a:solidFill>
                <a:latin typeface="Berlin Sans FB" pitchFamily="34" charset="0"/>
              </a:rPr>
              <a:t>Sardegna</a:t>
            </a:r>
            <a:r>
              <a:rPr lang="it-IT" altLang="it-IT" sz="1600">
                <a:solidFill>
                  <a:srgbClr val="F75311"/>
                </a:solidFill>
                <a:latin typeface="Berlin Sans FB" pitchFamily="34" charset="0"/>
              </a:rPr>
              <a:t/>
            </a:r>
            <a:br>
              <a:rPr lang="it-IT" altLang="it-IT" sz="1600">
                <a:solidFill>
                  <a:srgbClr val="F75311"/>
                </a:solidFill>
                <a:latin typeface="Berlin Sans FB" pitchFamily="34" charset="0"/>
              </a:rPr>
            </a:br>
            <a:r>
              <a:rPr lang="it-IT" altLang="it-IT" sz="1600">
                <a:solidFill>
                  <a:srgbClr val="243891"/>
                </a:solidFill>
                <a:latin typeface="Berlin Sans FB" pitchFamily="34" charset="0"/>
              </a:rPr>
              <a:t>- </a:t>
            </a:r>
            <a:r>
              <a:rPr lang="it-IT" altLang="it-IT" sz="1600">
                <a:solidFill>
                  <a:schemeClr val="accent2"/>
                </a:solidFill>
                <a:latin typeface="Berlin Sans FB" pitchFamily="34" charset="0"/>
              </a:rPr>
              <a:t>Sicilia</a:t>
            </a:r>
            <a:r>
              <a:rPr lang="it-IT" altLang="it-IT" sz="1600">
                <a:solidFill>
                  <a:srgbClr val="243891"/>
                </a:solidFill>
                <a:latin typeface="Berlin Sans FB" pitchFamily="34" charset="0"/>
              </a:rPr>
              <a:t> </a:t>
            </a:r>
            <a:br>
              <a:rPr lang="it-IT" altLang="it-IT" sz="1600">
                <a:solidFill>
                  <a:srgbClr val="243891"/>
                </a:solidFill>
                <a:latin typeface="Berlin Sans FB" pitchFamily="34" charset="0"/>
              </a:rPr>
            </a:br>
            <a:r>
              <a:rPr lang="it-IT" altLang="it-IT" sz="1600">
                <a:solidFill>
                  <a:srgbClr val="243891"/>
                </a:solidFill>
                <a:latin typeface="Berlin Sans FB" pitchFamily="34" charset="0"/>
              </a:rPr>
              <a:t>- </a:t>
            </a:r>
            <a:r>
              <a:rPr lang="it-IT" altLang="it-IT" sz="1600">
                <a:solidFill>
                  <a:srgbClr val="000000"/>
                </a:solidFill>
                <a:latin typeface="Berlin Sans FB" pitchFamily="34" charset="0"/>
              </a:rPr>
              <a:t>Trento</a:t>
            </a:r>
            <a:r>
              <a:rPr lang="it-IT" altLang="it-IT" sz="1600">
                <a:solidFill>
                  <a:srgbClr val="F75311"/>
                </a:solidFill>
                <a:latin typeface="Berlin Sans FB" pitchFamily="34" charset="0"/>
              </a:rPr>
              <a:t/>
            </a:r>
            <a:br>
              <a:rPr lang="it-IT" altLang="it-IT" sz="1600">
                <a:solidFill>
                  <a:srgbClr val="F75311"/>
                </a:solidFill>
                <a:latin typeface="Berlin Sans FB" pitchFamily="34" charset="0"/>
              </a:rPr>
            </a:br>
            <a:r>
              <a:rPr lang="it-IT" altLang="it-IT" sz="1600">
                <a:solidFill>
                  <a:srgbClr val="243891"/>
                </a:solidFill>
                <a:latin typeface="Berlin Sans FB" pitchFamily="34" charset="0"/>
              </a:rPr>
              <a:t>- </a:t>
            </a:r>
            <a:r>
              <a:rPr lang="it-IT" altLang="it-IT" sz="1600">
                <a:solidFill>
                  <a:schemeClr val="accent2"/>
                </a:solidFill>
                <a:latin typeface="Berlin Sans FB" pitchFamily="34" charset="0"/>
              </a:rPr>
              <a:t>Umbria</a:t>
            </a:r>
            <a:r>
              <a:rPr lang="it-IT" altLang="it-IT" sz="1600">
                <a:solidFill>
                  <a:srgbClr val="243891"/>
                </a:solidFill>
                <a:latin typeface="Berlin Sans FB" pitchFamily="34" charset="0"/>
              </a:rPr>
              <a:t/>
            </a:r>
            <a:br>
              <a:rPr lang="it-IT" altLang="it-IT" sz="1600">
                <a:solidFill>
                  <a:srgbClr val="243891"/>
                </a:solidFill>
                <a:latin typeface="Berlin Sans FB" pitchFamily="34" charset="0"/>
              </a:rPr>
            </a:br>
            <a:r>
              <a:rPr lang="it-IT" altLang="it-IT" sz="1600">
                <a:solidFill>
                  <a:srgbClr val="243891"/>
                </a:solidFill>
                <a:latin typeface="Berlin Sans FB" pitchFamily="34" charset="0"/>
              </a:rPr>
              <a:t>- </a:t>
            </a:r>
            <a:r>
              <a:rPr lang="it-IT" altLang="it-IT" sz="1600">
                <a:solidFill>
                  <a:srgbClr val="000000"/>
                </a:solidFill>
                <a:latin typeface="Berlin Sans FB" pitchFamily="34" charset="0"/>
              </a:rPr>
              <a:t>Veneto</a:t>
            </a:r>
          </a:p>
        </p:txBody>
      </p:sp>
      <p:sp>
        <p:nvSpPr>
          <p:cNvPr id="4107" name="Rectangle 10"/>
          <p:cNvSpPr>
            <a:spLocks noChangeArrowheads="1"/>
          </p:cNvSpPr>
          <p:nvPr/>
        </p:nvSpPr>
        <p:spPr bwMode="auto">
          <a:xfrm>
            <a:off x="2627313" y="6454775"/>
            <a:ext cx="4968875" cy="385811"/>
          </a:xfrm>
          <a:prstGeom prst="rect">
            <a:avLst/>
          </a:prstGeom>
          <a:noFill/>
          <a:ln w="9525">
            <a:noFill/>
            <a:round/>
            <a:headEnd/>
            <a:tailEnd/>
          </a:ln>
          <a:effectLst/>
        </p:spPr>
        <p:txBody>
          <a:bodyPr lIns="90000" tIns="91440" rIns="90000" bIns="46800">
            <a:spAutoFit/>
          </a:bodyPr>
          <a:lstStyle/>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800" b="1" dirty="0">
                <a:solidFill>
                  <a:srgbClr val="333399"/>
                </a:solidFill>
              </a:rPr>
              <a:t>Progetto Interregionale/Transnazionale sulla SEMPLIFICAZIONE DEI COSTI FSE</a:t>
            </a:r>
          </a:p>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800" b="1" dirty="0">
              <a:solidFill>
                <a:srgbClr val="333399"/>
              </a:solidFill>
            </a:endParaRPr>
          </a:p>
        </p:txBody>
      </p:sp>
      <p:sp>
        <p:nvSpPr>
          <p:cNvPr id="3" name="CasellaDiTesto 2"/>
          <p:cNvSpPr txBox="1"/>
          <p:nvPr/>
        </p:nvSpPr>
        <p:spPr>
          <a:xfrm>
            <a:off x="5148064" y="4509120"/>
            <a:ext cx="3600078" cy="1580946"/>
          </a:xfrm>
          <a:prstGeom prst="rect">
            <a:avLst/>
          </a:prstGeom>
          <a:noFill/>
        </p:spPr>
        <p:txBody>
          <a:bodyPr wrap="square" rtlCol="0">
            <a:spAutoFit/>
          </a:bodyPr>
          <a:lstStyle/>
          <a:p>
            <a:r>
              <a:rPr lang="it-IT" sz="1300" dirty="0" err="1" smtClean="0">
                <a:solidFill>
                  <a:srgbClr val="FF6600"/>
                </a:solidFill>
                <a:latin typeface="Berlin Sans FB" pitchFamily="34" charset="0"/>
              </a:rPr>
              <a:t>Governance</a:t>
            </a:r>
            <a:r>
              <a:rPr lang="it-IT" sz="1300" dirty="0" smtClean="0">
                <a:solidFill>
                  <a:srgbClr val="FF6600"/>
                </a:solidFill>
                <a:latin typeface="Berlin Sans FB" pitchFamily="34" charset="0"/>
              </a:rPr>
              <a:t>.</a:t>
            </a:r>
            <a:r>
              <a:rPr lang="it-IT" sz="1300" dirty="0" smtClean="0">
                <a:solidFill>
                  <a:schemeClr val="accent2"/>
                </a:solidFill>
                <a:latin typeface="Berlin Sans FB" pitchFamily="34" charset="0"/>
              </a:rPr>
              <a:t> Tali </a:t>
            </a:r>
            <a:r>
              <a:rPr lang="it-IT" sz="1300" dirty="0">
                <a:solidFill>
                  <a:schemeClr val="accent2"/>
                </a:solidFill>
                <a:latin typeface="Berlin Sans FB" pitchFamily="34" charset="0"/>
              </a:rPr>
              <a:t>Regioni/PA hanno sottoscritto un protocollo d’intesa </a:t>
            </a:r>
            <a:r>
              <a:rPr lang="it-IT" altLang="it-IT" sz="1300" dirty="0" smtClean="0">
                <a:solidFill>
                  <a:schemeClr val="accent2"/>
                </a:solidFill>
                <a:latin typeface="Berlin Sans FB" pitchFamily="34" charset="0"/>
              </a:rPr>
              <a:t>impegnandosi a </a:t>
            </a:r>
            <a:r>
              <a:rPr lang="it-IT" altLang="it-IT" sz="1300" dirty="0">
                <a:solidFill>
                  <a:schemeClr val="accent2"/>
                </a:solidFill>
                <a:latin typeface="Berlin Sans FB" pitchFamily="34" charset="0"/>
              </a:rPr>
              <a:t>collaborare per la realizzazione delle azioni previste dal progetto, </a:t>
            </a:r>
            <a:r>
              <a:rPr lang="it-IT" altLang="it-IT" sz="1300" dirty="0" smtClean="0">
                <a:solidFill>
                  <a:schemeClr val="accent2"/>
                </a:solidFill>
                <a:latin typeface="Berlin Sans FB" pitchFamily="34" charset="0"/>
              </a:rPr>
              <a:t>attraverso la </a:t>
            </a:r>
            <a:r>
              <a:rPr lang="it-IT" altLang="it-IT" sz="1300" dirty="0">
                <a:solidFill>
                  <a:schemeClr val="accent2"/>
                </a:solidFill>
                <a:latin typeface="Berlin Sans FB" pitchFamily="34" charset="0"/>
              </a:rPr>
              <a:t>supervisione del Comitato di </a:t>
            </a:r>
            <a:r>
              <a:rPr lang="it-IT" altLang="it-IT" sz="1300" dirty="0" smtClean="0">
                <a:solidFill>
                  <a:schemeClr val="accent2"/>
                </a:solidFill>
                <a:latin typeface="Berlin Sans FB" pitchFamily="34" charset="0"/>
              </a:rPr>
              <a:t>Pilotaggio e con </a:t>
            </a:r>
            <a:r>
              <a:rPr lang="it-IT" altLang="it-IT" sz="1300" dirty="0">
                <a:solidFill>
                  <a:schemeClr val="accent2"/>
                </a:solidFill>
                <a:latin typeface="Berlin Sans FB" pitchFamily="34" charset="0"/>
              </a:rPr>
              <a:t>l’assistenza tecnica dell’Associazione Tecnostruttura delle Regioni</a:t>
            </a:r>
            <a:endParaRPr lang="it-IT" sz="13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
          <p:cNvPicPr>
            <a:picLocks noChangeAspect="1" noChangeArrowheads="1"/>
          </p:cNvPicPr>
          <p:nvPr/>
        </p:nvPicPr>
        <p:blipFill>
          <a:blip r:embed="rId3" cstate="print"/>
          <a:srcRect/>
          <a:stretch>
            <a:fillRect/>
          </a:stretch>
        </p:blipFill>
        <p:spPr bwMode="auto">
          <a:xfrm>
            <a:off x="0" y="5876925"/>
            <a:ext cx="8604250" cy="801688"/>
          </a:xfrm>
          <a:prstGeom prst="rect">
            <a:avLst/>
          </a:prstGeom>
          <a:solidFill>
            <a:srgbClr val="5868AF"/>
          </a:solidFill>
          <a:ln w="9525">
            <a:noFill/>
            <a:round/>
            <a:headEnd/>
            <a:tailEnd/>
          </a:ln>
          <a:effectLst/>
        </p:spPr>
      </p:pic>
      <p:pic>
        <p:nvPicPr>
          <p:cNvPr id="7171" name="Picture 2"/>
          <p:cNvPicPr>
            <a:picLocks noChangeAspect="1" noChangeArrowheads="1"/>
          </p:cNvPicPr>
          <p:nvPr/>
        </p:nvPicPr>
        <p:blipFill>
          <a:blip r:embed="rId4" cstate="print"/>
          <a:srcRect/>
          <a:stretch>
            <a:fillRect/>
          </a:stretch>
        </p:blipFill>
        <p:spPr bwMode="auto">
          <a:xfrm>
            <a:off x="7410450" y="446088"/>
            <a:ext cx="366713" cy="360362"/>
          </a:xfrm>
          <a:prstGeom prst="rect">
            <a:avLst/>
          </a:prstGeom>
          <a:noFill/>
          <a:ln w="9525">
            <a:noFill/>
            <a:round/>
            <a:headEnd/>
            <a:tailEnd/>
          </a:ln>
          <a:effectLst/>
        </p:spPr>
      </p:pic>
      <p:pic>
        <p:nvPicPr>
          <p:cNvPr id="7172" name="Picture 3"/>
          <p:cNvPicPr>
            <a:picLocks noChangeAspect="1" noChangeArrowheads="1"/>
          </p:cNvPicPr>
          <p:nvPr/>
        </p:nvPicPr>
        <p:blipFill>
          <a:blip r:embed="rId5" cstate="print"/>
          <a:srcRect/>
          <a:stretch>
            <a:fillRect/>
          </a:stretch>
        </p:blipFill>
        <p:spPr bwMode="auto">
          <a:xfrm>
            <a:off x="7867650" y="403225"/>
            <a:ext cx="620713" cy="360363"/>
          </a:xfrm>
          <a:prstGeom prst="rect">
            <a:avLst/>
          </a:prstGeom>
          <a:noFill/>
          <a:ln w="9525">
            <a:noFill/>
            <a:round/>
            <a:headEnd/>
            <a:tailEnd/>
          </a:ln>
          <a:effectLst/>
        </p:spPr>
      </p:pic>
      <p:sp>
        <p:nvSpPr>
          <p:cNvPr id="7173" name="Rectangle 4"/>
          <p:cNvSpPr>
            <a:spLocks noChangeArrowheads="1"/>
          </p:cNvSpPr>
          <p:nvPr/>
        </p:nvSpPr>
        <p:spPr bwMode="auto">
          <a:xfrm>
            <a:off x="7767638" y="733425"/>
            <a:ext cx="836612" cy="258763"/>
          </a:xfrm>
          <a:prstGeom prst="rect">
            <a:avLst/>
          </a:prstGeom>
          <a:noFill/>
          <a:ln w="9360">
            <a:noFill/>
            <a:miter lim="800000"/>
            <a:headEnd/>
            <a:tailEnd/>
          </a:ln>
          <a:effectLst/>
        </p:spPr>
        <p:txBody>
          <a:bodyPr tIns="91440">
            <a:spAutoFit/>
          </a:bodyPr>
          <a:lstStyle/>
          <a:p>
            <a:pPr algn="ctr"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UNIONE EUROPEA</a:t>
            </a:r>
          </a:p>
          <a:p>
            <a:pPr algn="ctr"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Fondo sociale europeo</a:t>
            </a:r>
          </a:p>
        </p:txBody>
      </p:sp>
      <p:sp>
        <p:nvSpPr>
          <p:cNvPr id="7174" name="Rectangle 5"/>
          <p:cNvSpPr>
            <a:spLocks noChangeArrowheads="1"/>
          </p:cNvSpPr>
          <p:nvPr/>
        </p:nvSpPr>
        <p:spPr bwMode="auto">
          <a:xfrm>
            <a:off x="827088" y="342900"/>
            <a:ext cx="6481762" cy="435825"/>
          </a:xfrm>
          <a:prstGeom prst="rect">
            <a:avLst/>
          </a:prstGeom>
          <a:ln/>
        </p:spPr>
        <p:style>
          <a:lnRef idx="1">
            <a:schemeClr val="accent1"/>
          </a:lnRef>
          <a:fillRef idx="3">
            <a:schemeClr val="accent1"/>
          </a:fillRef>
          <a:effectRef idx="2">
            <a:schemeClr val="accent1"/>
          </a:effectRef>
          <a:fontRef idx="minor">
            <a:schemeClr val="lt1"/>
          </a:fontRef>
        </p:style>
        <p:txBody>
          <a:bodyPr wrap="square">
            <a:spAutoFit/>
          </a:bodyPr>
          <a:lstStyle/>
          <a:p>
            <a:pPr algn="ctr"/>
            <a:r>
              <a:rPr lang="it-IT" altLang="it-IT" sz="2400" b="1" u="sng" dirty="0">
                <a:solidFill>
                  <a:srgbClr val="F75311"/>
                </a:solidFill>
                <a:latin typeface="Berlin Sans FB Demi" pitchFamily="32" charset="0"/>
                <a:ea typeface="+mn-ea"/>
                <a:cs typeface="+mn-cs"/>
              </a:rPr>
              <a:t>FINALITÀ del PROGETTO</a:t>
            </a:r>
          </a:p>
        </p:txBody>
      </p:sp>
      <p:pic>
        <p:nvPicPr>
          <p:cNvPr id="7175" name="Picture 6"/>
          <p:cNvPicPr>
            <a:picLocks noChangeAspect="1" noChangeArrowheads="1"/>
          </p:cNvPicPr>
          <p:nvPr/>
        </p:nvPicPr>
        <p:blipFill>
          <a:blip r:embed="rId6" cstate="print"/>
          <a:srcRect/>
          <a:stretch>
            <a:fillRect/>
          </a:stretch>
        </p:blipFill>
        <p:spPr bwMode="auto">
          <a:xfrm>
            <a:off x="6805613" y="333375"/>
            <a:ext cx="501650" cy="574675"/>
          </a:xfrm>
          <a:prstGeom prst="rect">
            <a:avLst/>
          </a:prstGeom>
          <a:noFill/>
          <a:ln w="9360">
            <a:noFill/>
            <a:miter lim="800000"/>
            <a:headEnd/>
            <a:tailEnd/>
          </a:ln>
          <a:effectLst/>
        </p:spPr>
      </p:pic>
      <p:sp>
        <p:nvSpPr>
          <p:cNvPr id="7176" name="Rectangle 9"/>
          <p:cNvSpPr>
            <a:spLocks noChangeArrowheads="1"/>
          </p:cNvSpPr>
          <p:nvPr/>
        </p:nvSpPr>
        <p:spPr bwMode="auto">
          <a:xfrm>
            <a:off x="5795963" y="4508500"/>
            <a:ext cx="3024187" cy="792163"/>
          </a:xfrm>
          <a:prstGeom prst="rect">
            <a:avLst/>
          </a:prstGeom>
          <a:noFill/>
          <a:ln w="9360">
            <a:noFill/>
            <a:miter lim="800000"/>
            <a:headEnd/>
            <a:tailEnd/>
          </a:ln>
          <a:effectLst/>
        </p:spPr>
        <p:txBody>
          <a:bodyPr wrap="none" anchor="ctr"/>
          <a:lstStyle/>
          <a:p>
            <a:endParaRPr lang="it-IT" altLang="it-IT"/>
          </a:p>
        </p:txBody>
      </p:sp>
      <p:sp>
        <p:nvSpPr>
          <p:cNvPr id="7179" name="Rectangle 10"/>
          <p:cNvSpPr>
            <a:spLocks noChangeArrowheads="1"/>
          </p:cNvSpPr>
          <p:nvPr/>
        </p:nvSpPr>
        <p:spPr bwMode="auto">
          <a:xfrm>
            <a:off x="179512" y="909885"/>
            <a:ext cx="8640960" cy="2951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nchor="b"/>
          <a:lstStyle/>
          <a:p>
            <a:pPr hangingPunct="1">
              <a:buClr>
                <a:schemeClr val="accent2"/>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dirty="0">
                <a:solidFill>
                  <a:schemeClr val="accent2"/>
                </a:solidFill>
                <a:latin typeface="Berlin Sans FB" pitchFamily="34" charset="0"/>
              </a:rPr>
              <a:t>Avviare il confronto tecnico tra le </a:t>
            </a:r>
            <a:r>
              <a:rPr lang="it-IT" dirty="0" err="1">
                <a:solidFill>
                  <a:schemeClr val="accent2"/>
                </a:solidFill>
                <a:latin typeface="Berlin Sans FB" pitchFamily="34" charset="0"/>
              </a:rPr>
              <a:t>AdG</a:t>
            </a:r>
            <a:r>
              <a:rPr lang="it-IT" dirty="0">
                <a:solidFill>
                  <a:schemeClr val="accent2"/>
                </a:solidFill>
                <a:latin typeface="Berlin Sans FB" pitchFamily="34" charset="0"/>
              </a:rPr>
              <a:t> dei PO FSE 2007-2013 su utilizzo delle opzioni di semplificazione previste dal regolamento (CE) n. 396/09, al fine di:</a:t>
            </a:r>
          </a:p>
          <a:p>
            <a:pPr hangingPunct="1">
              <a:buClr>
                <a:schemeClr val="accent2"/>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sz="1100" dirty="0">
              <a:solidFill>
                <a:schemeClr val="accent2"/>
              </a:solidFill>
              <a:latin typeface="Berlin Sans FB" pitchFamily="34" charset="0"/>
            </a:endParaRPr>
          </a:p>
          <a:p>
            <a:pPr marL="285750" indent="-285750" hangingPunct="1">
              <a:buClr>
                <a:schemeClr val="accent2"/>
              </a:buClr>
              <a:buFont typeface="Wingdings"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u="sng" dirty="0">
                <a:solidFill>
                  <a:srgbClr val="FF6600"/>
                </a:solidFill>
                <a:latin typeface="Berlin Sans FB" pitchFamily="34" charset="0"/>
              </a:rPr>
              <a:t>favorire lo scambio di buone pratiche e di esperienze </a:t>
            </a:r>
            <a:r>
              <a:rPr lang="it-IT" dirty="0">
                <a:solidFill>
                  <a:schemeClr val="accent2"/>
                </a:solidFill>
                <a:latin typeface="Berlin Sans FB" pitchFamily="34" charset="0"/>
              </a:rPr>
              <a:t>tra Regioni/PA che avevano già adottato opzioni di semplificazione</a:t>
            </a:r>
          </a:p>
          <a:p>
            <a:pPr marL="285750" indent="-285750" hangingPunct="1">
              <a:buClr>
                <a:schemeClr val="accent2"/>
              </a:buClr>
              <a:buFont typeface="Wingdings"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u="sng" dirty="0">
                <a:solidFill>
                  <a:srgbClr val="FF6600"/>
                </a:solidFill>
                <a:latin typeface="Berlin Sans FB" pitchFamily="34" charset="0"/>
              </a:rPr>
              <a:t>agevolare l’adozione </a:t>
            </a:r>
            <a:r>
              <a:rPr lang="it-IT" dirty="0">
                <a:solidFill>
                  <a:schemeClr val="accent2"/>
                </a:solidFill>
                <a:latin typeface="Berlin Sans FB" pitchFamily="34" charset="0"/>
              </a:rPr>
              <a:t>delle opzioni di semplificazione da parte delle Regioni/PA che non avevano ancora </a:t>
            </a:r>
            <a:r>
              <a:rPr lang="it-IT" dirty="0" smtClean="0">
                <a:solidFill>
                  <a:schemeClr val="accent2"/>
                </a:solidFill>
                <a:latin typeface="Berlin Sans FB" pitchFamily="34" charset="0"/>
              </a:rPr>
              <a:t>provveduto</a:t>
            </a:r>
          </a:p>
          <a:p>
            <a:pPr marL="285750" indent="-285750" hangingPunct="1">
              <a:buClr>
                <a:schemeClr val="accent2"/>
              </a:buClr>
              <a:buFont typeface="Wingdings" pitchFamily="2" charset="2"/>
              <a:buChar char="ü"/>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u="sng" dirty="0">
                <a:solidFill>
                  <a:srgbClr val="FF6600"/>
                </a:solidFill>
                <a:latin typeface="Berlin Sans FB" pitchFamily="34" charset="0"/>
              </a:rPr>
              <a:t>ragionare sulle opportunità </a:t>
            </a:r>
            <a:r>
              <a:rPr lang="it-IT" dirty="0" smtClean="0">
                <a:solidFill>
                  <a:schemeClr val="accent2"/>
                </a:solidFill>
                <a:latin typeface="Berlin Sans FB" pitchFamily="34" charset="0"/>
              </a:rPr>
              <a:t>offerte sul tema dai nuovi Regolamenti comunitari, anche al fine di trasporre le esperienze realizzate </a:t>
            </a:r>
          </a:p>
          <a:p>
            <a:pPr hangingPunct="1">
              <a:buClr>
                <a:schemeClr val="accent2"/>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z="2000" b="1" dirty="0">
                <a:solidFill>
                  <a:srgbClr val="B14594"/>
                </a:solidFill>
                <a:latin typeface="Arial Black" pitchFamily="32" charset="0"/>
                <a:ea typeface="+mn-ea"/>
              </a:rPr>
              <a:t/>
            </a:r>
            <a:br>
              <a:rPr lang="it-IT" sz="2000" b="1" dirty="0">
                <a:solidFill>
                  <a:srgbClr val="B14594"/>
                </a:solidFill>
                <a:latin typeface="Arial Black" pitchFamily="32" charset="0"/>
                <a:ea typeface="+mn-ea"/>
              </a:rPr>
            </a:br>
            <a:r>
              <a:rPr lang="it-IT" sz="1700" b="1" u="sng" dirty="0">
                <a:solidFill>
                  <a:srgbClr val="B14594"/>
                </a:solidFill>
                <a:latin typeface="Arial Black" pitchFamily="32" charset="0"/>
                <a:ea typeface="+mn-ea"/>
              </a:rPr>
              <a:t/>
            </a:r>
            <a:br>
              <a:rPr lang="it-IT" sz="1700" b="1" u="sng" dirty="0">
                <a:solidFill>
                  <a:srgbClr val="B14594"/>
                </a:solidFill>
                <a:latin typeface="Arial Black" pitchFamily="32" charset="0"/>
                <a:ea typeface="+mn-ea"/>
              </a:rPr>
            </a:br>
            <a:endParaRPr lang="it-IT" sz="1700" b="1" u="sng" dirty="0">
              <a:solidFill>
                <a:srgbClr val="B14594"/>
              </a:solidFill>
              <a:latin typeface="Arial Black" pitchFamily="32" charset="0"/>
              <a:ea typeface="+mn-ea"/>
            </a:endParaRPr>
          </a:p>
        </p:txBody>
      </p:sp>
      <p:sp>
        <p:nvSpPr>
          <p:cNvPr id="7178" name="Rectangle 11"/>
          <p:cNvSpPr>
            <a:spLocks noChangeArrowheads="1"/>
          </p:cNvSpPr>
          <p:nvPr/>
        </p:nvSpPr>
        <p:spPr bwMode="auto">
          <a:xfrm>
            <a:off x="323527" y="3140819"/>
            <a:ext cx="8640961" cy="1584325"/>
          </a:xfrm>
          <a:prstGeom prst="rect">
            <a:avLst/>
          </a:prstGeom>
          <a:noFill/>
          <a:ln w="9360">
            <a:noFill/>
            <a:miter lim="800000"/>
            <a:headEnd/>
            <a:tailEnd/>
          </a:ln>
          <a:effectLst/>
        </p:spPr>
        <p:txBody>
          <a:bodyPr tIns="91440" anchor="b"/>
          <a:lstStyle/>
          <a:p>
            <a:pPr algn="ctr"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u="sng" dirty="0">
              <a:solidFill>
                <a:srgbClr val="FF6600"/>
              </a:solidFill>
              <a:latin typeface="Berlin Sans FB" pitchFamily="34" charset="0"/>
            </a:endParaRPr>
          </a:p>
          <a:p>
            <a:pPr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u="sng" dirty="0">
                <a:solidFill>
                  <a:srgbClr val="FF6600"/>
                </a:solidFill>
                <a:latin typeface="Berlin Sans FB" pitchFamily="34" charset="0"/>
              </a:rPr>
              <a:t>Lo scambio e il confronto </a:t>
            </a:r>
            <a:r>
              <a:rPr lang="it-IT" altLang="it-IT" u="sng" dirty="0" smtClean="0">
                <a:solidFill>
                  <a:srgbClr val="FF6600"/>
                </a:solidFill>
                <a:latin typeface="Berlin Sans FB" pitchFamily="34" charset="0"/>
              </a:rPr>
              <a:t>si sono focalizzati su:</a:t>
            </a:r>
            <a:r>
              <a:rPr lang="it-IT" altLang="it-IT" u="sng" dirty="0">
                <a:solidFill>
                  <a:srgbClr val="FF6600"/>
                </a:solidFill>
                <a:latin typeface="Berlin Sans FB" pitchFamily="34" charset="0"/>
              </a:rPr>
              <a:t/>
            </a:r>
            <a:br>
              <a:rPr lang="it-IT" altLang="it-IT" u="sng" dirty="0">
                <a:solidFill>
                  <a:srgbClr val="FF6600"/>
                </a:solidFill>
                <a:latin typeface="Berlin Sans FB" pitchFamily="34" charset="0"/>
              </a:rPr>
            </a:br>
            <a:r>
              <a:rPr lang="it-IT" altLang="it-IT" sz="800" u="sng" dirty="0" smtClean="0">
                <a:solidFill>
                  <a:schemeClr val="accent2"/>
                </a:solidFill>
                <a:latin typeface="Berlin Sans FB" pitchFamily="34" charset="0"/>
              </a:rPr>
              <a:t/>
            </a:r>
            <a:br>
              <a:rPr lang="it-IT" altLang="it-IT" sz="800" u="sng" dirty="0" smtClean="0">
                <a:solidFill>
                  <a:schemeClr val="accent2"/>
                </a:solidFill>
                <a:latin typeface="Berlin Sans FB" pitchFamily="34" charset="0"/>
              </a:rPr>
            </a:br>
            <a:r>
              <a:rPr lang="it-IT" altLang="it-IT" dirty="0" smtClean="0">
                <a:solidFill>
                  <a:schemeClr val="accent2"/>
                </a:solidFill>
                <a:latin typeface="Berlin Sans FB" pitchFamily="34" charset="0"/>
                <a:sym typeface="Wingdings" charset="2"/>
              </a:rPr>
              <a:t></a:t>
            </a:r>
            <a:r>
              <a:rPr lang="it-IT" altLang="it-IT" dirty="0">
                <a:solidFill>
                  <a:schemeClr val="accent2"/>
                </a:solidFill>
                <a:latin typeface="Berlin Sans FB" pitchFamily="34" charset="0"/>
                <a:sym typeface="Wingdings" charset="2"/>
              </a:rPr>
              <a:t>	</a:t>
            </a:r>
            <a:r>
              <a:rPr lang="it-IT" altLang="it-IT" dirty="0" smtClean="0">
                <a:solidFill>
                  <a:schemeClr val="accent2"/>
                </a:solidFill>
                <a:latin typeface="Berlin Sans FB" pitchFamily="34" charset="0"/>
              </a:rPr>
              <a:t>individuazione </a:t>
            </a:r>
            <a:r>
              <a:rPr lang="it-IT" altLang="it-IT" dirty="0">
                <a:solidFill>
                  <a:schemeClr val="accent2"/>
                </a:solidFill>
                <a:latin typeface="Berlin Sans FB" pitchFamily="34" charset="0"/>
              </a:rPr>
              <a:t>degli</a:t>
            </a:r>
            <a:r>
              <a:rPr lang="it-IT" altLang="it-IT" dirty="0" smtClean="0">
                <a:solidFill>
                  <a:srgbClr val="FF6600"/>
                </a:solidFill>
                <a:latin typeface="Berlin Sans FB" pitchFamily="34" charset="0"/>
              </a:rPr>
              <a:t> </a:t>
            </a:r>
            <a:r>
              <a:rPr lang="it-IT" altLang="it-IT" dirty="0">
                <a:solidFill>
                  <a:srgbClr val="FF6600"/>
                </a:solidFill>
                <a:latin typeface="Berlin Sans FB" pitchFamily="34" charset="0"/>
              </a:rPr>
              <a:t>aspetti positivi </a:t>
            </a:r>
            <a:r>
              <a:rPr lang="it-IT" altLang="it-IT" dirty="0">
                <a:solidFill>
                  <a:schemeClr val="accent2"/>
                </a:solidFill>
                <a:latin typeface="Berlin Sans FB" pitchFamily="34" charset="0"/>
              </a:rPr>
              <a:t>(es. i vantaggi nella gestione, rendicontazione e controllo) </a:t>
            </a:r>
          </a:p>
          <a:p>
            <a:pPr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800" dirty="0">
                <a:solidFill>
                  <a:schemeClr val="accent2"/>
                </a:solidFill>
                <a:latin typeface="Berlin Sans FB" pitchFamily="34" charset="0"/>
              </a:rPr>
              <a:t/>
            </a:r>
            <a:br>
              <a:rPr lang="it-IT" altLang="it-IT" sz="800" dirty="0">
                <a:solidFill>
                  <a:schemeClr val="accent2"/>
                </a:solidFill>
                <a:latin typeface="Berlin Sans FB" pitchFamily="34" charset="0"/>
              </a:rPr>
            </a:br>
            <a:r>
              <a:rPr lang="it-IT" altLang="it-IT" dirty="0" smtClean="0">
                <a:solidFill>
                  <a:schemeClr val="accent2"/>
                </a:solidFill>
                <a:latin typeface="Berlin Sans FB" pitchFamily="34" charset="0"/>
                <a:sym typeface="Wingdings" charset="2"/>
              </a:rPr>
              <a:t></a:t>
            </a:r>
            <a:r>
              <a:rPr lang="it-IT" altLang="it-IT" dirty="0">
                <a:solidFill>
                  <a:schemeClr val="accent2"/>
                </a:solidFill>
                <a:latin typeface="Berlin Sans FB" pitchFamily="34" charset="0"/>
                <a:sym typeface="Wingdings" charset="2"/>
              </a:rPr>
              <a:t>	</a:t>
            </a:r>
            <a:r>
              <a:rPr lang="it-IT" altLang="it-IT" dirty="0" smtClean="0">
                <a:solidFill>
                  <a:schemeClr val="accent2"/>
                </a:solidFill>
                <a:latin typeface="Berlin Sans FB" pitchFamily="34" charset="0"/>
              </a:rPr>
              <a:t>analisi degli </a:t>
            </a:r>
            <a:r>
              <a:rPr lang="it-IT" altLang="it-IT" dirty="0">
                <a:solidFill>
                  <a:srgbClr val="FF6600"/>
                </a:solidFill>
                <a:latin typeface="Berlin Sans FB" pitchFamily="34" charset="0"/>
              </a:rPr>
              <a:t>elementi più </a:t>
            </a:r>
            <a:r>
              <a:rPr lang="it-IT" altLang="it-IT" dirty="0" smtClean="0">
                <a:solidFill>
                  <a:srgbClr val="FF6600"/>
                </a:solidFill>
                <a:latin typeface="Berlin Sans FB" pitchFamily="34" charset="0"/>
              </a:rPr>
              <a:t>critici</a:t>
            </a:r>
            <a:r>
              <a:rPr lang="it-IT" altLang="it-IT" dirty="0">
                <a:solidFill>
                  <a:schemeClr val="accent2"/>
                </a:solidFill>
                <a:latin typeface="Berlin Sans FB" pitchFamily="34" charset="0"/>
              </a:rPr>
              <a:t> </a:t>
            </a:r>
            <a:r>
              <a:rPr lang="it-IT" altLang="it-IT" dirty="0" smtClean="0">
                <a:solidFill>
                  <a:schemeClr val="accent2"/>
                </a:solidFill>
                <a:latin typeface="Berlin Sans FB" pitchFamily="34" charset="0"/>
              </a:rPr>
              <a:t>per </a:t>
            </a:r>
            <a:r>
              <a:rPr lang="it-IT" altLang="it-IT" dirty="0">
                <a:solidFill>
                  <a:schemeClr val="accent2"/>
                </a:solidFill>
                <a:latin typeface="Berlin Sans FB" pitchFamily="34" charset="0"/>
              </a:rPr>
              <a:t>l’individuazione di </a:t>
            </a:r>
            <a:r>
              <a:rPr lang="it-IT" altLang="it-IT" u="sng" dirty="0">
                <a:solidFill>
                  <a:schemeClr val="accent2"/>
                </a:solidFill>
                <a:latin typeface="Berlin Sans FB" pitchFamily="34" charset="0"/>
              </a:rPr>
              <a:t>soluzioni comuni</a:t>
            </a:r>
            <a:r>
              <a:rPr lang="it-IT" altLang="it-IT" dirty="0">
                <a:solidFill>
                  <a:schemeClr val="accent2"/>
                </a:solidFill>
                <a:latin typeface="Berlin Sans FB" pitchFamily="34" charset="0"/>
              </a:rPr>
              <a:t>, </a:t>
            </a:r>
            <a:r>
              <a:rPr lang="it-IT" altLang="it-IT" dirty="0" smtClean="0">
                <a:solidFill>
                  <a:schemeClr val="accent2"/>
                </a:solidFill>
                <a:latin typeface="Berlin Sans FB" pitchFamily="34" charset="0"/>
              </a:rPr>
              <a:t>anche </a:t>
            </a:r>
            <a:r>
              <a:rPr lang="it-IT" altLang="it-IT" dirty="0">
                <a:solidFill>
                  <a:schemeClr val="accent2"/>
                </a:solidFill>
                <a:latin typeface="Berlin Sans FB" pitchFamily="34" charset="0"/>
              </a:rPr>
              <a:t>e soprattutto in prospettiva </a:t>
            </a:r>
            <a:r>
              <a:rPr lang="it-IT" altLang="it-IT" dirty="0" smtClean="0">
                <a:solidFill>
                  <a:schemeClr val="accent2"/>
                </a:solidFill>
                <a:latin typeface="Berlin Sans FB" pitchFamily="34" charset="0"/>
              </a:rPr>
              <a:t>della </a:t>
            </a:r>
            <a:r>
              <a:rPr lang="it-IT" altLang="it-IT" dirty="0">
                <a:solidFill>
                  <a:schemeClr val="accent2"/>
                </a:solidFill>
                <a:latin typeface="Berlin Sans FB" pitchFamily="34" charset="0"/>
              </a:rPr>
              <a:t>programmazione 2014-2020</a:t>
            </a:r>
          </a:p>
        </p:txBody>
      </p:sp>
      <p:sp>
        <p:nvSpPr>
          <p:cNvPr id="2" name="Rectangle 10"/>
          <p:cNvSpPr>
            <a:spLocks noChangeArrowheads="1"/>
          </p:cNvSpPr>
          <p:nvPr/>
        </p:nvSpPr>
        <p:spPr bwMode="auto">
          <a:xfrm>
            <a:off x="2843213" y="6454775"/>
            <a:ext cx="4968875" cy="385811"/>
          </a:xfrm>
          <a:prstGeom prst="rect">
            <a:avLst/>
          </a:prstGeom>
          <a:noFill/>
          <a:ln w="9525">
            <a:noFill/>
            <a:round/>
            <a:headEnd/>
            <a:tailEnd/>
          </a:ln>
          <a:effectLst/>
        </p:spPr>
        <p:txBody>
          <a:bodyPr lIns="90000" tIns="91440" rIns="90000" bIns="46800">
            <a:spAutoFit/>
          </a:bodyPr>
          <a:lstStyle/>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800" b="1" dirty="0">
                <a:solidFill>
                  <a:srgbClr val="333399"/>
                </a:solidFill>
              </a:rPr>
              <a:t>Progetto Interregionale/Transnazionale sulla SEMPLIFICAZIONE DEI COSTI FSE</a:t>
            </a:r>
          </a:p>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800" b="1" dirty="0">
              <a:solidFill>
                <a:srgbClr val="333399"/>
              </a:solidFill>
            </a:endParaRPr>
          </a:p>
        </p:txBody>
      </p:sp>
      <p:sp>
        <p:nvSpPr>
          <p:cNvPr id="12" name="Rettangolo 11"/>
          <p:cNvSpPr/>
          <p:nvPr/>
        </p:nvSpPr>
        <p:spPr>
          <a:xfrm>
            <a:off x="251520" y="4780309"/>
            <a:ext cx="8496944" cy="1384995"/>
          </a:xfrm>
          <a:prstGeom prst="rect">
            <a:avLst/>
          </a:prstGeom>
        </p:spPr>
        <p:txBody>
          <a:bodyPr wrap="square">
            <a:spAutoFit/>
          </a:bodyPr>
          <a:lstStyle/>
          <a:p>
            <a:pPr marL="457200" indent="-455613" algn="ctr" hangingPunct="1">
              <a:lnSpc>
                <a:spcPct val="100000"/>
              </a:lnSpc>
              <a:spcBef>
                <a:spcPts val="200"/>
              </a:spcBef>
              <a:spcAft>
                <a:spcPts val="200"/>
              </a:spcAft>
              <a:buClrTx/>
              <a:buFontTx/>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a:pPr>
            <a:r>
              <a:rPr lang="it-IT" altLang="it-IT" u="sng" dirty="0">
                <a:solidFill>
                  <a:srgbClr val="FF6600"/>
                </a:solidFill>
                <a:latin typeface="Berlin Sans FB" pitchFamily="34" charset="0"/>
              </a:rPr>
              <a:t>Le Regioni </a:t>
            </a:r>
            <a:r>
              <a:rPr lang="it-IT" altLang="it-IT" u="sng" dirty="0" smtClean="0">
                <a:solidFill>
                  <a:srgbClr val="FF6600"/>
                </a:solidFill>
                <a:latin typeface="Berlin Sans FB" pitchFamily="34" charset="0"/>
              </a:rPr>
              <a:t>hanno condiviso di </a:t>
            </a:r>
            <a:r>
              <a:rPr lang="it-IT" altLang="it-IT" b="1" u="sng" dirty="0" smtClean="0">
                <a:solidFill>
                  <a:srgbClr val="FF6600"/>
                </a:solidFill>
                <a:latin typeface="Berlin Sans FB" pitchFamily="34" charset="0"/>
              </a:rPr>
              <a:t>concentrare il confronto sulle UCS</a:t>
            </a:r>
            <a:r>
              <a:rPr lang="it-IT" altLang="it-IT" dirty="0" smtClean="0">
                <a:solidFill>
                  <a:srgbClr val="FF6600"/>
                </a:solidFill>
                <a:latin typeface="Berlin Sans FB" pitchFamily="34" charset="0"/>
              </a:rPr>
              <a:t>, poiché</a:t>
            </a:r>
          </a:p>
          <a:p>
            <a:pPr marL="457200" indent="-455613" algn="ctr" hangingPunct="1">
              <a:lnSpc>
                <a:spcPct val="100000"/>
              </a:lnSpc>
              <a:spcBef>
                <a:spcPts val="200"/>
              </a:spcBef>
              <a:spcAft>
                <a:spcPts val="200"/>
              </a:spcAft>
              <a:buClrTx/>
              <a:buFontTx/>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a:pPr>
            <a:r>
              <a:rPr lang="it-IT" altLang="it-IT" dirty="0" smtClean="0">
                <a:solidFill>
                  <a:schemeClr val="accent2"/>
                </a:solidFill>
                <a:latin typeface="Berlin Sans FB" pitchFamily="34" charset="0"/>
              </a:rPr>
              <a:t> la </a:t>
            </a:r>
            <a:r>
              <a:rPr lang="it-IT" altLang="it-IT" dirty="0">
                <a:solidFill>
                  <a:schemeClr val="accent2"/>
                </a:solidFill>
                <a:latin typeface="Berlin Sans FB" pitchFamily="34" charset="0"/>
              </a:rPr>
              <a:t>quasi totalità delle </a:t>
            </a:r>
            <a:r>
              <a:rPr lang="it-IT" altLang="it-IT" dirty="0" err="1">
                <a:solidFill>
                  <a:schemeClr val="accent2"/>
                </a:solidFill>
                <a:latin typeface="Berlin Sans FB" pitchFamily="34" charset="0"/>
              </a:rPr>
              <a:t>AdG</a:t>
            </a:r>
            <a:r>
              <a:rPr lang="it-IT" altLang="it-IT" dirty="0">
                <a:solidFill>
                  <a:schemeClr val="accent2"/>
                </a:solidFill>
                <a:latin typeface="Berlin Sans FB" pitchFamily="34" charset="0"/>
              </a:rPr>
              <a:t> aderenti aveva già avuto </a:t>
            </a:r>
            <a:endParaRPr lang="it-IT" altLang="it-IT" dirty="0" smtClean="0">
              <a:solidFill>
                <a:schemeClr val="accent2"/>
              </a:solidFill>
              <a:latin typeface="Berlin Sans FB" pitchFamily="34" charset="0"/>
            </a:endParaRPr>
          </a:p>
          <a:p>
            <a:pPr marL="457200" indent="-455613" algn="ctr" hangingPunct="1">
              <a:lnSpc>
                <a:spcPct val="100000"/>
              </a:lnSpc>
              <a:spcBef>
                <a:spcPts val="200"/>
              </a:spcBef>
              <a:spcAft>
                <a:spcPts val="200"/>
              </a:spcAft>
              <a:buClrTx/>
              <a:buFontTx/>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a:pPr>
            <a:r>
              <a:rPr lang="it-IT" altLang="it-IT" dirty="0" smtClean="0">
                <a:solidFill>
                  <a:schemeClr val="accent2"/>
                </a:solidFill>
                <a:latin typeface="Berlin Sans FB" pitchFamily="34" charset="0"/>
              </a:rPr>
              <a:t>l’approvazione </a:t>
            </a:r>
            <a:r>
              <a:rPr lang="it-IT" altLang="it-IT" dirty="0">
                <a:solidFill>
                  <a:schemeClr val="accent2"/>
                </a:solidFill>
                <a:latin typeface="Berlin Sans FB" pitchFamily="34" charset="0"/>
              </a:rPr>
              <a:t>della forfetizzazione dei costi indiretti da parte </a:t>
            </a:r>
            <a:r>
              <a:rPr lang="it-IT" altLang="it-IT" dirty="0" smtClean="0">
                <a:solidFill>
                  <a:schemeClr val="accent2"/>
                </a:solidFill>
                <a:latin typeface="Berlin Sans FB" pitchFamily="34" charset="0"/>
              </a:rPr>
              <a:t>della CE e </a:t>
            </a:r>
          </a:p>
          <a:p>
            <a:pPr marL="457200" indent="-455613" algn="ctr" hangingPunct="1">
              <a:lnSpc>
                <a:spcPct val="100000"/>
              </a:lnSpc>
              <a:spcBef>
                <a:spcPts val="200"/>
              </a:spcBef>
              <a:spcAft>
                <a:spcPts val="200"/>
              </a:spcAft>
              <a:buClrTx/>
              <a:buFontTx/>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a:pPr>
            <a:r>
              <a:rPr lang="it-IT" altLang="it-IT" dirty="0" smtClean="0">
                <a:solidFill>
                  <a:schemeClr val="accent2"/>
                </a:solidFill>
                <a:latin typeface="Berlin Sans FB" pitchFamily="34" charset="0"/>
              </a:rPr>
              <a:t>vi era un limitato </a:t>
            </a:r>
            <a:r>
              <a:rPr lang="it-IT" altLang="it-IT" dirty="0">
                <a:solidFill>
                  <a:schemeClr val="accent2"/>
                </a:solidFill>
                <a:latin typeface="Berlin Sans FB" pitchFamily="34" charset="0"/>
              </a:rPr>
              <a:t>ricorso alle somme forfettarie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noChangeArrowheads="1"/>
          </p:cNvPicPr>
          <p:nvPr/>
        </p:nvPicPr>
        <p:blipFill>
          <a:blip r:embed="rId3" cstate="print"/>
          <a:srcRect/>
          <a:stretch>
            <a:fillRect/>
          </a:stretch>
        </p:blipFill>
        <p:spPr bwMode="auto">
          <a:xfrm>
            <a:off x="0" y="5876925"/>
            <a:ext cx="8604250" cy="801688"/>
          </a:xfrm>
          <a:prstGeom prst="rect">
            <a:avLst/>
          </a:prstGeom>
          <a:solidFill>
            <a:srgbClr val="5868AF"/>
          </a:solidFill>
          <a:ln w="9525">
            <a:noFill/>
            <a:round/>
            <a:headEnd/>
            <a:tailEnd/>
          </a:ln>
          <a:effectLst/>
        </p:spPr>
      </p:pic>
      <p:pic>
        <p:nvPicPr>
          <p:cNvPr id="8195" name="Picture 2"/>
          <p:cNvPicPr>
            <a:picLocks noChangeAspect="1" noChangeArrowheads="1"/>
          </p:cNvPicPr>
          <p:nvPr/>
        </p:nvPicPr>
        <p:blipFill>
          <a:blip r:embed="rId4" cstate="print"/>
          <a:srcRect/>
          <a:stretch>
            <a:fillRect/>
          </a:stretch>
        </p:blipFill>
        <p:spPr bwMode="auto">
          <a:xfrm>
            <a:off x="7410450" y="446088"/>
            <a:ext cx="366713" cy="360362"/>
          </a:xfrm>
          <a:prstGeom prst="rect">
            <a:avLst/>
          </a:prstGeom>
          <a:noFill/>
          <a:ln w="9525">
            <a:noFill/>
            <a:round/>
            <a:headEnd/>
            <a:tailEnd/>
          </a:ln>
          <a:effectLst/>
        </p:spPr>
      </p:pic>
      <p:pic>
        <p:nvPicPr>
          <p:cNvPr id="8196" name="Picture 3"/>
          <p:cNvPicPr>
            <a:picLocks noChangeAspect="1" noChangeArrowheads="1"/>
          </p:cNvPicPr>
          <p:nvPr/>
        </p:nvPicPr>
        <p:blipFill>
          <a:blip r:embed="rId5" cstate="print"/>
          <a:srcRect/>
          <a:stretch>
            <a:fillRect/>
          </a:stretch>
        </p:blipFill>
        <p:spPr bwMode="auto">
          <a:xfrm>
            <a:off x="7867650" y="403225"/>
            <a:ext cx="620713" cy="360363"/>
          </a:xfrm>
          <a:prstGeom prst="rect">
            <a:avLst/>
          </a:prstGeom>
          <a:noFill/>
          <a:ln w="9525">
            <a:noFill/>
            <a:round/>
            <a:headEnd/>
            <a:tailEnd/>
          </a:ln>
          <a:effectLst/>
        </p:spPr>
      </p:pic>
      <p:sp>
        <p:nvSpPr>
          <p:cNvPr id="8197" name="Text Box 4"/>
          <p:cNvSpPr txBox="1">
            <a:spLocks noChangeArrowheads="1"/>
          </p:cNvSpPr>
          <p:nvPr/>
        </p:nvSpPr>
        <p:spPr bwMode="auto">
          <a:xfrm flipH="1">
            <a:off x="7767638" y="733425"/>
            <a:ext cx="836612" cy="215900"/>
          </a:xfrm>
          <a:prstGeom prst="rect">
            <a:avLst/>
          </a:prstGeom>
          <a:noFill/>
          <a:ln w="9525">
            <a:noFill/>
            <a:round/>
            <a:headEnd/>
            <a:tailEnd/>
          </a:ln>
          <a:effectLst/>
        </p:spPr>
        <p:txBody>
          <a:bodyPr lIns="90000" tIns="46800" rIns="90000" bIns="46800">
            <a:spAutoFit/>
          </a:bodyPr>
          <a:lstStyle/>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UNIONE EUROPEA</a:t>
            </a:r>
          </a:p>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Fondo sociale europeo</a:t>
            </a:r>
          </a:p>
        </p:txBody>
      </p:sp>
      <p:pic>
        <p:nvPicPr>
          <p:cNvPr id="8198" name="Picture 5"/>
          <p:cNvPicPr>
            <a:picLocks noChangeAspect="1" noChangeArrowheads="1"/>
          </p:cNvPicPr>
          <p:nvPr/>
        </p:nvPicPr>
        <p:blipFill>
          <a:blip r:embed="rId6" cstate="print"/>
          <a:srcRect/>
          <a:stretch>
            <a:fillRect/>
          </a:stretch>
        </p:blipFill>
        <p:spPr bwMode="auto">
          <a:xfrm>
            <a:off x="6805613" y="333375"/>
            <a:ext cx="501650" cy="574675"/>
          </a:xfrm>
          <a:prstGeom prst="rect">
            <a:avLst/>
          </a:prstGeom>
          <a:noFill/>
          <a:ln w="9525">
            <a:noFill/>
            <a:round/>
            <a:headEnd/>
            <a:tailEnd/>
          </a:ln>
          <a:effectLst/>
        </p:spPr>
      </p:pic>
      <p:sp>
        <p:nvSpPr>
          <p:cNvPr id="8199" name="Rectangle 8"/>
          <p:cNvSpPr>
            <a:spLocks noChangeArrowheads="1"/>
          </p:cNvSpPr>
          <p:nvPr/>
        </p:nvSpPr>
        <p:spPr bwMode="auto">
          <a:xfrm>
            <a:off x="5795963" y="4508500"/>
            <a:ext cx="3024187" cy="792163"/>
          </a:xfrm>
          <a:prstGeom prst="rect">
            <a:avLst/>
          </a:prstGeom>
          <a:noFill/>
          <a:ln w="9525">
            <a:noFill/>
            <a:round/>
            <a:headEnd/>
            <a:tailEnd/>
          </a:ln>
          <a:effectLst/>
        </p:spPr>
        <p:txBody>
          <a:bodyPr wrap="none" anchor="ctr"/>
          <a:lstStyle/>
          <a:p>
            <a:endParaRPr lang="it-IT" altLang="it-IT"/>
          </a:p>
        </p:txBody>
      </p:sp>
      <p:sp>
        <p:nvSpPr>
          <p:cNvPr id="8200" name="Rectangle 9"/>
          <p:cNvSpPr>
            <a:spLocks noChangeArrowheads="1"/>
          </p:cNvSpPr>
          <p:nvPr/>
        </p:nvSpPr>
        <p:spPr bwMode="auto">
          <a:xfrm>
            <a:off x="684213" y="4579938"/>
            <a:ext cx="8135937" cy="1441450"/>
          </a:xfrm>
          <a:prstGeom prst="rect">
            <a:avLst/>
          </a:prstGeom>
          <a:noFill/>
          <a:ln w="9525">
            <a:noFill/>
            <a:round/>
            <a:headEnd/>
            <a:tailEnd/>
          </a:ln>
          <a:effectLst/>
        </p:spPr>
        <p:txBody>
          <a:bodyPr wrap="none" anchor="ctr"/>
          <a:lstStyle/>
          <a:p>
            <a:endParaRPr lang="it-IT" altLang="it-IT"/>
          </a:p>
        </p:txBody>
      </p:sp>
      <p:sp>
        <p:nvSpPr>
          <p:cNvPr id="8201" name="Rectangle 10"/>
          <p:cNvSpPr>
            <a:spLocks noChangeArrowheads="1"/>
          </p:cNvSpPr>
          <p:nvPr/>
        </p:nvSpPr>
        <p:spPr bwMode="auto">
          <a:xfrm>
            <a:off x="468313" y="4221163"/>
            <a:ext cx="8135937" cy="1584325"/>
          </a:xfrm>
          <a:prstGeom prst="rect">
            <a:avLst/>
          </a:prstGeom>
          <a:noFill/>
          <a:ln w="9525">
            <a:noFill/>
            <a:round/>
            <a:headEnd/>
            <a:tailEnd/>
          </a:ln>
          <a:effectLst/>
        </p:spPr>
        <p:txBody>
          <a:bodyPr wrap="none" anchor="ctr"/>
          <a:lstStyle/>
          <a:p>
            <a:endParaRPr lang="it-IT" altLang="it-IT"/>
          </a:p>
        </p:txBody>
      </p:sp>
      <p:sp>
        <p:nvSpPr>
          <p:cNvPr id="6156" name="Rectangle 11"/>
          <p:cNvSpPr>
            <a:spLocks noChangeArrowheads="1"/>
          </p:cNvSpPr>
          <p:nvPr/>
        </p:nvSpPr>
        <p:spPr bwMode="auto">
          <a:xfrm>
            <a:off x="179512" y="1052736"/>
            <a:ext cx="8568952" cy="6157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p>
            <a:pPr hangingPunct="1">
              <a:lnSpc>
                <a:spcPct val="100000"/>
              </a:lnSpc>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dirty="0">
                <a:solidFill>
                  <a:srgbClr val="FF6600"/>
                </a:solidFill>
                <a:latin typeface="Berlin Sans FB" pitchFamily="34" charset="0"/>
                <a:ea typeface="+mn-ea"/>
              </a:rPr>
              <a:t>Dal confronto interregionale:</a:t>
            </a:r>
          </a:p>
          <a:p>
            <a:pPr marL="342900" indent="-342900" hangingPunct="1">
              <a:lnSpc>
                <a:spcPct val="100000"/>
              </a:lnSpc>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dirty="0">
                <a:solidFill>
                  <a:schemeClr val="accent2"/>
                </a:solidFill>
                <a:latin typeface="Berlin Sans FB" pitchFamily="34" charset="0"/>
                <a:ea typeface="+mn-ea"/>
              </a:rPr>
              <a:t>Maggiore diffusione del principio di semplificazione anche presso le Amministrazioni che non hanno ancora avviato </a:t>
            </a:r>
            <a:r>
              <a:rPr lang="it-IT" dirty="0" smtClean="0">
                <a:solidFill>
                  <a:schemeClr val="accent2"/>
                </a:solidFill>
                <a:latin typeface="Berlin Sans FB" pitchFamily="34" charset="0"/>
                <a:ea typeface="+mn-ea"/>
              </a:rPr>
              <a:t>sperimentazioni         </a:t>
            </a:r>
            <a:r>
              <a:rPr lang="it-IT" dirty="0" smtClean="0">
                <a:solidFill>
                  <a:srgbClr val="002060"/>
                </a:solidFill>
                <a:latin typeface="Berlin Sans FB" pitchFamily="34" charset="0"/>
                <a:ea typeface="+mn-ea"/>
              </a:rPr>
              <a:t>Delle Regioni/PA aderenti, nel 2011 sono </a:t>
            </a:r>
            <a:r>
              <a:rPr lang="it-IT" dirty="0" smtClean="0">
                <a:solidFill>
                  <a:srgbClr val="002060"/>
                </a:solidFill>
                <a:latin typeface="Berlin Sans FB" pitchFamily="34" charset="0"/>
                <a:ea typeface="+mn-ea"/>
              </a:rPr>
              <a:t>SETTE quelle </a:t>
            </a:r>
            <a:r>
              <a:rPr lang="it-IT" dirty="0" smtClean="0">
                <a:solidFill>
                  <a:srgbClr val="002060"/>
                </a:solidFill>
                <a:latin typeface="Berlin Sans FB" pitchFamily="34" charset="0"/>
                <a:ea typeface="+mn-ea"/>
              </a:rPr>
              <a:t>che utilizzano unità di costo standard, nel 2014 sono </a:t>
            </a:r>
            <a:r>
              <a:rPr lang="it-IT" dirty="0" smtClean="0">
                <a:solidFill>
                  <a:srgbClr val="002060"/>
                </a:solidFill>
                <a:latin typeface="Berlin Sans FB" pitchFamily="34" charset="0"/>
                <a:ea typeface="+mn-ea"/>
              </a:rPr>
              <a:t>TREDICI</a:t>
            </a:r>
            <a:endParaRPr lang="it-IT" dirty="0">
              <a:solidFill>
                <a:srgbClr val="002060"/>
              </a:solidFill>
              <a:latin typeface="Berlin Sans FB" pitchFamily="34" charset="0"/>
              <a:ea typeface="+mn-ea"/>
            </a:endParaRPr>
          </a:p>
          <a:p>
            <a:pPr hangingPunct="1">
              <a:lnSpc>
                <a:spcPct val="100000"/>
              </a:lnSpc>
              <a:buClr>
                <a:srgbClr val="3333CC"/>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sz="1000" dirty="0">
              <a:solidFill>
                <a:schemeClr val="accent2"/>
              </a:solidFill>
              <a:latin typeface="Berlin Sans FB" pitchFamily="34" charset="0"/>
              <a:ea typeface="+mn-ea"/>
            </a:endParaRPr>
          </a:p>
          <a:p>
            <a:pPr marL="342900" indent="-342900" hangingPunct="1">
              <a:lnSpc>
                <a:spcPct val="100000"/>
              </a:lnSpc>
              <a:buClrTx/>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dirty="0">
                <a:solidFill>
                  <a:schemeClr val="accent2"/>
                </a:solidFill>
                <a:latin typeface="Berlin Sans FB" pitchFamily="34" charset="0"/>
                <a:ea typeface="+mn-ea"/>
              </a:rPr>
              <a:t>Condivisione di considerazioni di carattere generale in previsione del prossimo negoziato sui fondi </a:t>
            </a:r>
            <a:r>
              <a:rPr lang="it-IT" dirty="0" smtClean="0">
                <a:solidFill>
                  <a:schemeClr val="accent2"/>
                </a:solidFill>
                <a:latin typeface="Berlin Sans FB" pitchFamily="34" charset="0"/>
                <a:ea typeface="+mn-ea"/>
              </a:rPr>
              <a:t>strutturali          </a:t>
            </a:r>
            <a:r>
              <a:rPr lang="it-IT" dirty="0" smtClean="0">
                <a:solidFill>
                  <a:srgbClr val="002060"/>
                </a:solidFill>
                <a:latin typeface="Berlin Sans FB" pitchFamily="34" charset="0"/>
                <a:ea typeface="+mn-ea"/>
              </a:rPr>
              <a:t>Proposte di modifica agli articoli dei regolamenti 2014-2020 inerenti la semplificazione dei costi e della relativa nota della CE (</a:t>
            </a:r>
            <a:r>
              <a:rPr lang="it-IT" dirty="0" err="1" smtClean="0">
                <a:solidFill>
                  <a:srgbClr val="002060"/>
                </a:solidFill>
                <a:latin typeface="Berlin Sans FB" pitchFamily="34" charset="0"/>
                <a:ea typeface="+mn-ea"/>
              </a:rPr>
              <a:t>Egesif</a:t>
            </a:r>
            <a:r>
              <a:rPr lang="it-IT" dirty="0" smtClean="0">
                <a:solidFill>
                  <a:srgbClr val="002060"/>
                </a:solidFill>
                <a:latin typeface="Berlin Sans FB" pitchFamily="34" charset="0"/>
                <a:ea typeface="+mn-ea"/>
              </a:rPr>
              <a:t> 14-0017 </a:t>
            </a:r>
            <a:r>
              <a:rPr lang="it-IT" dirty="0" err="1" smtClean="0">
                <a:solidFill>
                  <a:srgbClr val="002060"/>
                </a:solidFill>
                <a:latin typeface="Berlin Sans FB" pitchFamily="34" charset="0"/>
                <a:ea typeface="+mn-ea"/>
              </a:rPr>
              <a:t>final</a:t>
            </a:r>
            <a:r>
              <a:rPr lang="it-IT" dirty="0" smtClean="0">
                <a:solidFill>
                  <a:srgbClr val="002060"/>
                </a:solidFill>
                <a:latin typeface="Berlin Sans FB" pitchFamily="34" charset="0"/>
                <a:ea typeface="+mn-ea"/>
              </a:rPr>
              <a:t> del 6 ottobre 2014) veicolate attraverso il Coordinamento FSE</a:t>
            </a:r>
          </a:p>
          <a:p>
            <a:pPr marL="342900" indent="-342900" hangingPunct="1">
              <a:lnSpc>
                <a:spcPct val="100000"/>
              </a:lnSpc>
              <a:buClrTx/>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sz="800" dirty="0">
              <a:solidFill>
                <a:schemeClr val="accent2"/>
              </a:solidFill>
              <a:latin typeface="Berlin Sans FB" pitchFamily="34" charset="0"/>
              <a:ea typeface="+mn-ea"/>
            </a:endParaRPr>
          </a:p>
          <a:p>
            <a:pPr hangingPunct="1">
              <a:lnSpc>
                <a:spcPct val="100000"/>
              </a:lnSpc>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dirty="0">
                <a:solidFill>
                  <a:srgbClr val="FF6600"/>
                </a:solidFill>
                <a:latin typeface="Berlin Sans FB" pitchFamily="34" charset="0"/>
                <a:ea typeface="+mn-ea"/>
              </a:rPr>
              <a:t>Sull’utilizzo delle opzioni di semplificazione:</a:t>
            </a:r>
          </a:p>
          <a:p>
            <a:pPr marL="342900" indent="-342900" hangingPunct="1">
              <a:lnSpc>
                <a:spcPct val="100000"/>
              </a:lnSpc>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dirty="0">
                <a:solidFill>
                  <a:schemeClr val="accent2"/>
                </a:solidFill>
                <a:latin typeface="Berlin Sans FB" pitchFamily="34" charset="0"/>
                <a:ea typeface="+mn-ea"/>
              </a:rPr>
              <a:t>Miglioramento dei controlli FSE di primo livello, specialmente in merito alla riduzione dei tempi e alla semplificazione delle modalità di </a:t>
            </a:r>
            <a:r>
              <a:rPr lang="it-IT" dirty="0" smtClean="0">
                <a:solidFill>
                  <a:schemeClr val="accent2"/>
                </a:solidFill>
                <a:latin typeface="Berlin Sans FB" pitchFamily="34" charset="0"/>
                <a:ea typeface="+mn-ea"/>
              </a:rPr>
              <a:t>controllo          </a:t>
            </a:r>
            <a:r>
              <a:rPr lang="it-IT" dirty="0" smtClean="0">
                <a:solidFill>
                  <a:srgbClr val="002060"/>
                </a:solidFill>
                <a:latin typeface="Berlin Sans FB" pitchFamily="34" charset="0"/>
                <a:ea typeface="+mn-ea"/>
              </a:rPr>
              <a:t>Maggiore attenzione alla realizzazione dell’intervento ed ai risultati</a:t>
            </a:r>
            <a:endParaRPr lang="it-IT" dirty="0">
              <a:solidFill>
                <a:srgbClr val="002060"/>
              </a:solidFill>
              <a:latin typeface="Berlin Sans FB" pitchFamily="34" charset="0"/>
              <a:ea typeface="+mn-ea"/>
            </a:endParaRPr>
          </a:p>
          <a:p>
            <a:pPr hangingPunct="1">
              <a:lnSpc>
                <a:spcPct val="100000"/>
              </a:lnSpc>
              <a:buClr>
                <a:srgbClr val="3333CC"/>
              </a:buClr>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sz="1000" dirty="0">
              <a:solidFill>
                <a:schemeClr val="accent2"/>
              </a:solidFill>
              <a:latin typeface="Berlin Sans FB" pitchFamily="34" charset="0"/>
              <a:ea typeface="+mn-ea"/>
            </a:endParaRPr>
          </a:p>
          <a:p>
            <a:pPr marL="342900" indent="-342900" hangingPunct="1">
              <a:lnSpc>
                <a:spcPct val="100000"/>
              </a:lnSpc>
              <a:buClr>
                <a:srgbClr val="3333CC"/>
              </a:buClr>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dirty="0">
                <a:solidFill>
                  <a:schemeClr val="accent2"/>
                </a:solidFill>
                <a:latin typeface="Berlin Sans FB" pitchFamily="34" charset="0"/>
                <a:ea typeface="+mn-ea"/>
              </a:rPr>
              <a:t>Velocizzazione dei flussi finanziari e conseguente miglioramento dell’utilizzo delle risorse FSE in termini di efficienza ed </a:t>
            </a:r>
            <a:r>
              <a:rPr lang="it-IT" dirty="0" smtClean="0">
                <a:solidFill>
                  <a:schemeClr val="accent2"/>
                </a:solidFill>
                <a:latin typeface="Berlin Sans FB" pitchFamily="34" charset="0"/>
                <a:ea typeface="+mn-ea"/>
              </a:rPr>
              <a:t>efficacia           </a:t>
            </a:r>
            <a:r>
              <a:rPr lang="it-IT" dirty="0" smtClean="0">
                <a:solidFill>
                  <a:srgbClr val="002060"/>
                </a:solidFill>
                <a:latin typeface="Berlin Sans FB" pitchFamily="34" charset="0"/>
                <a:ea typeface="+mn-ea"/>
              </a:rPr>
              <a:t>Più </a:t>
            </a:r>
            <a:r>
              <a:rPr lang="it-IT" dirty="0" smtClean="0">
                <a:solidFill>
                  <a:srgbClr val="002060"/>
                </a:solidFill>
                <a:latin typeface="Berlin Sans FB" pitchFamily="34" charset="0"/>
              </a:rPr>
              <a:t>attenzione alla qualità della spesa</a:t>
            </a:r>
            <a:endParaRPr lang="it-IT" dirty="0">
              <a:solidFill>
                <a:srgbClr val="002060"/>
              </a:solidFill>
              <a:latin typeface="Berlin Sans FB" pitchFamily="34" charset="0"/>
              <a:ea typeface="+mn-ea"/>
            </a:endParaRPr>
          </a:p>
          <a:p>
            <a:pPr marL="342900" indent="-342900" hangingPunct="1">
              <a:lnSpc>
                <a:spcPct val="100000"/>
              </a:lnSpc>
              <a:buClrTx/>
              <a:buFont typeface="Wingdings" pitchFamily="2" charset="2"/>
              <a:buChar char="v"/>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dirty="0">
              <a:solidFill>
                <a:schemeClr val="accent2"/>
              </a:solidFill>
              <a:latin typeface="Berlin Sans FB" pitchFamily="34" charset="0"/>
              <a:ea typeface="+mn-ea"/>
            </a:endParaRPr>
          </a:p>
          <a:p>
            <a:pPr hangingPunct="1">
              <a:lnSpc>
                <a:spcPct val="100000"/>
              </a:lnSpc>
              <a:buClr>
                <a:srgbClr val="3333CC"/>
              </a:buClr>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dirty="0">
              <a:solidFill>
                <a:srgbClr val="3333CC"/>
              </a:solidFill>
              <a:ea typeface="+mn-ea"/>
            </a:endParaRPr>
          </a:p>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dirty="0">
              <a:solidFill>
                <a:srgbClr val="3333CC"/>
              </a:solidFill>
              <a:ea typeface="+mn-ea"/>
            </a:endParaRPr>
          </a:p>
        </p:txBody>
      </p:sp>
      <p:sp>
        <p:nvSpPr>
          <p:cNvPr id="8203" name="Rectangle 12"/>
          <p:cNvSpPr>
            <a:spLocks noChangeArrowheads="1"/>
          </p:cNvSpPr>
          <p:nvPr/>
        </p:nvSpPr>
        <p:spPr bwMode="auto">
          <a:xfrm>
            <a:off x="323528" y="517525"/>
            <a:ext cx="6482085" cy="438006"/>
          </a:xfrm>
          <a:prstGeom prst="rect">
            <a:avLst/>
          </a:prstGeom>
          <a:ln/>
        </p:spPr>
        <p:style>
          <a:lnRef idx="1">
            <a:schemeClr val="accent1"/>
          </a:lnRef>
          <a:fillRef idx="3">
            <a:schemeClr val="accent1"/>
          </a:fillRef>
          <a:effectRef idx="2">
            <a:schemeClr val="accent1"/>
          </a:effectRef>
          <a:fontRef idx="minor">
            <a:schemeClr val="lt1"/>
          </a:fontRef>
        </p:style>
        <p:txBody>
          <a:bodyPr wrap="square">
            <a:spAutoFit/>
          </a:bodyPr>
          <a:lstStyle/>
          <a:p>
            <a:pPr algn="ctr"/>
            <a:r>
              <a:rPr lang="it-IT" altLang="it-IT" sz="2400" b="1" u="sng" dirty="0">
                <a:solidFill>
                  <a:srgbClr val="F75311"/>
                </a:solidFill>
                <a:latin typeface="Berlin Sans FB Demi" pitchFamily="32" charset="0"/>
                <a:ea typeface="+mn-ea"/>
                <a:cs typeface="+mn-cs"/>
              </a:rPr>
              <a:t>RISULTATI ATTESI e ad oggi … RAGGIUNTI</a:t>
            </a:r>
          </a:p>
        </p:txBody>
      </p:sp>
      <p:sp>
        <p:nvSpPr>
          <p:cNvPr id="8204" name="Rectangle 10"/>
          <p:cNvSpPr>
            <a:spLocks noChangeArrowheads="1"/>
          </p:cNvSpPr>
          <p:nvPr/>
        </p:nvSpPr>
        <p:spPr bwMode="auto">
          <a:xfrm>
            <a:off x="2843213" y="6454775"/>
            <a:ext cx="4968875" cy="385763"/>
          </a:xfrm>
          <a:prstGeom prst="rect">
            <a:avLst/>
          </a:prstGeom>
          <a:noFill/>
          <a:ln w="9525">
            <a:noFill/>
            <a:round/>
            <a:headEnd/>
            <a:tailEnd/>
          </a:ln>
          <a:effectLst/>
        </p:spPr>
        <p:txBody>
          <a:bodyPr lIns="90000" tIns="91440" rIns="90000" bIns="46800">
            <a:spAutoFit/>
          </a:bodyPr>
          <a:lstStyle/>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800" b="1" dirty="0">
                <a:solidFill>
                  <a:srgbClr val="333399"/>
                </a:solidFill>
              </a:rPr>
              <a:t>Progetto Interregionale/Transnazionale sulla SEMPLIFICAZIONE DEI COSTI FSE</a:t>
            </a:r>
          </a:p>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800" b="1" dirty="0">
              <a:solidFill>
                <a:srgbClr val="333399"/>
              </a:solidFill>
            </a:endParaRPr>
          </a:p>
        </p:txBody>
      </p:sp>
      <p:sp>
        <p:nvSpPr>
          <p:cNvPr id="13" name="Freccia a destra 12"/>
          <p:cNvSpPr/>
          <p:nvPr/>
        </p:nvSpPr>
        <p:spPr bwMode="auto">
          <a:xfrm>
            <a:off x="7092280" y="1700808"/>
            <a:ext cx="360040" cy="21602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it-IT" sz="1800" b="0" i="0" u="none" strike="noStrike" cap="none" normalizeH="0" baseline="0" smtClean="0">
              <a:ln>
                <a:noFill/>
              </a:ln>
              <a:solidFill>
                <a:schemeClr val="bg1"/>
              </a:solidFill>
              <a:effectLst/>
              <a:latin typeface="Arial" charset="0"/>
              <a:cs typeface="Lucida Sans Unicode" pitchFamily="32" charset="0"/>
            </a:endParaRPr>
          </a:p>
        </p:txBody>
      </p:sp>
      <p:sp>
        <p:nvSpPr>
          <p:cNvPr id="14" name="Freccia a destra 13"/>
          <p:cNvSpPr/>
          <p:nvPr/>
        </p:nvSpPr>
        <p:spPr bwMode="auto">
          <a:xfrm>
            <a:off x="3635896" y="2924944"/>
            <a:ext cx="360040" cy="21602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it-IT" sz="1800" b="0" i="0" u="none" strike="noStrike" cap="none" normalizeH="0" baseline="0" smtClean="0">
              <a:ln>
                <a:noFill/>
              </a:ln>
              <a:solidFill>
                <a:schemeClr val="bg1"/>
              </a:solidFill>
              <a:effectLst/>
              <a:latin typeface="Arial" charset="0"/>
              <a:cs typeface="Lucida Sans Unicode" pitchFamily="32" charset="0"/>
            </a:endParaRPr>
          </a:p>
        </p:txBody>
      </p:sp>
      <p:sp>
        <p:nvSpPr>
          <p:cNvPr id="15" name="Freccia a destra 14"/>
          <p:cNvSpPr/>
          <p:nvPr/>
        </p:nvSpPr>
        <p:spPr bwMode="auto">
          <a:xfrm>
            <a:off x="7524328" y="4725144"/>
            <a:ext cx="360040" cy="21602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it-IT" sz="1800" b="0" i="0" u="none" strike="noStrike" cap="none" normalizeH="0" baseline="0" smtClean="0">
              <a:ln>
                <a:noFill/>
              </a:ln>
              <a:solidFill>
                <a:schemeClr val="bg1"/>
              </a:solidFill>
              <a:effectLst/>
              <a:latin typeface="Arial" charset="0"/>
              <a:cs typeface="Lucida Sans Unicode" pitchFamily="32" charset="0"/>
            </a:endParaRPr>
          </a:p>
        </p:txBody>
      </p:sp>
      <p:sp>
        <p:nvSpPr>
          <p:cNvPr id="16" name="Freccia a destra 15"/>
          <p:cNvSpPr/>
          <p:nvPr/>
        </p:nvSpPr>
        <p:spPr bwMode="auto">
          <a:xfrm>
            <a:off x="6012160" y="5661248"/>
            <a:ext cx="360040" cy="21602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it-IT" sz="1800" b="0" i="0" u="none" strike="noStrike" cap="none" normalizeH="0" baseline="0" smtClean="0">
              <a:ln>
                <a:noFill/>
              </a:ln>
              <a:solidFill>
                <a:schemeClr val="bg1"/>
              </a:solidFill>
              <a:effectLst/>
              <a:latin typeface="Arial" charset="0"/>
              <a:cs typeface="Lucida Sans Unicode" pitchFamily="32"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1266" name="Picture 1"/>
          <p:cNvPicPr>
            <a:picLocks noChangeAspect="1" noChangeArrowheads="1"/>
          </p:cNvPicPr>
          <p:nvPr/>
        </p:nvPicPr>
        <p:blipFill>
          <a:blip r:embed="rId4" cstate="print"/>
          <a:srcRect/>
          <a:stretch>
            <a:fillRect/>
          </a:stretch>
        </p:blipFill>
        <p:spPr bwMode="auto">
          <a:xfrm>
            <a:off x="-17463" y="6081713"/>
            <a:ext cx="8604251" cy="801687"/>
          </a:xfrm>
          <a:prstGeom prst="rect">
            <a:avLst/>
          </a:prstGeom>
          <a:solidFill>
            <a:srgbClr val="5868AF"/>
          </a:solidFill>
          <a:ln w="9525">
            <a:noFill/>
            <a:round/>
            <a:headEnd/>
            <a:tailEnd/>
          </a:ln>
          <a:effectLst/>
        </p:spPr>
      </p:pic>
      <p:pic>
        <p:nvPicPr>
          <p:cNvPr id="11267" name="Picture 2"/>
          <p:cNvPicPr>
            <a:picLocks noChangeAspect="1" noChangeArrowheads="1"/>
          </p:cNvPicPr>
          <p:nvPr/>
        </p:nvPicPr>
        <p:blipFill>
          <a:blip r:embed="rId5" cstate="print"/>
          <a:srcRect/>
          <a:stretch>
            <a:fillRect/>
          </a:stretch>
        </p:blipFill>
        <p:spPr bwMode="auto">
          <a:xfrm>
            <a:off x="7410450" y="446088"/>
            <a:ext cx="366713" cy="360362"/>
          </a:xfrm>
          <a:prstGeom prst="rect">
            <a:avLst/>
          </a:prstGeom>
          <a:noFill/>
          <a:ln w="9525">
            <a:noFill/>
            <a:round/>
            <a:headEnd/>
            <a:tailEnd/>
          </a:ln>
          <a:effectLst/>
        </p:spPr>
      </p:pic>
      <p:pic>
        <p:nvPicPr>
          <p:cNvPr id="11268" name="Picture 3"/>
          <p:cNvPicPr>
            <a:picLocks noChangeAspect="1" noChangeArrowheads="1"/>
          </p:cNvPicPr>
          <p:nvPr/>
        </p:nvPicPr>
        <p:blipFill>
          <a:blip r:embed="rId6" cstate="print"/>
          <a:srcRect/>
          <a:stretch>
            <a:fillRect/>
          </a:stretch>
        </p:blipFill>
        <p:spPr bwMode="auto">
          <a:xfrm>
            <a:off x="7867650" y="403225"/>
            <a:ext cx="620713" cy="360363"/>
          </a:xfrm>
          <a:prstGeom prst="rect">
            <a:avLst/>
          </a:prstGeom>
          <a:noFill/>
          <a:ln w="9525">
            <a:noFill/>
            <a:round/>
            <a:headEnd/>
            <a:tailEnd/>
          </a:ln>
          <a:effectLst/>
        </p:spPr>
      </p:pic>
      <p:sp>
        <p:nvSpPr>
          <p:cNvPr id="11269" name="Text Box 4"/>
          <p:cNvSpPr txBox="1">
            <a:spLocks noChangeArrowheads="1"/>
          </p:cNvSpPr>
          <p:nvPr/>
        </p:nvSpPr>
        <p:spPr bwMode="auto">
          <a:xfrm flipH="1">
            <a:off x="7767638" y="733425"/>
            <a:ext cx="836612" cy="215900"/>
          </a:xfrm>
          <a:prstGeom prst="rect">
            <a:avLst/>
          </a:prstGeom>
          <a:noFill/>
          <a:ln w="9525">
            <a:noFill/>
            <a:round/>
            <a:headEnd/>
            <a:tailEnd/>
          </a:ln>
          <a:effectLst/>
        </p:spPr>
        <p:txBody>
          <a:bodyPr lIns="90000" tIns="46800" rIns="90000" bIns="46800">
            <a:spAutoFit/>
          </a:bodyPr>
          <a:lstStyle/>
          <a:p>
            <a:pPr algn="ctr"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UNIONE EUROPEA</a:t>
            </a:r>
          </a:p>
          <a:p>
            <a:pPr algn="ctr"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Fondo sociale europeo</a:t>
            </a:r>
          </a:p>
        </p:txBody>
      </p:sp>
      <p:pic>
        <p:nvPicPr>
          <p:cNvPr id="11270" name="Picture 5"/>
          <p:cNvPicPr>
            <a:picLocks noChangeAspect="1" noChangeArrowheads="1"/>
          </p:cNvPicPr>
          <p:nvPr/>
        </p:nvPicPr>
        <p:blipFill>
          <a:blip r:embed="rId7" cstate="print"/>
          <a:srcRect/>
          <a:stretch>
            <a:fillRect/>
          </a:stretch>
        </p:blipFill>
        <p:spPr bwMode="auto">
          <a:xfrm>
            <a:off x="6805613" y="333375"/>
            <a:ext cx="501650" cy="574675"/>
          </a:xfrm>
          <a:prstGeom prst="rect">
            <a:avLst/>
          </a:prstGeom>
          <a:noFill/>
          <a:ln w="9525">
            <a:noFill/>
            <a:round/>
            <a:headEnd/>
            <a:tailEnd/>
          </a:ln>
          <a:effectLst/>
        </p:spPr>
      </p:pic>
      <p:sp>
        <p:nvSpPr>
          <p:cNvPr id="11271" name="Rectangle 7"/>
          <p:cNvSpPr>
            <a:spLocks noChangeArrowheads="1"/>
          </p:cNvSpPr>
          <p:nvPr/>
        </p:nvSpPr>
        <p:spPr bwMode="auto">
          <a:xfrm>
            <a:off x="1979613" y="6535738"/>
            <a:ext cx="4822825" cy="331787"/>
          </a:xfrm>
          <a:prstGeom prst="rect">
            <a:avLst/>
          </a:prstGeom>
          <a:noFill/>
          <a:ln w="9525">
            <a:noFill/>
            <a:round/>
            <a:headEnd/>
            <a:tailEnd/>
          </a:ln>
          <a:effectLst/>
        </p:spPr>
        <p:txBody>
          <a:bodyPr lIns="90000" tIns="46800" rIns="90000" bIns="46800">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800" b="1">
                <a:solidFill>
                  <a:srgbClr val="3333CC"/>
                </a:solidFill>
              </a:rPr>
              <a:t>Progetto Interregionale/Transnazionale sulla SEMPLIFICAZIONE DEI COSTI FSE</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800" b="1">
              <a:solidFill>
                <a:srgbClr val="333399"/>
              </a:solidFill>
            </a:endParaRPr>
          </a:p>
        </p:txBody>
      </p:sp>
      <p:sp>
        <p:nvSpPr>
          <p:cNvPr id="11272" name="Rectangle 8"/>
          <p:cNvSpPr>
            <a:spLocks noChangeArrowheads="1"/>
          </p:cNvSpPr>
          <p:nvPr/>
        </p:nvSpPr>
        <p:spPr bwMode="auto">
          <a:xfrm>
            <a:off x="5795963" y="4508500"/>
            <a:ext cx="3024187" cy="792163"/>
          </a:xfrm>
          <a:prstGeom prst="rect">
            <a:avLst/>
          </a:prstGeom>
          <a:noFill/>
          <a:ln w="9525">
            <a:noFill/>
            <a:round/>
            <a:headEnd/>
            <a:tailEnd/>
          </a:ln>
          <a:effectLst/>
        </p:spPr>
        <p:txBody>
          <a:bodyPr wrap="none" anchor="ctr"/>
          <a:lstStyle/>
          <a:p>
            <a:endParaRPr lang="it-IT" altLang="it-IT"/>
          </a:p>
        </p:txBody>
      </p:sp>
      <p:sp>
        <p:nvSpPr>
          <p:cNvPr id="11273" name="Rectangle 9"/>
          <p:cNvSpPr>
            <a:spLocks noChangeArrowheads="1"/>
          </p:cNvSpPr>
          <p:nvPr/>
        </p:nvSpPr>
        <p:spPr bwMode="auto">
          <a:xfrm>
            <a:off x="684213" y="4579938"/>
            <a:ext cx="8135937" cy="1441450"/>
          </a:xfrm>
          <a:prstGeom prst="rect">
            <a:avLst/>
          </a:prstGeom>
          <a:noFill/>
          <a:ln w="9525">
            <a:noFill/>
            <a:round/>
            <a:headEnd/>
            <a:tailEnd/>
          </a:ln>
          <a:effectLst/>
        </p:spPr>
        <p:txBody>
          <a:bodyPr wrap="none" anchor="ctr"/>
          <a:lstStyle/>
          <a:p>
            <a:endParaRPr lang="it-IT" altLang="it-IT"/>
          </a:p>
        </p:txBody>
      </p:sp>
      <p:sp>
        <p:nvSpPr>
          <p:cNvPr id="11274" name="Rectangle 10"/>
          <p:cNvSpPr>
            <a:spLocks noChangeArrowheads="1"/>
          </p:cNvSpPr>
          <p:nvPr/>
        </p:nvSpPr>
        <p:spPr bwMode="auto">
          <a:xfrm>
            <a:off x="468313" y="4221163"/>
            <a:ext cx="8135937" cy="1584325"/>
          </a:xfrm>
          <a:prstGeom prst="rect">
            <a:avLst/>
          </a:prstGeom>
          <a:noFill/>
          <a:ln w="9525">
            <a:noFill/>
            <a:round/>
            <a:headEnd/>
            <a:tailEnd/>
          </a:ln>
          <a:effectLst/>
        </p:spPr>
        <p:txBody>
          <a:bodyPr wrap="none" anchor="ctr"/>
          <a:lstStyle/>
          <a:p>
            <a:endParaRPr lang="it-IT" altLang="it-IT"/>
          </a:p>
        </p:txBody>
      </p:sp>
      <p:sp>
        <p:nvSpPr>
          <p:cNvPr id="11275" name="Rectangle 11"/>
          <p:cNvSpPr>
            <a:spLocks noChangeArrowheads="1"/>
          </p:cNvSpPr>
          <p:nvPr/>
        </p:nvSpPr>
        <p:spPr bwMode="auto">
          <a:xfrm>
            <a:off x="539750" y="981075"/>
            <a:ext cx="7920682" cy="52254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p>
            <a:pPr>
              <a:defRPr/>
            </a:pPr>
            <a:r>
              <a:rPr lang="en-US" dirty="0" smtClean="0">
                <a:solidFill>
                  <a:srgbClr val="3333CC"/>
                </a:solidFill>
                <a:latin typeface="Berlin Sans FB" pitchFamily="32" charset="0"/>
                <a:ea typeface="+mn-ea"/>
              </a:rPr>
              <a:t>Il </a:t>
            </a:r>
            <a:r>
              <a:rPr lang="en-US" dirty="0">
                <a:solidFill>
                  <a:srgbClr val="3333CC"/>
                </a:solidFill>
                <a:latin typeface="Berlin Sans FB" pitchFamily="32" charset="0"/>
                <a:ea typeface="+mn-ea"/>
              </a:rPr>
              <a:t>PL 2012 </a:t>
            </a:r>
            <a:r>
              <a:rPr lang="en-US" dirty="0" err="1">
                <a:solidFill>
                  <a:srgbClr val="3333CC"/>
                </a:solidFill>
                <a:latin typeface="Berlin Sans FB" pitchFamily="32" charset="0"/>
                <a:ea typeface="+mn-ea"/>
              </a:rPr>
              <a:t>si</a:t>
            </a:r>
            <a:r>
              <a:rPr lang="en-US" dirty="0">
                <a:solidFill>
                  <a:srgbClr val="3333CC"/>
                </a:solidFill>
                <a:latin typeface="Berlin Sans FB" pitchFamily="32" charset="0"/>
                <a:ea typeface="+mn-ea"/>
              </a:rPr>
              <a:t> è </a:t>
            </a:r>
            <a:r>
              <a:rPr lang="en-US" dirty="0" err="1">
                <a:solidFill>
                  <a:srgbClr val="3333CC"/>
                </a:solidFill>
                <a:latin typeface="Berlin Sans FB" pitchFamily="32" charset="0"/>
                <a:ea typeface="+mn-ea"/>
              </a:rPr>
              <a:t>quindi</a:t>
            </a:r>
            <a:r>
              <a:rPr lang="en-US" dirty="0">
                <a:solidFill>
                  <a:srgbClr val="3333CC"/>
                </a:solidFill>
                <a:latin typeface="Berlin Sans FB" pitchFamily="32" charset="0"/>
                <a:ea typeface="+mn-ea"/>
              </a:rPr>
              <a:t> </a:t>
            </a:r>
            <a:r>
              <a:rPr lang="en-US" dirty="0" err="1">
                <a:solidFill>
                  <a:srgbClr val="3333CC"/>
                </a:solidFill>
                <a:latin typeface="Berlin Sans FB" pitchFamily="32" charset="0"/>
                <a:ea typeface="+mn-ea"/>
              </a:rPr>
              <a:t>concentrato</a:t>
            </a:r>
            <a:r>
              <a:rPr lang="en-US" dirty="0">
                <a:solidFill>
                  <a:srgbClr val="3333CC"/>
                </a:solidFill>
                <a:latin typeface="Berlin Sans FB" pitchFamily="32" charset="0"/>
                <a:ea typeface="+mn-ea"/>
              </a:rPr>
              <a:t> </a:t>
            </a:r>
            <a:r>
              <a:rPr lang="en-US" dirty="0" err="1">
                <a:solidFill>
                  <a:srgbClr val="3333CC"/>
                </a:solidFill>
                <a:latin typeface="Berlin Sans FB" pitchFamily="32" charset="0"/>
                <a:ea typeface="+mn-ea"/>
              </a:rPr>
              <a:t>sul</a:t>
            </a:r>
            <a:r>
              <a:rPr lang="en-US" dirty="0">
                <a:solidFill>
                  <a:srgbClr val="3333CC"/>
                </a:solidFill>
                <a:latin typeface="Berlin Sans FB" pitchFamily="32" charset="0"/>
                <a:ea typeface="+mn-ea"/>
              </a:rPr>
              <a:t> </a:t>
            </a:r>
            <a:r>
              <a:rPr lang="en-US" dirty="0" err="1">
                <a:solidFill>
                  <a:srgbClr val="3333CC"/>
                </a:solidFill>
                <a:latin typeface="Berlin Sans FB" pitchFamily="32" charset="0"/>
                <a:ea typeface="+mn-ea"/>
              </a:rPr>
              <a:t>confronto</a:t>
            </a:r>
            <a:r>
              <a:rPr lang="en-US" dirty="0">
                <a:solidFill>
                  <a:srgbClr val="3333CC"/>
                </a:solidFill>
                <a:latin typeface="Berlin Sans FB" pitchFamily="32" charset="0"/>
                <a:ea typeface="+mn-ea"/>
              </a:rPr>
              <a:t> </a:t>
            </a:r>
            <a:r>
              <a:rPr lang="en-US" dirty="0" err="1">
                <a:solidFill>
                  <a:srgbClr val="3333CC"/>
                </a:solidFill>
                <a:latin typeface="Berlin Sans FB" pitchFamily="32" charset="0"/>
                <a:ea typeface="+mn-ea"/>
              </a:rPr>
              <a:t>delle</a:t>
            </a:r>
            <a:r>
              <a:rPr lang="en-US" dirty="0">
                <a:solidFill>
                  <a:srgbClr val="3333CC"/>
                </a:solidFill>
                <a:latin typeface="Berlin Sans FB" pitchFamily="32" charset="0"/>
                <a:ea typeface="+mn-ea"/>
              </a:rPr>
              <a:t> </a:t>
            </a:r>
            <a:r>
              <a:rPr lang="en-US" dirty="0" err="1">
                <a:solidFill>
                  <a:srgbClr val="3333CC"/>
                </a:solidFill>
                <a:latin typeface="Berlin Sans FB" pitchFamily="32" charset="0"/>
                <a:ea typeface="+mn-ea"/>
              </a:rPr>
              <a:t>esperienze</a:t>
            </a:r>
            <a:r>
              <a:rPr lang="en-US" dirty="0">
                <a:solidFill>
                  <a:srgbClr val="3333CC"/>
                </a:solidFill>
                <a:latin typeface="Berlin Sans FB" pitchFamily="32" charset="0"/>
                <a:ea typeface="+mn-ea"/>
              </a:rPr>
              <a:t> </a:t>
            </a:r>
            <a:r>
              <a:rPr lang="en-US" dirty="0" err="1">
                <a:solidFill>
                  <a:srgbClr val="3333CC"/>
                </a:solidFill>
                <a:latin typeface="Berlin Sans FB" pitchFamily="32" charset="0"/>
                <a:ea typeface="+mn-ea"/>
              </a:rPr>
              <a:t>regionali</a:t>
            </a:r>
            <a:r>
              <a:rPr lang="en-US" dirty="0">
                <a:solidFill>
                  <a:srgbClr val="3333CC"/>
                </a:solidFill>
                <a:latin typeface="Berlin Sans FB" pitchFamily="32" charset="0"/>
                <a:ea typeface="+mn-ea"/>
              </a:rPr>
              <a:t> </a:t>
            </a:r>
            <a:r>
              <a:rPr lang="en-US" dirty="0" err="1">
                <a:solidFill>
                  <a:srgbClr val="3333CC"/>
                </a:solidFill>
                <a:latin typeface="Berlin Sans FB" pitchFamily="32" charset="0"/>
                <a:ea typeface="+mn-ea"/>
              </a:rPr>
              <a:t>sulle</a:t>
            </a:r>
            <a:r>
              <a:rPr lang="en-US" dirty="0">
                <a:solidFill>
                  <a:srgbClr val="3333CC"/>
                </a:solidFill>
                <a:latin typeface="Berlin Sans FB" pitchFamily="32" charset="0"/>
                <a:ea typeface="+mn-ea"/>
              </a:rPr>
              <a:t> UCS, in </a:t>
            </a:r>
            <a:r>
              <a:rPr lang="en-US" dirty="0" err="1">
                <a:solidFill>
                  <a:srgbClr val="3333CC"/>
                </a:solidFill>
                <a:latin typeface="Berlin Sans FB" pitchFamily="32" charset="0"/>
                <a:ea typeface="+mn-ea"/>
              </a:rPr>
              <a:t>particolare</a:t>
            </a:r>
            <a:r>
              <a:rPr lang="en-US" dirty="0">
                <a:solidFill>
                  <a:srgbClr val="3333CC"/>
                </a:solidFill>
                <a:latin typeface="Berlin Sans FB" pitchFamily="32" charset="0"/>
                <a:ea typeface="+mn-ea"/>
              </a:rPr>
              <a:t> </a:t>
            </a:r>
            <a:r>
              <a:rPr lang="en-US" dirty="0" err="1">
                <a:solidFill>
                  <a:srgbClr val="3333CC"/>
                </a:solidFill>
                <a:latin typeface="Berlin Sans FB" pitchFamily="32" charset="0"/>
                <a:ea typeface="+mn-ea"/>
              </a:rPr>
              <a:t>su</a:t>
            </a:r>
            <a:r>
              <a:rPr lang="en-US" dirty="0">
                <a:solidFill>
                  <a:schemeClr val="accent2"/>
                </a:solidFill>
                <a:latin typeface="Berlin Sans FB" pitchFamily="34" charset="0"/>
                <a:ea typeface="+mn-ea"/>
              </a:rPr>
              <a:t>: </a:t>
            </a:r>
          </a:p>
          <a:p>
            <a:pPr>
              <a:defRPr/>
            </a:pPr>
            <a:endParaRPr lang="it-IT" dirty="0">
              <a:solidFill>
                <a:schemeClr val="accent2"/>
              </a:solidFill>
              <a:latin typeface="Berlin Sans FB" pitchFamily="34" charset="0"/>
              <a:ea typeface="+mn-ea"/>
            </a:endParaRPr>
          </a:p>
          <a:p>
            <a:pPr marL="342900" indent="-342900">
              <a:buFont typeface="Wingdings" pitchFamily="2" charset="2"/>
              <a:buChar char="q"/>
              <a:defRPr/>
            </a:pPr>
            <a:r>
              <a:rPr lang="it-IT" dirty="0">
                <a:solidFill>
                  <a:srgbClr val="3333CC"/>
                </a:solidFill>
                <a:latin typeface="Berlin Sans FB" pitchFamily="34" charset="0"/>
                <a:ea typeface="+mn-ea"/>
              </a:rPr>
              <a:t>tipologie di intervento e metodologia di calcolo seguita</a:t>
            </a:r>
            <a:endParaRPr lang="it-IT" dirty="0">
              <a:solidFill>
                <a:schemeClr val="accent2"/>
              </a:solidFill>
              <a:latin typeface="Berlin Sans FB" pitchFamily="34" charset="0"/>
              <a:ea typeface="+mn-ea"/>
            </a:endParaRPr>
          </a:p>
          <a:p>
            <a:pPr marL="342900" indent="-342900">
              <a:buFont typeface="Wingdings" pitchFamily="2" charset="2"/>
              <a:buChar char="q"/>
              <a:defRPr/>
            </a:pPr>
            <a:r>
              <a:rPr lang="en-US" dirty="0" err="1">
                <a:solidFill>
                  <a:schemeClr val="accent2"/>
                </a:solidFill>
                <a:latin typeface="Berlin Sans FB" pitchFamily="34" charset="0"/>
                <a:ea typeface="+mn-ea"/>
              </a:rPr>
              <a:t>regole</a:t>
            </a:r>
            <a:r>
              <a:rPr lang="en-US" dirty="0">
                <a:solidFill>
                  <a:schemeClr val="accent2"/>
                </a:solidFill>
                <a:latin typeface="Berlin Sans FB" pitchFamily="34" charset="0"/>
                <a:ea typeface="+mn-ea"/>
              </a:rPr>
              <a:t> </a:t>
            </a:r>
            <a:r>
              <a:rPr lang="en-US" dirty="0" err="1">
                <a:solidFill>
                  <a:schemeClr val="accent2"/>
                </a:solidFill>
                <a:latin typeface="Berlin Sans FB" pitchFamily="34" charset="0"/>
                <a:ea typeface="+mn-ea"/>
              </a:rPr>
              <a:t>di</a:t>
            </a:r>
            <a:r>
              <a:rPr lang="en-US" dirty="0">
                <a:solidFill>
                  <a:schemeClr val="accent2"/>
                </a:solidFill>
                <a:latin typeface="Berlin Sans FB" pitchFamily="34" charset="0"/>
                <a:ea typeface="+mn-ea"/>
              </a:rPr>
              <a:t> </a:t>
            </a:r>
            <a:r>
              <a:rPr lang="en-US" dirty="0" err="1" smtClean="0">
                <a:solidFill>
                  <a:schemeClr val="accent2"/>
                </a:solidFill>
                <a:latin typeface="Berlin Sans FB" pitchFamily="34" charset="0"/>
                <a:ea typeface="+mn-ea"/>
              </a:rPr>
              <a:t>esecuzione</a:t>
            </a:r>
            <a:r>
              <a:rPr lang="en-US" dirty="0" smtClean="0">
                <a:solidFill>
                  <a:schemeClr val="accent2"/>
                </a:solidFill>
                <a:latin typeface="Berlin Sans FB" pitchFamily="34" charset="0"/>
                <a:ea typeface="+mn-ea"/>
              </a:rPr>
              <a:t> e </a:t>
            </a:r>
            <a:r>
              <a:rPr lang="en-US" dirty="0" err="1" smtClean="0">
                <a:solidFill>
                  <a:schemeClr val="accent2"/>
                </a:solidFill>
                <a:latin typeface="Berlin Sans FB" pitchFamily="34" charset="0"/>
                <a:ea typeface="+mn-ea"/>
              </a:rPr>
              <a:t>controlli</a:t>
            </a:r>
            <a:r>
              <a:rPr lang="en-US" dirty="0" smtClean="0">
                <a:solidFill>
                  <a:schemeClr val="accent2"/>
                </a:solidFill>
                <a:latin typeface="Berlin Sans FB" pitchFamily="34" charset="0"/>
                <a:ea typeface="+mn-ea"/>
              </a:rPr>
              <a:t> </a:t>
            </a:r>
            <a:r>
              <a:rPr lang="en-US" dirty="0">
                <a:solidFill>
                  <a:schemeClr val="accent2"/>
                </a:solidFill>
                <a:latin typeface="Berlin Sans FB" pitchFamily="34" charset="0"/>
                <a:ea typeface="+mn-ea"/>
              </a:rPr>
              <a:t>di I </a:t>
            </a:r>
            <a:r>
              <a:rPr lang="en-US" dirty="0" err="1">
                <a:solidFill>
                  <a:schemeClr val="accent2"/>
                </a:solidFill>
                <a:latin typeface="Berlin Sans FB" pitchFamily="34" charset="0"/>
                <a:ea typeface="+mn-ea"/>
              </a:rPr>
              <a:t>livello</a:t>
            </a:r>
            <a:endParaRPr lang="en-US" dirty="0">
              <a:solidFill>
                <a:schemeClr val="accent2"/>
              </a:solidFill>
              <a:latin typeface="Berlin Sans FB" pitchFamily="34" charset="0"/>
              <a:ea typeface="+mn-ea"/>
            </a:endParaRPr>
          </a:p>
          <a:p>
            <a:pPr marL="342900" indent="-342900">
              <a:buFont typeface="Wingdings" pitchFamily="2" charset="2"/>
              <a:buChar char="q"/>
              <a:defRPr/>
            </a:pPr>
            <a:r>
              <a:rPr lang="it-IT" dirty="0">
                <a:solidFill>
                  <a:srgbClr val="3333CC"/>
                </a:solidFill>
                <a:latin typeface="Berlin Sans FB" pitchFamily="34" charset="0"/>
                <a:ea typeface="+mn-ea"/>
              </a:rPr>
              <a:t>attività di ricognizione delle UCS attività </a:t>
            </a:r>
            <a:r>
              <a:rPr lang="it-IT" dirty="0" smtClean="0">
                <a:solidFill>
                  <a:srgbClr val="3333CC"/>
                </a:solidFill>
                <a:latin typeface="Berlin Sans FB" pitchFamily="34" charset="0"/>
                <a:ea typeface="+mn-ea"/>
              </a:rPr>
              <a:t>formative </a:t>
            </a:r>
            <a:endParaRPr lang="it-IT" dirty="0">
              <a:solidFill>
                <a:srgbClr val="3333CC"/>
              </a:solidFill>
              <a:latin typeface="Berlin Sans FB" pitchFamily="34" charset="0"/>
              <a:ea typeface="+mn-ea"/>
            </a:endParaRPr>
          </a:p>
          <a:p>
            <a:pPr marL="342900" indent="-342900">
              <a:buFont typeface="Wingdings" pitchFamily="2" charset="2"/>
              <a:buChar char="q"/>
              <a:defRPr/>
            </a:pPr>
            <a:r>
              <a:rPr lang="it-IT" dirty="0">
                <a:solidFill>
                  <a:srgbClr val="3333CC"/>
                </a:solidFill>
                <a:latin typeface="Berlin Sans FB" pitchFamily="34" charset="0"/>
                <a:ea typeface="+mn-ea"/>
              </a:rPr>
              <a:t>u</a:t>
            </a:r>
            <a:r>
              <a:rPr lang="it-IT" dirty="0" smtClean="0">
                <a:solidFill>
                  <a:srgbClr val="3333CC"/>
                </a:solidFill>
                <a:latin typeface="Berlin Sans FB" pitchFamily="34" charset="0"/>
                <a:ea typeface="+mn-ea"/>
              </a:rPr>
              <a:t>tilizzo delle UCS </a:t>
            </a:r>
            <a:r>
              <a:rPr lang="it-IT" dirty="0">
                <a:solidFill>
                  <a:srgbClr val="3333CC"/>
                </a:solidFill>
                <a:latin typeface="Berlin Sans FB" pitchFamily="34" charset="0"/>
                <a:ea typeface="+mn-ea"/>
              </a:rPr>
              <a:t>per attività non formative</a:t>
            </a:r>
          </a:p>
          <a:p>
            <a:pPr marL="342900" indent="-342900">
              <a:buFont typeface="Wingdings" pitchFamily="2" charset="2"/>
              <a:buChar char="q"/>
              <a:defRPr/>
            </a:pPr>
            <a:r>
              <a:rPr lang="it-IT" dirty="0">
                <a:solidFill>
                  <a:srgbClr val="3333CC"/>
                </a:solidFill>
                <a:latin typeface="Berlin Sans FB" pitchFamily="34" charset="0"/>
                <a:ea typeface="+mn-ea"/>
              </a:rPr>
              <a:t>a</a:t>
            </a:r>
            <a:r>
              <a:rPr lang="it-IT" dirty="0" smtClean="0">
                <a:solidFill>
                  <a:srgbClr val="3333CC"/>
                </a:solidFill>
                <a:latin typeface="Berlin Sans FB" pitchFamily="34" charset="0"/>
                <a:ea typeface="+mn-ea"/>
              </a:rPr>
              <a:t>zione </a:t>
            </a:r>
            <a:r>
              <a:rPr lang="it-IT" dirty="0">
                <a:solidFill>
                  <a:srgbClr val="3333CC"/>
                </a:solidFill>
                <a:latin typeface="Berlin Sans FB" pitchFamily="34" charset="0"/>
                <a:ea typeface="+mn-ea"/>
              </a:rPr>
              <a:t>di disseminazione: coinvolgimento di altre Istituzioni (MLPS, CE) sull’uso delle </a:t>
            </a:r>
            <a:r>
              <a:rPr lang="it-IT" dirty="0" smtClean="0">
                <a:solidFill>
                  <a:srgbClr val="3333CC"/>
                </a:solidFill>
                <a:latin typeface="Berlin Sans FB" pitchFamily="34" charset="0"/>
                <a:ea typeface="+mn-ea"/>
              </a:rPr>
              <a:t>UCS</a:t>
            </a:r>
          </a:p>
          <a:p>
            <a:pPr marL="342900" indent="-342900">
              <a:buFont typeface="Wingdings" pitchFamily="2" charset="2"/>
              <a:buChar char="q"/>
              <a:defRPr/>
            </a:pPr>
            <a:endParaRPr lang="it-IT" dirty="0">
              <a:solidFill>
                <a:srgbClr val="3333CC"/>
              </a:solidFill>
              <a:latin typeface="Berlin Sans FB" pitchFamily="34" charset="0"/>
              <a:ea typeface="+mn-ea"/>
            </a:endParaRPr>
          </a:p>
          <a:p>
            <a:pPr algn="ct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b="1" dirty="0" smtClean="0">
                <a:solidFill>
                  <a:srgbClr val="FF6600"/>
                </a:solidFill>
                <a:latin typeface="Berlin Sans FB Demi" pitchFamily="32" charset="0"/>
              </a:rPr>
              <a:t>Elaborazione del </a:t>
            </a:r>
            <a:r>
              <a:rPr lang="it-IT" altLang="it-IT" b="1" u="sng" dirty="0">
                <a:solidFill>
                  <a:srgbClr val="FF6600"/>
                </a:solidFill>
                <a:latin typeface="Berlin Sans FB Demi" pitchFamily="32" charset="0"/>
              </a:rPr>
              <a:t>r</a:t>
            </a:r>
            <a:r>
              <a:rPr lang="it-IT" altLang="it-IT" b="1" u="sng" dirty="0" smtClean="0">
                <a:solidFill>
                  <a:srgbClr val="FF6600"/>
                </a:solidFill>
                <a:latin typeface="Berlin Sans FB Demi" pitchFamily="32" charset="0"/>
              </a:rPr>
              <a:t>apporto finale 2012</a:t>
            </a:r>
            <a:r>
              <a:rPr lang="it-IT" altLang="it-IT" b="1" dirty="0" smtClean="0">
                <a:solidFill>
                  <a:srgbClr val="FF6600"/>
                </a:solidFill>
                <a:latin typeface="Berlin Sans FB Demi" pitchFamily="32" charset="0"/>
              </a:rPr>
              <a:t>, che contiene un resoconto delle attività svolte nel primo anno di lavoro del progetto:</a:t>
            </a:r>
          </a:p>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b="1" dirty="0" smtClean="0">
              <a:solidFill>
                <a:srgbClr val="5868AF"/>
              </a:solidFill>
              <a:latin typeface="Berlin Sans FB Demi" pitchFamily="32" charset="0"/>
            </a:endParaRPr>
          </a:p>
          <a:p>
            <a:pPr hangingPunct="1">
              <a:lnSpc>
                <a:spcPct val="100000"/>
              </a:lnSpc>
              <a:buClr>
                <a:srgbClr val="FF6600"/>
              </a:buClr>
              <a:buFont typeface="Wingdings"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dirty="0" smtClean="0">
                <a:solidFill>
                  <a:srgbClr val="3333CC"/>
                </a:solidFill>
                <a:latin typeface="Berlin Sans FB" pitchFamily="34" charset="0"/>
              </a:rPr>
              <a:t>Utilizzo delle UCS e metodologie: presentazione di un quadro sinottico delle Regioni</a:t>
            </a:r>
          </a:p>
          <a:p>
            <a:pPr hangingPunct="1">
              <a:lnSpc>
                <a:spcPct val="100000"/>
              </a:lnSpc>
              <a:buClr>
                <a:srgbClr val="FF6600"/>
              </a:buClr>
              <a:buFont typeface="Wingdings"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dirty="0" smtClean="0">
                <a:solidFill>
                  <a:srgbClr val="3333CC"/>
                </a:solidFill>
                <a:latin typeface="Berlin Sans FB" pitchFamily="34" charset="0"/>
              </a:rPr>
              <a:t>Linee Guida per la definizione di UCS per attività non </a:t>
            </a:r>
            <a:r>
              <a:rPr lang="it-IT" altLang="it-IT" dirty="0" err="1" smtClean="0">
                <a:solidFill>
                  <a:srgbClr val="3333CC"/>
                </a:solidFill>
                <a:latin typeface="Berlin Sans FB" pitchFamily="34" charset="0"/>
              </a:rPr>
              <a:t>corsuali</a:t>
            </a:r>
            <a:endParaRPr lang="it-IT" altLang="it-IT" dirty="0" smtClean="0">
              <a:solidFill>
                <a:srgbClr val="3333CC"/>
              </a:solidFill>
              <a:latin typeface="Berlin Sans FB" pitchFamily="34" charset="0"/>
            </a:endParaRPr>
          </a:p>
          <a:p>
            <a:pPr hangingPunct="1">
              <a:lnSpc>
                <a:spcPct val="100000"/>
              </a:lnSpc>
              <a:buClr>
                <a:srgbClr val="FF6600"/>
              </a:buClr>
              <a:buFont typeface="Wingdings"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dirty="0" smtClean="0">
                <a:solidFill>
                  <a:srgbClr val="3333CC"/>
                </a:solidFill>
                <a:latin typeface="Berlin Sans FB" pitchFamily="34" charset="0"/>
              </a:rPr>
              <a:t>Prima analisi delle proposte di regolamento 2014-2020 </a:t>
            </a:r>
          </a:p>
          <a:p>
            <a:pPr hangingPunct="1">
              <a:lnSpc>
                <a:spcPct val="100000"/>
              </a:lnSpc>
              <a:buClr>
                <a:srgbClr val="FF6600"/>
              </a:buClr>
              <a:buFont typeface="Wingdings"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u="sng" dirty="0" smtClean="0">
                <a:solidFill>
                  <a:srgbClr val="3333CC"/>
                </a:solidFill>
                <a:latin typeface="Berlin Sans FB" pitchFamily="34" charset="0"/>
              </a:rPr>
              <a:t>Sintesi delle presentazioni delle esperienze regionali (Quaderni di Tecnostruttura QT n.48/2012) </a:t>
            </a:r>
          </a:p>
        </p:txBody>
      </p:sp>
      <p:sp>
        <p:nvSpPr>
          <p:cNvPr id="11276" name="Rectangle 12"/>
          <p:cNvSpPr>
            <a:spLocks noChangeArrowheads="1"/>
          </p:cNvSpPr>
          <p:nvPr/>
        </p:nvSpPr>
        <p:spPr bwMode="auto">
          <a:xfrm>
            <a:off x="611189" y="404813"/>
            <a:ext cx="5634038" cy="438006"/>
          </a:xfrm>
          <a:prstGeom prst="rect">
            <a:avLst/>
          </a:prstGeom>
          <a:ln/>
        </p:spPr>
        <p:style>
          <a:lnRef idx="1">
            <a:schemeClr val="accent1"/>
          </a:lnRef>
          <a:fillRef idx="3">
            <a:schemeClr val="accent1"/>
          </a:fillRef>
          <a:effectRef idx="2">
            <a:schemeClr val="accent1"/>
          </a:effectRef>
          <a:fontRef idx="minor">
            <a:schemeClr val="lt1"/>
          </a:fontRef>
        </p:style>
        <p:txBody>
          <a:bodyPr wrap="square">
            <a:spAutoFit/>
          </a:bodyPr>
          <a:lstStyle/>
          <a:p>
            <a:pPr algn="ctr"/>
            <a:r>
              <a:rPr lang="it-IT" altLang="it-IT" sz="2400" b="1" u="sng" dirty="0">
                <a:solidFill>
                  <a:srgbClr val="F75311"/>
                </a:solidFill>
                <a:latin typeface="Berlin Sans FB Demi" pitchFamily="32" charset="0"/>
                <a:ea typeface="+mn-ea"/>
                <a:cs typeface="+mn-cs"/>
              </a:rPr>
              <a:t>PROGRAMMA DI LAVORO 2012</a:t>
            </a: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p:cNvPicPr>
            <a:picLocks noChangeAspect="1" noChangeArrowheads="1"/>
          </p:cNvPicPr>
          <p:nvPr/>
        </p:nvPicPr>
        <p:blipFill>
          <a:blip r:embed="rId3" cstate="print"/>
          <a:srcRect/>
          <a:stretch>
            <a:fillRect/>
          </a:stretch>
        </p:blipFill>
        <p:spPr bwMode="auto">
          <a:xfrm>
            <a:off x="-17463" y="6081713"/>
            <a:ext cx="8604251" cy="801687"/>
          </a:xfrm>
          <a:prstGeom prst="rect">
            <a:avLst/>
          </a:prstGeom>
          <a:solidFill>
            <a:srgbClr val="5868AF"/>
          </a:solidFill>
          <a:ln w="9525">
            <a:noFill/>
            <a:round/>
            <a:headEnd/>
            <a:tailEnd/>
          </a:ln>
          <a:effectLst/>
        </p:spPr>
      </p:pic>
      <p:pic>
        <p:nvPicPr>
          <p:cNvPr id="13315" name="Picture 2"/>
          <p:cNvPicPr>
            <a:picLocks noChangeAspect="1" noChangeArrowheads="1"/>
          </p:cNvPicPr>
          <p:nvPr/>
        </p:nvPicPr>
        <p:blipFill>
          <a:blip r:embed="rId4" cstate="print"/>
          <a:srcRect/>
          <a:stretch>
            <a:fillRect/>
          </a:stretch>
        </p:blipFill>
        <p:spPr bwMode="auto">
          <a:xfrm>
            <a:off x="7410450" y="446088"/>
            <a:ext cx="366713" cy="360362"/>
          </a:xfrm>
          <a:prstGeom prst="rect">
            <a:avLst/>
          </a:prstGeom>
          <a:noFill/>
          <a:ln w="9525">
            <a:noFill/>
            <a:round/>
            <a:headEnd/>
            <a:tailEnd/>
          </a:ln>
          <a:effectLst/>
        </p:spPr>
      </p:pic>
      <p:pic>
        <p:nvPicPr>
          <p:cNvPr id="13316" name="Picture 3"/>
          <p:cNvPicPr>
            <a:picLocks noChangeAspect="1" noChangeArrowheads="1"/>
          </p:cNvPicPr>
          <p:nvPr/>
        </p:nvPicPr>
        <p:blipFill>
          <a:blip r:embed="rId5" cstate="print"/>
          <a:srcRect/>
          <a:stretch>
            <a:fillRect/>
          </a:stretch>
        </p:blipFill>
        <p:spPr bwMode="auto">
          <a:xfrm>
            <a:off x="7867650" y="403225"/>
            <a:ext cx="620713" cy="360363"/>
          </a:xfrm>
          <a:prstGeom prst="rect">
            <a:avLst/>
          </a:prstGeom>
          <a:noFill/>
          <a:ln w="9525">
            <a:noFill/>
            <a:round/>
            <a:headEnd/>
            <a:tailEnd/>
          </a:ln>
          <a:effectLst/>
        </p:spPr>
      </p:pic>
      <p:sp>
        <p:nvSpPr>
          <p:cNvPr id="13317" name="Text Box 4"/>
          <p:cNvSpPr txBox="1">
            <a:spLocks noChangeArrowheads="1"/>
          </p:cNvSpPr>
          <p:nvPr/>
        </p:nvSpPr>
        <p:spPr bwMode="auto">
          <a:xfrm flipH="1">
            <a:off x="7767638" y="733425"/>
            <a:ext cx="836612" cy="215900"/>
          </a:xfrm>
          <a:prstGeom prst="rect">
            <a:avLst/>
          </a:prstGeom>
          <a:noFill/>
          <a:ln w="9525">
            <a:noFill/>
            <a:round/>
            <a:headEnd/>
            <a:tailEnd/>
          </a:ln>
          <a:effectLst/>
        </p:spPr>
        <p:txBody>
          <a:bodyPr lIns="90000" tIns="46800" rIns="90000" bIns="46800">
            <a:spAutoFit/>
          </a:bodyPr>
          <a:lstStyle/>
          <a:p>
            <a:pPr algn="ctr"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UNIONE EUROPEA</a:t>
            </a:r>
          </a:p>
          <a:p>
            <a:pPr algn="ctr"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Fondo sociale europeo</a:t>
            </a:r>
          </a:p>
        </p:txBody>
      </p:sp>
      <p:pic>
        <p:nvPicPr>
          <p:cNvPr id="13318" name="Picture 5"/>
          <p:cNvPicPr>
            <a:picLocks noChangeAspect="1" noChangeArrowheads="1"/>
          </p:cNvPicPr>
          <p:nvPr/>
        </p:nvPicPr>
        <p:blipFill>
          <a:blip r:embed="rId6" cstate="print"/>
          <a:srcRect/>
          <a:stretch>
            <a:fillRect/>
          </a:stretch>
        </p:blipFill>
        <p:spPr bwMode="auto">
          <a:xfrm>
            <a:off x="6805613" y="333375"/>
            <a:ext cx="501650" cy="574675"/>
          </a:xfrm>
          <a:prstGeom prst="rect">
            <a:avLst/>
          </a:prstGeom>
          <a:noFill/>
          <a:ln w="9525">
            <a:noFill/>
            <a:round/>
            <a:headEnd/>
            <a:tailEnd/>
          </a:ln>
          <a:effectLst/>
        </p:spPr>
      </p:pic>
      <p:sp>
        <p:nvSpPr>
          <p:cNvPr id="13319" name="Rectangle 7"/>
          <p:cNvSpPr>
            <a:spLocks noChangeArrowheads="1"/>
          </p:cNvSpPr>
          <p:nvPr/>
        </p:nvSpPr>
        <p:spPr bwMode="auto">
          <a:xfrm>
            <a:off x="1979613" y="6535738"/>
            <a:ext cx="4822825" cy="331787"/>
          </a:xfrm>
          <a:prstGeom prst="rect">
            <a:avLst/>
          </a:prstGeom>
          <a:noFill/>
          <a:ln w="9525">
            <a:noFill/>
            <a:round/>
            <a:headEnd/>
            <a:tailEnd/>
          </a:ln>
          <a:effectLst/>
        </p:spPr>
        <p:txBody>
          <a:bodyPr lIns="90000" tIns="46800" rIns="90000" bIns="46800">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800" b="1">
                <a:solidFill>
                  <a:srgbClr val="3333CC"/>
                </a:solidFill>
              </a:rPr>
              <a:t>Progetto Interregionale/Transnazionale sulla SEMPLIFICAZIONE DEI COSTI FSE</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800" b="1">
              <a:solidFill>
                <a:srgbClr val="333399"/>
              </a:solidFill>
            </a:endParaRPr>
          </a:p>
        </p:txBody>
      </p:sp>
      <p:sp>
        <p:nvSpPr>
          <p:cNvPr id="13320" name="Rectangle 8"/>
          <p:cNvSpPr>
            <a:spLocks noChangeArrowheads="1"/>
          </p:cNvSpPr>
          <p:nvPr/>
        </p:nvSpPr>
        <p:spPr bwMode="auto">
          <a:xfrm>
            <a:off x="5795963" y="4508500"/>
            <a:ext cx="3024187" cy="792163"/>
          </a:xfrm>
          <a:prstGeom prst="rect">
            <a:avLst/>
          </a:prstGeom>
          <a:noFill/>
          <a:ln w="9525">
            <a:noFill/>
            <a:round/>
            <a:headEnd/>
            <a:tailEnd/>
          </a:ln>
          <a:effectLst/>
        </p:spPr>
        <p:txBody>
          <a:bodyPr wrap="none" anchor="ctr"/>
          <a:lstStyle/>
          <a:p>
            <a:endParaRPr lang="it-IT" altLang="it-IT"/>
          </a:p>
        </p:txBody>
      </p:sp>
      <p:sp>
        <p:nvSpPr>
          <p:cNvPr id="13321" name="Rectangle 9"/>
          <p:cNvSpPr>
            <a:spLocks noChangeArrowheads="1"/>
          </p:cNvSpPr>
          <p:nvPr/>
        </p:nvSpPr>
        <p:spPr bwMode="auto">
          <a:xfrm>
            <a:off x="684213" y="4579938"/>
            <a:ext cx="8135937" cy="1441450"/>
          </a:xfrm>
          <a:prstGeom prst="rect">
            <a:avLst/>
          </a:prstGeom>
          <a:noFill/>
          <a:ln w="9525">
            <a:noFill/>
            <a:round/>
            <a:headEnd/>
            <a:tailEnd/>
          </a:ln>
          <a:effectLst/>
        </p:spPr>
        <p:txBody>
          <a:bodyPr wrap="none" anchor="ctr"/>
          <a:lstStyle/>
          <a:p>
            <a:endParaRPr lang="it-IT" altLang="it-IT"/>
          </a:p>
        </p:txBody>
      </p:sp>
      <p:sp>
        <p:nvSpPr>
          <p:cNvPr id="13322" name="Rectangle 10"/>
          <p:cNvSpPr>
            <a:spLocks noChangeArrowheads="1"/>
          </p:cNvSpPr>
          <p:nvPr/>
        </p:nvSpPr>
        <p:spPr bwMode="auto">
          <a:xfrm>
            <a:off x="468313" y="4221163"/>
            <a:ext cx="8135937" cy="1584325"/>
          </a:xfrm>
          <a:prstGeom prst="rect">
            <a:avLst/>
          </a:prstGeom>
          <a:noFill/>
          <a:ln w="9525">
            <a:noFill/>
            <a:round/>
            <a:headEnd/>
            <a:tailEnd/>
          </a:ln>
          <a:effectLst/>
        </p:spPr>
        <p:txBody>
          <a:bodyPr wrap="none" anchor="ctr"/>
          <a:lstStyle/>
          <a:p>
            <a:endParaRPr lang="it-IT" altLang="it-IT"/>
          </a:p>
        </p:txBody>
      </p:sp>
      <p:sp>
        <p:nvSpPr>
          <p:cNvPr id="13323" name="Rectangle 11"/>
          <p:cNvSpPr>
            <a:spLocks noChangeArrowheads="1"/>
          </p:cNvSpPr>
          <p:nvPr/>
        </p:nvSpPr>
        <p:spPr bwMode="auto">
          <a:xfrm>
            <a:off x="467544" y="981075"/>
            <a:ext cx="8064896" cy="6048708"/>
          </a:xfrm>
          <a:prstGeom prst="rect">
            <a:avLst/>
          </a:prstGeom>
          <a:noFill/>
          <a:ln w="9525">
            <a:noFill/>
            <a:round/>
            <a:headEnd/>
            <a:tailEnd/>
          </a:ln>
          <a:effectLst/>
        </p:spPr>
        <p:txBody>
          <a:bodyPr wrap="squar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it-IT" dirty="0" smtClean="0">
                <a:solidFill>
                  <a:srgbClr val="3333CC"/>
                </a:solidFill>
                <a:latin typeface="Berlin Sans FB" pitchFamily="34" charset="0"/>
                <a:ea typeface="+mn-ea"/>
              </a:rPr>
              <a:t>Le </a:t>
            </a:r>
            <a:r>
              <a:rPr lang="en-US" altLang="it-IT" dirty="0" err="1" smtClean="0">
                <a:solidFill>
                  <a:srgbClr val="3333CC"/>
                </a:solidFill>
                <a:latin typeface="Berlin Sans FB" pitchFamily="34" charset="0"/>
                <a:ea typeface="+mn-ea"/>
              </a:rPr>
              <a:t>attività</a:t>
            </a:r>
            <a:r>
              <a:rPr lang="en-US" altLang="it-IT" dirty="0" smtClean="0">
                <a:solidFill>
                  <a:srgbClr val="3333CC"/>
                </a:solidFill>
                <a:latin typeface="Berlin Sans FB" pitchFamily="34" charset="0"/>
                <a:ea typeface="+mn-ea"/>
              </a:rPr>
              <a:t> del 2013 </a:t>
            </a:r>
            <a:r>
              <a:rPr lang="en-US" altLang="it-IT" dirty="0" err="1" smtClean="0">
                <a:solidFill>
                  <a:srgbClr val="3333CC"/>
                </a:solidFill>
                <a:latin typeface="Berlin Sans FB" pitchFamily="34" charset="0"/>
                <a:ea typeface="+mn-ea"/>
              </a:rPr>
              <a:t>sono</a:t>
            </a:r>
            <a:r>
              <a:rPr lang="en-US" altLang="it-IT" dirty="0" smtClean="0">
                <a:solidFill>
                  <a:srgbClr val="3333CC"/>
                </a:solidFill>
                <a:latin typeface="Berlin Sans FB" pitchFamily="34" charset="0"/>
                <a:ea typeface="+mn-ea"/>
              </a:rPr>
              <a:t> state </a:t>
            </a:r>
            <a:r>
              <a:rPr lang="en-US" altLang="it-IT" dirty="0" err="1" smtClean="0">
                <a:solidFill>
                  <a:srgbClr val="3333CC"/>
                </a:solidFill>
                <a:latin typeface="Berlin Sans FB" pitchFamily="34" charset="0"/>
                <a:ea typeface="+mn-ea"/>
              </a:rPr>
              <a:t>realizzate</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prevalentemente</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attraverso</a:t>
            </a:r>
            <a:r>
              <a:rPr lang="en-US" altLang="it-IT" dirty="0" smtClean="0">
                <a:solidFill>
                  <a:srgbClr val="3333CC"/>
                </a:solidFill>
                <a:latin typeface="Berlin Sans FB" pitchFamily="34" charset="0"/>
                <a:ea typeface="+mn-ea"/>
              </a:rPr>
              <a:t> la </a:t>
            </a:r>
            <a:r>
              <a:rPr lang="en-US" altLang="it-IT" dirty="0" err="1" smtClean="0">
                <a:solidFill>
                  <a:srgbClr val="3333CC"/>
                </a:solidFill>
                <a:latin typeface="Berlin Sans FB" pitchFamily="34" charset="0"/>
                <a:ea typeface="+mn-ea"/>
              </a:rPr>
              <a:t>costituzione</a:t>
            </a:r>
            <a:r>
              <a:rPr lang="en-US" altLang="it-IT" dirty="0" smtClean="0">
                <a:solidFill>
                  <a:srgbClr val="3333CC"/>
                </a:solidFill>
                <a:latin typeface="Berlin Sans FB" pitchFamily="34" charset="0"/>
                <a:ea typeface="+mn-ea"/>
              </a:rPr>
              <a:t> di </a:t>
            </a:r>
            <a:r>
              <a:rPr lang="en-US" altLang="it-IT" dirty="0" err="1" smtClean="0">
                <a:solidFill>
                  <a:srgbClr val="3333CC"/>
                </a:solidFill>
                <a:latin typeface="Berlin Sans FB" pitchFamily="34" charset="0"/>
                <a:ea typeface="+mn-ea"/>
              </a:rPr>
              <a:t>appositi</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gruppi</a:t>
            </a:r>
            <a:r>
              <a:rPr lang="en-US" altLang="it-IT" dirty="0" smtClean="0">
                <a:solidFill>
                  <a:srgbClr val="3333CC"/>
                </a:solidFill>
                <a:latin typeface="Berlin Sans FB" pitchFamily="34" charset="0"/>
                <a:ea typeface="+mn-ea"/>
              </a:rPr>
              <a:t> di </a:t>
            </a:r>
            <a:r>
              <a:rPr lang="en-US" altLang="it-IT" dirty="0" err="1" smtClean="0">
                <a:solidFill>
                  <a:srgbClr val="3333CC"/>
                </a:solidFill>
                <a:latin typeface="Berlin Sans FB" pitchFamily="34" charset="0"/>
                <a:ea typeface="+mn-ea"/>
              </a:rPr>
              <a:t>lavoro</a:t>
            </a:r>
            <a:r>
              <a:rPr lang="en-US" altLang="it-IT" dirty="0" smtClean="0">
                <a:solidFill>
                  <a:srgbClr val="3333CC"/>
                </a:solidFill>
                <a:latin typeface="Berlin Sans FB" pitchFamily="34" charset="0"/>
                <a:ea typeface="+mn-ea"/>
              </a:rPr>
              <a:t>, con </a:t>
            </a:r>
            <a:r>
              <a:rPr lang="en-US" altLang="it-IT" dirty="0" err="1" smtClean="0">
                <a:solidFill>
                  <a:srgbClr val="3333CC"/>
                </a:solidFill>
                <a:latin typeface="Berlin Sans FB" pitchFamily="34" charset="0"/>
                <a:ea typeface="+mn-ea"/>
              </a:rPr>
              <a:t>il</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supporto</a:t>
            </a:r>
            <a:r>
              <a:rPr lang="en-US" altLang="it-IT" dirty="0" smtClean="0">
                <a:solidFill>
                  <a:srgbClr val="3333CC"/>
                </a:solidFill>
                <a:latin typeface="Berlin Sans FB" pitchFamily="34" charset="0"/>
                <a:ea typeface="+mn-ea"/>
              </a:rPr>
              <a:t> di </a:t>
            </a:r>
            <a:r>
              <a:rPr lang="en-US" altLang="it-IT" dirty="0" err="1" smtClean="0">
                <a:solidFill>
                  <a:srgbClr val="3333CC"/>
                </a:solidFill>
                <a:latin typeface="Berlin Sans FB" pitchFamily="34" charset="0"/>
                <a:ea typeface="+mn-ea"/>
              </a:rPr>
              <a:t>Tecnostruttura</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ed</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hanno</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riguardato</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i</a:t>
            </a:r>
            <a:r>
              <a:rPr lang="en-US" altLang="it-IT" dirty="0" smtClean="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seguenti</a:t>
            </a:r>
            <a:r>
              <a:rPr lang="en-US" altLang="it-IT" dirty="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temi</a:t>
            </a:r>
            <a:r>
              <a:rPr lang="en-US" altLang="it-IT" dirty="0">
                <a:solidFill>
                  <a:srgbClr val="3333CC"/>
                </a:solidFill>
                <a:latin typeface="Berlin Sans FB" pitchFamily="34" charset="0"/>
                <a:ea typeface="+mn-ea"/>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dirty="0">
              <a:solidFill>
                <a:srgbClr val="3333CC"/>
              </a:solidFill>
              <a:latin typeface="Berlin Sans FB" pitchFamily="34" charset="0"/>
              <a:ea typeface="+mn-ea"/>
            </a:endParaRPr>
          </a:p>
          <a:p>
            <a:pPr>
              <a:buFont typeface="Wingdings"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it-IT" dirty="0">
                <a:solidFill>
                  <a:srgbClr val="3333CC"/>
                </a:solidFill>
                <a:latin typeface="Berlin Sans FB" pitchFamily="34" charset="0"/>
                <a:ea typeface="+mn-ea"/>
              </a:rPr>
              <a:t>  per le UCS, </a:t>
            </a:r>
            <a:r>
              <a:rPr lang="en-US" altLang="it-IT" dirty="0" err="1">
                <a:solidFill>
                  <a:srgbClr val="3333CC"/>
                </a:solidFill>
                <a:latin typeface="Berlin Sans FB" pitchFamily="34" charset="0"/>
                <a:ea typeface="+mn-ea"/>
              </a:rPr>
              <a:t>riflessione</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sulla</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gestione</a:t>
            </a:r>
            <a:r>
              <a:rPr lang="en-US" altLang="it-IT" dirty="0">
                <a:solidFill>
                  <a:srgbClr val="3333CC"/>
                </a:solidFill>
                <a:latin typeface="Berlin Sans FB" pitchFamily="34" charset="0"/>
                <a:ea typeface="+mn-ea"/>
              </a:rPr>
              <a:t> e </a:t>
            </a:r>
            <a:r>
              <a:rPr lang="en-US" altLang="it-IT" dirty="0" err="1">
                <a:solidFill>
                  <a:srgbClr val="3333CC"/>
                </a:solidFill>
                <a:latin typeface="Berlin Sans FB" pitchFamily="34" charset="0"/>
                <a:ea typeface="+mn-ea"/>
              </a:rPr>
              <a:t>sulle</a:t>
            </a:r>
            <a:r>
              <a:rPr lang="en-US" altLang="it-IT" dirty="0">
                <a:solidFill>
                  <a:srgbClr val="3333CC"/>
                </a:solidFill>
                <a:latin typeface="Berlin Sans FB" pitchFamily="34" charset="0"/>
                <a:ea typeface="+mn-ea"/>
              </a:rPr>
              <a:t> non </a:t>
            </a:r>
            <a:r>
              <a:rPr lang="en-US" altLang="it-IT" dirty="0" err="1" smtClean="0">
                <a:solidFill>
                  <a:srgbClr val="3333CC"/>
                </a:solidFill>
                <a:latin typeface="Berlin Sans FB" pitchFamily="34" charset="0"/>
                <a:ea typeface="+mn-ea"/>
              </a:rPr>
              <a:t>conformità</a:t>
            </a:r>
            <a:endParaRPr lang="en-US" altLang="it-IT" dirty="0">
              <a:solidFill>
                <a:srgbClr val="3333CC"/>
              </a:solidFill>
              <a:latin typeface="Berlin Sans FB" pitchFamily="34" charset="0"/>
              <a:ea typeface="+mn-ea"/>
            </a:endParaRPr>
          </a:p>
          <a:p>
            <a:pPr>
              <a:buFont typeface="Wingdings"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it-IT" dirty="0">
                <a:solidFill>
                  <a:srgbClr val="3333CC"/>
                </a:solidFill>
                <a:latin typeface="Berlin Sans FB" pitchFamily="34" charset="0"/>
                <a:ea typeface="+mn-ea"/>
              </a:rPr>
              <a:t>  per le UCS, </a:t>
            </a:r>
            <a:r>
              <a:rPr lang="en-US" altLang="it-IT" dirty="0" err="1">
                <a:solidFill>
                  <a:srgbClr val="3333CC"/>
                </a:solidFill>
                <a:latin typeface="Berlin Sans FB" pitchFamily="34" charset="0"/>
                <a:ea typeface="+mn-ea"/>
              </a:rPr>
              <a:t>riflessione</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su</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forme</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sperimentali</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di</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controllo</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della</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qualità</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dei</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processi</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formativi</a:t>
            </a:r>
            <a:endParaRPr lang="en-US" altLang="it-IT" dirty="0">
              <a:solidFill>
                <a:srgbClr val="3333CC"/>
              </a:solidFill>
              <a:latin typeface="Berlin Sans FB" pitchFamily="34" charset="0"/>
              <a:ea typeface="+mn-ea"/>
            </a:endParaRPr>
          </a:p>
          <a:p>
            <a:pPr>
              <a:buFont typeface="Wingdings"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it-IT" dirty="0">
                <a:solidFill>
                  <a:srgbClr val="3333CC"/>
                </a:solidFill>
                <a:latin typeface="Berlin Sans FB" pitchFamily="34" charset="0"/>
                <a:ea typeface="+mn-ea"/>
              </a:rPr>
              <a:t>  per la </a:t>
            </a:r>
            <a:r>
              <a:rPr lang="en-US" altLang="it-IT" dirty="0" err="1">
                <a:solidFill>
                  <a:srgbClr val="3333CC"/>
                </a:solidFill>
                <a:latin typeface="Berlin Sans FB" pitchFamily="34" charset="0"/>
                <a:ea typeface="+mn-ea"/>
              </a:rPr>
              <a:t>programmazione</a:t>
            </a:r>
            <a:r>
              <a:rPr lang="en-US" altLang="it-IT" dirty="0">
                <a:solidFill>
                  <a:srgbClr val="3333CC"/>
                </a:solidFill>
                <a:latin typeface="Berlin Sans FB" pitchFamily="34" charset="0"/>
                <a:ea typeface="+mn-ea"/>
              </a:rPr>
              <a:t> 2014-2020, </a:t>
            </a:r>
            <a:r>
              <a:rPr lang="en-US" altLang="it-IT" dirty="0" err="1">
                <a:solidFill>
                  <a:srgbClr val="3333CC"/>
                </a:solidFill>
                <a:latin typeface="Berlin Sans FB" pitchFamily="34" charset="0"/>
                <a:ea typeface="+mn-ea"/>
              </a:rPr>
              <a:t>analisi</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delle</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disposizioni</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su</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ammissibilità</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della</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spesa</a:t>
            </a:r>
            <a:r>
              <a:rPr lang="en-US" altLang="it-IT" dirty="0">
                <a:solidFill>
                  <a:srgbClr val="3333CC"/>
                </a:solidFill>
                <a:latin typeface="Berlin Sans FB" pitchFamily="34" charset="0"/>
                <a:ea typeface="+mn-ea"/>
              </a:rPr>
              <a:t> e </a:t>
            </a:r>
            <a:r>
              <a:rPr lang="en-US" altLang="it-IT" dirty="0" err="1">
                <a:solidFill>
                  <a:srgbClr val="3333CC"/>
                </a:solidFill>
                <a:latin typeface="Berlin Sans FB" pitchFamily="34" charset="0"/>
                <a:ea typeface="+mn-ea"/>
              </a:rPr>
              <a:t>opzioni</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di</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semplificazione</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nei</a:t>
            </a:r>
            <a:r>
              <a:rPr lang="en-US" altLang="it-IT" dirty="0">
                <a:solidFill>
                  <a:srgbClr val="3333CC"/>
                </a:solidFill>
                <a:latin typeface="Berlin Sans FB" pitchFamily="34" charset="0"/>
                <a:ea typeface="+mn-ea"/>
              </a:rPr>
              <a:t> </a:t>
            </a:r>
            <a:r>
              <a:rPr lang="en-US" altLang="it-IT" dirty="0" err="1">
                <a:solidFill>
                  <a:srgbClr val="3333CC"/>
                </a:solidFill>
                <a:latin typeface="Berlin Sans FB" pitchFamily="34" charset="0"/>
                <a:ea typeface="+mn-ea"/>
              </a:rPr>
              <a:t>Regolamenti</a:t>
            </a:r>
            <a:r>
              <a:rPr lang="en-US" altLang="it-IT" dirty="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definitivi</a:t>
            </a:r>
            <a:endParaRPr lang="en-US" altLang="it-IT" dirty="0">
              <a:solidFill>
                <a:srgbClr val="3333CC"/>
              </a:solidFill>
              <a:latin typeface="Berlin Sans FB" pitchFamily="34" charset="0"/>
              <a:ea typeface="+mn-ea"/>
            </a:endParaRPr>
          </a:p>
          <a:p>
            <a:pPr>
              <a:buFont typeface="Wingdings"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sviluppo</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della</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dimensione</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transnazionale</a:t>
            </a:r>
            <a:r>
              <a:rPr lang="en-US" altLang="it-IT" dirty="0" smtClean="0">
                <a:solidFill>
                  <a:srgbClr val="3333CC"/>
                </a:solidFill>
                <a:latin typeface="Berlin Sans FB" pitchFamily="34" charset="0"/>
                <a:ea typeface="+mn-ea"/>
              </a:rPr>
              <a:t> e del </a:t>
            </a:r>
            <a:r>
              <a:rPr lang="en-US" altLang="it-IT" dirty="0" err="1" smtClean="0">
                <a:solidFill>
                  <a:srgbClr val="3333CC"/>
                </a:solidFill>
                <a:latin typeface="Berlin Sans FB" pitchFamily="34" charset="0"/>
                <a:ea typeface="+mn-ea"/>
              </a:rPr>
              <a:t>partenariato</a:t>
            </a:r>
            <a:r>
              <a:rPr lang="en-US" altLang="it-IT" dirty="0" smtClean="0">
                <a:solidFill>
                  <a:srgbClr val="3333CC"/>
                </a:solidFill>
                <a:latin typeface="Berlin Sans FB" pitchFamily="34" charset="0"/>
                <a:ea typeface="+mn-ea"/>
              </a:rPr>
              <a:t> e, in </a:t>
            </a:r>
            <a:r>
              <a:rPr lang="en-US" altLang="it-IT" dirty="0" err="1" smtClean="0">
                <a:solidFill>
                  <a:srgbClr val="3333CC"/>
                </a:solidFill>
                <a:latin typeface="Berlin Sans FB" pitchFamily="34" charset="0"/>
                <a:ea typeface="+mn-ea"/>
              </a:rPr>
              <a:t>generale</a:t>
            </a:r>
            <a:r>
              <a:rPr lang="en-US" altLang="it-IT" dirty="0" smtClean="0">
                <a:solidFill>
                  <a:srgbClr val="3333CC"/>
                </a:solidFill>
                <a:latin typeface="Berlin Sans FB" pitchFamily="34" charset="0"/>
                <a:ea typeface="+mn-ea"/>
              </a:rPr>
              <a:t>, del </a:t>
            </a:r>
            <a:r>
              <a:rPr lang="en-US" altLang="it-IT" dirty="0" err="1" smtClean="0">
                <a:solidFill>
                  <a:srgbClr val="3333CC"/>
                </a:solidFill>
                <a:latin typeface="Berlin Sans FB" pitchFamily="34" charset="0"/>
                <a:ea typeface="+mn-ea"/>
              </a:rPr>
              <a:t>confronto</a:t>
            </a:r>
            <a:r>
              <a:rPr lang="en-US" altLang="it-IT" dirty="0" smtClean="0">
                <a:solidFill>
                  <a:srgbClr val="3333CC"/>
                </a:solidFill>
                <a:latin typeface="Berlin Sans FB" pitchFamily="34" charset="0"/>
                <a:ea typeface="+mn-ea"/>
              </a:rPr>
              <a:t> con </a:t>
            </a:r>
            <a:r>
              <a:rPr lang="en-US" altLang="it-IT" dirty="0" err="1" smtClean="0">
                <a:solidFill>
                  <a:srgbClr val="3333CC"/>
                </a:solidFill>
                <a:latin typeface="Berlin Sans FB" pitchFamily="34" charset="0"/>
                <a:ea typeface="+mn-ea"/>
              </a:rPr>
              <a:t>altre</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Istituzioni</a:t>
            </a:r>
            <a:endParaRPr lang="en-US" altLang="it-IT" dirty="0" smtClean="0">
              <a:solidFill>
                <a:srgbClr val="3333CC"/>
              </a:solidFill>
              <a:latin typeface="Berlin Sans FB" pitchFamily="34" charset="0"/>
              <a:ea typeface="+mn-ea"/>
            </a:endParaRPr>
          </a:p>
          <a:p>
            <a:pPr>
              <a:buFont typeface="Wingdings"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it-IT" sz="1000" b="1" dirty="0">
              <a:solidFill>
                <a:srgbClr val="FF6600"/>
              </a:solidFill>
              <a:latin typeface="Berlin Sans FB Demi" pitchFamily="32" charset="0"/>
            </a:endParaRPr>
          </a:p>
          <a:p>
            <a:pPr>
              <a:defRPr/>
            </a:pPr>
            <a:r>
              <a:rPr lang="en-US" altLang="it-IT" b="1" dirty="0" err="1">
                <a:solidFill>
                  <a:srgbClr val="FF6600"/>
                </a:solidFill>
                <a:latin typeface="Berlin Sans FB Demi" pitchFamily="32" charset="0"/>
              </a:rPr>
              <a:t>Diffusione</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nell’ambito</a:t>
            </a:r>
            <a:r>
              <a:rPr lang="en-US" altLang="it-IT" b="1" dirty="0">
                <a:solidFill>
                  <a:srgbClr val="FF6600"/>
                </a:solidFill>
                <a:latin typeface="Berlin Sans FB Demi" pitchFamily="32" charset="0"/>
              </a:rPr>
              <a:t> del </a:t>
            </a:r>
            <a:r>
              <a:rPr lang="en-US" altLang="it-IT" b="1" dirty="0" err="1">
                <a:solidFill>
                  <a:srgbClr val="FF6600"/>
                </a:solidFill>
                <a:latin typeface="Berlin Sans FB Demi" pitchFamily="32" charset="0"/>
              </a:rPr>
              <a:t>Comitato</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di</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Pilotaggio</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degli</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esiti</a:t>
            </a:r>
            <a:r>
              <a:rPr lang="en-US" altLang="it-IT" b="1" dirty="0">
                <a:solidFill>
                  <a:srgbClr val="FF6600"/>
                </a:solidFill>
                <a:latin typeface="Berlin Sans FB Demi" pitchFamily="32" charset="0"/>
              </a:rPr>
              <a:t> del </a:t>
            </a:r>
            <a:r>
              <a:rPr lang="en-US" altLang="it-IT" b="1" dirty="0" err="1">
                <a:solidFill>
                  <a:srgbClr val="FF6600"/>
                </a:solidFill>
                <a:latin typeface="Berlin Sans FB Demi" pitchFamily="32" charset="0"/>
              </a:rPr>
              <a:t>confronto</a:t>
            </a:r>
            <a:r>
              <a:rPr lang="en-US" altLang="it-IT" b="1" dirty="0">
                <a:solidFill>
                  <a:srgbClr val="FF6600"/>
                </a:solidFill>
                <a:latin typeface="Berlin Sans FB Demi" pitchFamily="32" charset="0"/>
              </a:rPr>
              <a:t> e </a:t>
            </a:r>
            <a:r>
              <a:rPr lang="en-US" altLang="it-IT" b="1" dirty="0" err="1">
                <a:solidFill>
                  <a:srgbClr val="FF6600"/>
                </a:solidFill>
                <a:latin typeface="Berlin Sans FB Demi" pitchFamily="32" charset="0"/>
              </a:rPr>
              <a:t>dell’approfondimento</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tecnico</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nell’ambito</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dei</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gruppi</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di</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lavoro</a:t>
            </a:r>
            <a:r>
              <a:rPr lang="en-US" altLang="it-IT" b="1" dirty="0">
                <a:solidFill>
                  <a:srgbClr val="FF6600"/>
                </a:solidFill>
                <a:latin typeface="Berlin Sans FB Demi" pitchFamily="32" charset="0"/>
              </a:rPr>
              <a:t>.</a:t>
            </a:r>
          </a:p>
          <a:p>
            <a:pPr>
              <a:defRPr/>
            </a:pPr>
            <a:endParaRPr lang="en-US" altLang="it-IT" sz="1000" b="1" dirty="0">
              <a:solidFill>
                <a:srgbClr val="FF6600"/>
              </a:solidFill>
              <a:latin typeface="Berlin Sans FB Demi" pitchFamily="32" charset="0"/>
            </a:endParaRPr>
          </a:p>
          <a:p>
            <a:pPr>
              <a:defRPr/>
            </a:pPr>
            <a:r>
              <a:rPr lang="en-US" altLang="it-IT" b="1" dirty="0" err="1">
                <a:solidFill>
                  <a:srgbClr val="FF6600"/>
                </a:solidFill>
                <a:latin typeface="Berlin Sans FB Demi" pitchFamily="32" charset="0"/>
              </a:rPr>
              <a:t>Elaborazione</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di</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una</a:t>
            </a:r>
            <a:r>
              <a:rPr lang="en-US" altLang="it-IT" b="1" dirty="0">
                <a:solidFill>
                  <a:srgbClr val="FF6600"/>
                </a:solidFill>
                <a:latin typeface="Berlin Sans FB Demi" pitchFamily="32" charset="0"/>
              </a:rPr>
              <a:t> prima </a:t>
            </a:r>
            <a:r>
              <a:rPr lang="en-US" altLang="it-IT" b="1" dirty="0" err="1">
                <a:solidFill>
                  <a:srgbClr val="FF6600"/>
                </a:solidFill>
                <a:latin typeface="Berlin Sans FB Demi" pitchFamily="32" charset="0"/>
              </a:rPr>
              <a:t>riflessione</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comune</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sulle</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opzioni</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di</a:t>
            </a:r>
            <a:r>
              <a:rPr lang="en-US" altLang="it-IT" b="1" dirty="0">
                <a:solidFill>
                  <a:srgbClr val="FF6600"/>
                </a:solidFill>
                <a:latin typeface="Berlin Sans FB Demi" pitchFamily="32" charset="0"/>
              </a:rPr>
              <a:t> </a:t>
            </a:r>
            <a:r>
              <a:rPr lang="en-US" altLang="it-IT" b="1" dirty="0" err="1" smtClean="0">
                <a:solidFill>
                  <a:srgbClr val="FF6600"/>
                </a:solidFill>
                <a:latin typeface="Berlin Sans FB Demi" pitchFamily="32" charset="0"/>
              </a:rPr>
              <a:t>semplificazione</a:t>
            </a:r>
            <a:r>
              <a:rPr lang="en-US" altLang="it-IT" b="1" dirty="0">
                <a:solidFill>
                  <a:srgbClr val="FF6600"/>
                </a:solidFill>
                <a:latin typeface="Berlin Sans FB Demi" pitchFamily="32" charset="0"/>
              </a:rPr>
              <a:t>, </a:t>
            </a:r>
            <a:r>
              <a:rPr lang="en-US" altLang="it-IT" b="1" dirty="0" err="1" smtClean="0">
                <a:solidFill>
                  <a:srgbClr val="FF6600"/>
                </a:solidFill>
                <a:latin typeface="Berlin Sans FB Demi" pitchFamily="32" charset="0"/>
              </a:rPr>
              <a:t>previste</a:t>
            </a:r>
            <a:r>
              <a:rPr lang="en-US" altLang="it-IT" b="1" dirty="0" smtClean="0">
                <a:solidFill>
                  <a:srgbClr val="FF6600"/>
                </a:solidFill>
                <a:latin typeface="Berlin Sans FB Demi" pitchFamily="32" charset="0"/>
              </a:rPr>
              <a:t> </a:t>
            </a:r>
            <a:r>
              <a:rPr lang="en-US" altLang="it-IT" b="1" dirty="0" err="1">
                <a:solidFill>
                  <a:srgbClr val="FF6600"/>
                </a:solidFill>
                <a:latin typeface="Berlin Sans FB Demi" pitchFamily="32" charset="0"/>
              </a:rPr>
              <a:t>nelle</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bozze</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di</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Regolamento</a:t>
            </a:r>
            <a:r>
              <a:rPr lang="en-US" altLang="it-IT" b="1" dirty="0">
                <a:solidFill>
                  <a:srgbClr val="FF6600"/>
                </a:solidFill>
                <a:latin typeface="Berlin Sans FB Demi" pitchFamily="32" charset="0"/>
              </a:rPr>
              <a:t> </a:t>
            </a:r>
            <a:r>
              <a:rPr lang="en-US" altLang="it-IT" b="1" dirty="0" smtClean="0">
                <a:solidFill>
                  <a:srgbClr val="FF6600"/>
                </a:solidFill>
                <a:latin typeface="Berlin Sans FB Demi" pitchFamily="32" charset="0"/>
              </a:rPr>
              <a:t>2014-2020.</a:t>
            </a:r>
          </a:p>
          <a:p>
            <a:pPr>
              <a:defRPr/>
            </a:pPr>
            <a:endParaRPr lang="en-US" altLang="it-IT" sz="1000" b="1" dirty="0" smtClean="0">
              <a:solidFill>
                <a:srgbClr val="FF6600"/>
              </a:solidFill>
              <a:latin typeface="Berlin Sans FB Demi" pitchFamily="32" charset="0"/>
            </a:endParaRPr>
          </a:p>
          <a:p>
            <a:pPr>
              <a:defRPr/>
            </a:pPr>
            <a:r>
              <a:rPr lang="en-US" altLang="it-IT" b="1" dirty="0" smtClean="0">
                <a:solidFill>
                  <a:srgbClr val="FF6600"/>
                </a:solidFill>
                <a:latin typeface="Berlin Sans FB Demi" pitchFamily="32" charset="0"/>
              </a:rPr>
              <a:t>Due </a:t>
            </a:r>
            <a:r>
              <a:rPr lang="en-US" altLang="it-IT" b="1" dirty="0" err="1" smtClean="0">
                <a:solidFill>
                  <a:srgbClr val="FF6600"/>
                </a:solidFill>
                <a:latin typeface="Berlin Sans FB Demi" pitchFamily="32" charset="0"/>
              </a:rPr>
              <a:t>incontri</a:t>
            </a:r>
            <a:r>
              <a:rPr lang="en-US" altLang="it-IT" b="1" dirty="0" smtClean="0">
                <a:solidFill>
                  <a:srgbClr val="FF6600"/>
                </a:solidFill>
                <a:latin typeface="Berlin Sans FB Demi" pitchFamily="32" charset="0"/>
              </a:rPr>
              <a:t> con partners </a:t>
            </a:r>
            <a:r>
              <a:rPr lang="en-US" altLang="it-IT" b="1" dirty="0" err="1" smtClean="0">
                <a:solidFill>
                  <a:srgbClr val="FF6600"/>
                </a:solidFill>
                <a:latin typeface="Berlin Sans FB Demi" pitchFamily="32" charset="0"/>
              </a:rPr>
              <a:t>transnazionali</a:t>
            </a:r>
            <a:r>
              <a:rPr lang="en-US" altLang="it-IT" b="1" dirty="0" smtClean="0">
                <a:solidFill>
                  <a:srgbClr val="FF6600"/>
                </a:solidFill>
                <a:latin typeface="Berlin Sans FB Demi" pitchFamily="32" charset="0"/>
              </a:rPr>
              <a:t> (</a:t>
            </a:r>
            <a:r>
              <a:rPr lang="en-US" altLang="it-IT" b="1" dirty="0" err="1" smtClean="0">
                <a:solidFill>
                  <a:srgbClr val="FF6600"/>
                </a:solidFill>
                <a:latin typeface="Berlin Sans FB Demi" pitchFamily="32" charset="0"/>
              </a:rPr>
              <a:t>tra</a:t>
            </a:r>
            <a:r>
              <a:rPr lang="en-US" altLang="it-IT" b="1" dirty="0" smtClean="0">
                <a:solidFill>
                  <a:srgbClr val="FF6600"/>
                </a:solidFill>
                <a:latin typeface="Berlin Sans FB Demi" pitchFamily="32" charset="0"/>
              </a:rPr>
              <a:t> cui le </a:t>
            </a:r>
            <a:r>
              <a:rPr lang="en-US" altLang="it-IT" b="1" dirty="0" err="1" smtClean="0">
                <a:solidFill>
                  <a:srgbClr val="FF6600"/>
                </a:solidFill>
                <a:latin typeface="Berlin Sans FB Demi" pitchFamily="32" charset="0"/>
              </a:rPr>
              <a:t>Fiandre</a:t>
            </a:r>
            <a:r>
              <a:rPr lang="en-US" altLang="it-IT" b="1" dirty="0" smtClean="0">
                <a:solidFill>
                  <a:srgbClr val="FF6600"/>
                </a:solidFill>
                <a:latin typeface="Berlin Sans FB Demi" pitchFamily="32" charset="0"/>
              </a:rPr>
              <a:t>) e </a:t>
            </a:r>
            <a:r>
              <a:rPr lang="en-US" altLang="it-IT" b="1" dirty="0" err="1" smtClean="0">
                <a:solidFill>
                  <a:srgbClr val="FF6600"/>
                </a:solidFill>
                <a:latin typeface="Berlin Sans FB Demi" pitchFamily="32" charset="0"/>
              </a:rPr>
              <a:t>partecipazione</a:t>
            </a:r>
            <a:r>
              <a:rPr lang="en-US" altLang="it-IT" b="1" dirty="0" smtClean="0">
                <a:solidFill>
                  <a:srgbClr val="FF6600"/>
                </a:solidFill>
                <a:latin typeface="Berlin Sans FB Demi" pitchFamily="32" charset="0"/>
              </a:rPr>
              <a:t> a </a:t>
            </a:r>
            <a:r>
              <a:rPr lang="en-US" altLang="it-IT" b="1" dirty="0" err="1" smtClean="0">
                <a:solidFill>
                  <a:srgbClr val="FF6600"/>
                </a:solidFill>
                <a:latin typeface="Berlin Sans FB Demi" pitchFamily="32" charset="0"/>
              </a:rPr>
              <a:t>riunioni</a:t>
            </a:r>
            <a:r>
              <a:rPr lang="en-US" altLang="it-IT" b="1" dirty="0" smtClean="0">
                <a:solidFill>
                  <a:srgbClr val="FF6600"/>
                </a:solidFill>
                <a:latin typeface="Berlin Sans FB Demi" pitchFamily="32" charset="0"/>
              </a:rPr>
              <a:t> </a:t>
            </a:r>
            <a:r>
              <a:rPr lang="en-US" altLang="it-IT" b="1" dirty="0" err="1" smtClean="0">
                <a:solidFill>
                  <a:srgbClr val="FF6600"/>
                </a:solidFill>
                <a:latin typeface="Berlin Sans FB Demi" pitchFamily="32" charset="0"/>
              </a:rPr>
              <a:t>tecniche</a:t>
            </a:r>
            <a:r>
              <a:rPr lang="en-US" altLang="it-IT" b="1" dirty="0" smtClean="0">
                <a:solidFill>
                  <a:srgbClr val="FF6600"/>
                </a:solidFill>
                <a:latin typeface="Berlin Sans FB Demi" pitchFamily="32" charset="0"/>
              </a:rPr>
              <a:t> a </a:t>
            </a:r>
            <a:r>
              <a:rPr lang="en-US" altLang="it-IT" b="1" dirty="0" err="1" smtClean="0">
                <a:solidFill>
                  <a:srgbClr val="FF6600"/>
                </a:solidFill>
                <a:latin typeface="Berlin Sans FB Demi" pitchFamily="32" charset="0"/>
              </a:rPr>
              <a:t>livello</a:t>
            </a:r>
            <a:r>
              <a:rPr lang="en-US" altLang="it-IT" b="1" dirty="0" smtClean="0">
                <a:solidFill>
                  <a:srgbClr val="FF6600"/>
                </a:solidFill>
                <a:latin typeface="Berlin Sans FB Demi" pitchFamily="32" charset="0"/>
              </a:rPr>
              <a:t> </a:t>
            </a:r>
            <a:r>
              <a:rPr lang="en-US" altLang="it-IT" b="1" dirty="0" err="1" smtClean="0">
                <a:solidFill>
                  <a:srgbClr val="FF6600"/>
                </a:solidFill>
                <a:latin typeface="Berlin Sans FB Demi" pitchFamily="32" charset="0"/>
              </a:rPr>
              <a:t>comunitario</a:t>
            </a:r>
            <a:r>
              <a:rPr lang="en-US" altLang="it-IT" b="1" dirty="0" smtClean="0">
                <a:solidFill>
                  <a:srgbClr val="FF6600"/>
                </a:solidFill>
                <a:latin typeface="Berlin Sans FB Demi" pitchFamily="32" charset="0"/>
              </a:rPr>
              <a:t> e </a:t>
            </a:r>
            <a:r>
              <a:rPr lang="en-US" altLang="it-IT" b="1" dirty="0" err="1" smtClean="0">
                <a:solidFill>
                  <a:srgbClr val="FF6600"/>
                </a:solidFill>
                <a:latin typeface="Berlin Sans FB Demi" pitchFamily="32" charset="0"/>
              </a:rPr>
              <a:t>nazionale</a:t>
            </a:r>
            <a:r>
              <a:rPr lang="en-US" altLang="it-IT" b="1" dirty="0" smtClean="0">
                <a:solidFill>
                  <a:srgbClr val="FF6600"/>
                </a:solidFill>
                <a:latin typeface="Berlin Sans FB Demi" pitchFamily="32" charset="0"/>
              </a:rPr>
              <a:t>.</a:t>
            </a:r>
          </a:p>
          <a:p>
            <a:pPr>
              <a:defRPr/>
            </a:pPr>
            <a:endParaRPr lang="en-US" altLang="it-IT" b="1" dirty="0">
              <a:solidFill>
                <a:srgbClr val="FF6600"/>
              </a:solidFill>
              <a:latin typeface="Berlin Sans FB Demi" pitchFamily="32" charset="0"/>
            </a:endParaRPr>
          </a:p>
          <a:p>
            <a:pPr>
              <a:buFont typeface="Wingdings"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it-IT" dirty="0">
              <a:solidFill>
                <a:srgbClr val="3333CC"/>
              </a:solidFill>
              <a:latin typeface="Berlin Sans FB" pitchFamily="34" charset="0"/>
              <a:ea typeface="+mn-ea"/>
            </a:endParaRPr>
          </a:p>
        </p:txBody>
      </p:sp>
      <p:sp>
        <p:nvSpPr>
          <p:cNvPr id="13324" name="Rectangle 12"/>
          <p:cNvSpPr>
            <a:spLocks noChangeArrowheads="1"/>
          </p:cNvSpPr>
          <p:nvPr/>
        </p:nvSpPr>
        <p:spPr bwMode="auto">
          <a:xfrm>
            <a:off x="611189" y="404813"/>
            <a:ext cx="5367338" cy="438006"/>
          </a:xfrm>
          <a:prstGeom prst="rect">
            <a:avLst/>
          </a:prstGeom>
          <a:ln/>
        </p:spPr>
        <p:style>
          <a:lnRef idx="1">
            <a:schemeClr val="accent1"/>
          </a:lnRef>
          <a:fillRef idx="3">
            <a:schemeClr val="accent1"/>
          </a:fillRef>
          <a:effectRef idx="2">
            <a:schemeClr val="accent1"/>
          </a:effectRef>
          <a:fontRef idx="minor">
            <a:schemeClr val="lt1"/>
          </a:fontRef>
        </p:style>
        <p:txBody>
          <a:bodyPr wrap="square">
            <a:spAutoFit/>
          </a:bodyPr>
          <a:lstStyle/>
          <a:p>
            <a:pPr algn="ctr"/>
            <a:r>
              <a:rPr lang="it-IT" altLang="it-IT" sz="2400" b="1" u="sng" dirty="0">
                <a:solidFill>
                  <a:srgbClr val="F75311"/>
                </a:solidFill>
                <a:latin typeface="Berlin Sans FB Demi" pitchFamily="32" charset="0"/>
                <a:ea typeface="+mn-ea"/>
                <a:cs typeface="+mn-cs"/>
              </a:rPr>
              <a:t>PROGRAMMA DI LAVORO 2013</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p:cNvPicPr>
            <a:picLocks noChangeAspect="1" noChangeArrowheads="1"/>
          </p:cNvPicPr>
          <p:nvPr/>
        </p:nvPicPr>
        <p:blipFill>
          <a:blip r:embed="rId3" cstate="print"/>
          <a:srcRect/>
          <a:stretch>
            <a:fillRect/>
          </a:stretch>
        </p:blipFill>
        <p:spPr bwMode="auto">
          <a:xfrm>
            <a:off x="-17463" y="6081713"/>
            <a:ext cx="8604251" cy="801687"/>
          </a:xfrm>
          <a:prstGeom prst="rect">
            <a:avLst/>
          </a:prstGeom>
          <a:solidFill>
            <a:srgbClr val="5868AF"/>
          </a:solidFill>
          <a:ln w="9525">
            <a:noFill/>
            <a:round/>
            <a:headEnd/>
            <a:tailEnd/>
          </a:ln>
          <a:effectLst/>
        </p:spPr>
      </p:pic>
      <p:pic>
        <p:nvPicPr>
          <p:cNvPr id="13315" name="Picture 2"/>
          <p:cNvPicPr>
            <a:picLocks noChangeAspect="1" noChangeArrowheads="1"/>
          </p:cNvPicPr>
          <p:nvPr/>
        </p:nvPicPr>
        <p:blipFill>
          <a:blip r:embed="rId4" cstate="print"/>
          <a:srcRect/>
          <a:stretch>
            <a:fillRect/>
          </a:stretch>
        </p:blipFill>
        <p:spPr bwMode="auto">
          <a:xfrm>
            <a:off x="7410450" y="446088"/>
            <a:ext cx="366713" cy="360362"/>
          </a:xfrm>
          <a:prstGeom prst="rect">
            <a:avLst/>
          </a:prstGeom>
          <a:noFill/>
          <a:ln w="9525">
            <a:noFill/>
            <a:round/>
            <a:headEnd/>
            <a:tailEnd/>
          </a:ln>
          <a:effectLst/>
        </p:spPr>
      </p:pic>
      <p:pic>
        <p:nvPicPr>
          <p:cNvPr id="13316" name="Picture 3"/>
          <p:cNvPicPr>
            <a:picLocks noChangeAspect="1" noChangeArrowheads="1"/>
          </p:cNvPicPr>
          <p:nvPr/>
        </p:nvPicPr>
        <p:blipFill>
          <a:blip r:embed="rId5" cstate="print"/>
          <a:srcRect/>
          <a:stretch>
            <a:fillRect/>
          </a:stretch>
        </p:blipFill>
        <p:spPr bwMode="auto">
          <a:xfrm>
            <a:off x="7867650" y="403225"/>
            <a:ext cx="620713" cy="360363"/>
          </a:xfrm>
          <a:prstGeom prst="rect">
            <a:avLst/>
          </a:prstGeom>
          <a:noFill/>
          <a:ln w="9525">
            <a:noFill/>
            <a:round/>
            <a:headEnd/>
            <a:tailEnd/>
          </a:ln>
          <a:effectLst/>
        </p:spPr>
      </p:pic>
      <p:sp>
        <p:nvSpPr>
          <p:cNvPr id="13317" name="Text Box 4"/>
          <p:cNvSpPr txBox="1">
            <a:spLocks noChangeArrowheads="1"/>
          </p:cNvSpPr>
          <p:nvPr/>
        </p:nvSpPr>
        <p:spPr bwMode="auto">
          <a:xfrm flipH="1">
            <a:off x="7767638" y="733425"/>
            <a:ext cx="836612" cy="215900"/>
          </a:xfrm>
          <a:prstGeom prst="rect">
            <a:avLst/>
          </a:prstGeom>
          <a:noFill/>
          <a:ln w="9525">
            <a:noFill/>
            <a:round/>
            <a:headEnd/>
            <a:tailEnd/>
          </a:ln>
          <a:effectLst/>
        </p:spPr>
        <p:txBody>
          <a:bodyPr lIns="90000" tIns="46800" rIns="90000" bIns="46800">
            <a:spAutoFit/>
          </a:bodyPr>
          <a:lstStyle/>
          <a:p>
            <a:pPr algn="ctr"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UNIONE EUROPEA</a:t>
            </a:r>
          </a:p>
          <a:p>
            <a:pPr algn="ctr"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400">
                <a:solidFill>
                  <a:srgbClr val="243891"/>
                </a:solidFill>
              </a:rPr>
              <a:t>Fondo sociale europeo</a:t>
            </a:r>
          </a:p>
        </p:txBody>
      </p:sp>
      <p:pic>
        <p:nvPicPr>
          <p:cNvPr id="13318" name="Picture 5"/>
          <p:cNvPicPr>
            <a:picLocks noChangeAspect="1" noChangeArrowheads="1"/>
          </p:cNvPicPr>
          <p:nvPr/>
        </p:nvPicPr>
        <p:blipFill>
          <a:blip r:embed="rId6" cstate="print"/>
          <a:srcRect/>
          <a:stretch>
            <a:fillRect/>
          </a:stretch>
        </p:blipFill>
        <p:spPr bwMode="auto">
          <a:xfrm>
            <a:off x="6805613" y="333375"/>
            <a:ext cx="501650" cy="574675"/>
          </a:xfrm>
          <a:prstGeom prst="rect">
            <a:avLst/>
          </a:prstGeom>
          <a:noFill/>
          <a:ln w="9525">
            <a:noFill/>
            <a:round/>
            <a:headEnd/>
            <a:tailEnd/>
          </a:ln>
          <a:effectLst/>
        </p:spPr>
      </p:pic>
      <p:sp>
        <p:nvSpPr>
          <p:cNvPr id="13319" name="Rectangle 7"/>
          <p:cNvSpPr>
            <a:spLocks noChangeArrowheads="1"/>
          </p:cNvSpPr>
          <p:nvPr/>
        </p:nvSpPr>
        <p:spPr bwMode="auto">
          <a:xfrm>
            <a:off x="1979613" y="6535738"/>
            <a:ext cx="4822825" cy="331787"/>
          </a:xfrm>
          <a:prstGeom prst="rect">
            <a:avLst/>
          </a:prstGeom>
          <a:noFill/>
          <a:ln w="9525">
            <a:noFill/>
            <a:round/>
            <a:headEnd/>
            <a:tailEnd/>
          </a:ln>
          <a:effectLst/>
        </p:spPr>
        <p:txBody>
          <a:bodyPr lIns="90000" tIns="46800" rIns="90000" bIns="46800">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ltLang="it-IT" sz="800" b="1">
                <a:solidFill>
                  <a:srgbClr val="3333CC"/>
                </a:solidFill>
              </a:rPr>
              <a:t>Progetto Interregionale/Transnazionale sulla SEMPLIFICAZIONE DEI COSTI FSE</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sz="800" b="1">
              <a:solidFill>
                <a:srgbClr val="333399"/>
              </a:solidFill>
            </a:endParaRPr>
          </a:p>
        </p:txBody>
      </p:sp>
      <p:sp>
        <p:nvSpPr>
          <p:cNvPr id="13320" name="Rectangle 8"/>
          <p:cNvSpPr>
            <a:spLocks noChangeArrowheads="1"/>
          </p:cNvSpPr>
          <p:nvPr/>
        </p:nvSpPr>
        <p:spPr bwMode="auto">
          <a:xfrm>
            <a:off x="5795963" y="4508500"/>
            <a:ext cx="3024187" cy="792163"/>
          </a:xfrm>
          <a:prstGeom prst="rect">
            <a:avLst/>
          </a:prstGeom>
          <a:noFill/>
          <a:ln w="9525">
            <a:noFill/>
            <a:round/>
            <a:headEnd/>
            <a:tailEnd/>
          </a:ln>
          <a:effectLst/>
        </p:spPr>
        <p:txBody>
          <a:bodyPr wrap="none" anchor="ctr"/>
          <a:lstStyle/>
          <a:p>
            <a:endParaRPr lang="it-IT" altLang="it-IT"/>
          </a:p>
        </p:txBody>
      </p:sp>
      <p:sp>
        <p:nvSpPr>
          <p:cNvPr id="13321" name="Rectangle 9"/>
          <p:cNvSpPr>
            <a:spLocks noChangeArrowheads="1"/>
          </p:cNvSpPr>
          <p:nvPr/>
        </p:nvSpPr>
        <p:spPr bwMode="auto">
          <a:xfrm>
            <a:off x="684213" y="4579938"/>
            <a:ext cx="8135937" cy="1441450"/>
          </a:xfrm>
          <a:prstGeom prst="rect">
            <a:avLst/>
          </a:prstGeom>
          <a:noFill/>
          <a:ln w="9525">
            <a:noFill/>
            <a:round/>
            <a:headEnd/>
            <a:tailEnd/>
          </a:ln>
          <a:effectLst/>
        </p:spPr>
        <p:txBody>
          <a:bodyPr wrap="none" anchor="ctr"/>
          <a:lstStyle/>
          <a:p>
            <a:endParaRPr lang="it-IT" altLang="it-IT"/>
          </a:p>
        </p:txBody>
      </p:sp>
      <p:sp>
        <p:nvSpPr>
          <p:cNvPr id="13322" name="Rectangle 10"/>
          <p:cNvSpPr>
            <a:spLocks noChangeArrowheads="1"/>
          </p:cNvSpPr>
          <p:nvPr/>
        </p:nvSpPr>
        <p:spPr bwMode="auto">
          <a:xfrm>
            <a:off x="468313" y="4221163"/>
            <a:ext cx="8135937" cy="1584325"/>
          </a:xfrm>
          <a:prstGeom prst="rect">
            <a:avLst/>
          </a:prstGeom>
          <a:noFill/>
          <a:ln w="9525">
            <a:noFill/>
            <a:round/>
            <a:headEnd/>
            <a:tailEnd/>
          </a:ln>
          <a:effectLst/>
        </p:spPr>
        <p:txBody>
          <a:bodyPr wrap="none" anchor="ctr"/>
          <a:lstStyle/>
          <a:p>
            <a:endParaRPr lang="it-IT" altLang="it-IT"/>
          </a:p>
        </p:txBody>
      </p:sp>
      <p:sp>
        <p:nvSpPr>
          <p:cNvPr id="13323" name="Rectangle 11"/>
          <p:cNvSpPr>
            <a:spLocks noChangeArrowheads="1"/>
          </p:cNvSpPr>
          <p:nvPr/>
        </p:nvSpPr>
        <p:spPr bwMode="auto">
          <a:xfrm>
            <a:off x="467544" y="1207929"/>
            <a:ext cx="8424936" cy="5247207"/>
          </a:xfrm>
          <a:prstGeom prst="rect">
            <a:avLst/>
          </a:prstGeom>
          <a:noFill/>
          <a:ln w="9525">
            <a:noFill/>
            <a:round/>
            <a:headEnd/>
            <a:tailEnd/>
          </a:ln>
          <a:effectLst/>
        </p:spPr>
        <p:txBody>
          <a:bodyPr wrap="squar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it-IT" dirty="0" err="1" smtClean="0">
                <a:solidFill>
                  <a:srgbClr val="3333CC"/>
                </a:solidFill>
                <a:latin typeface="Berlin Sans FB" pitchFamily="34" charset="0"/>
                <a:ea typeface="+mn-ea"/>
              </a:rPr>
              <a:t>Nel</a:t>
            </a:r>
            <a:r>
              <a:rPr lang="en-US" altLang="it-IT" dirty="0" smtClean="0">
                <a:solidFill>
                  <a:srgbClr val="3333CC"/>
                </a:solidFill>
                <a:latin typeface="Berlin Sans FB" pitchFamily="34" charset="0"/>
                <a:ea typeface="+mn-ea"/>
              </a:rPr>
              <a:t> 2014 le </a:t>
            </a:r>
            <a:r>
              <a:rPr lang="en-US" altLang="it-IT" dirty="0" err="1" smtClean="0">
                <a:solidFill>
                  <a:srgbClr val="3333CC"/>
                </a:solidFill>
                <a:latin typeface="Berlin Sans FB" pitchFamily="34" charset="0"/>
                <a:ea typeface="+mn-ea"/>
              </a:rPr>
              <a:t>attività</a:t>
            </a:r>
            <a:r>
              <a:rPr lang="en-US" altLang="it-IT" dirty="0" smtClean="0">
                <a:solidFill>
                  <a:srgbClr val="3333CC"/>
                </a:solidFill>
                <a:latin typeface="Berlin Sans FB" pitchFamily="34" charset="0"/>
                <a:ea typeface="+mn-ea"/>
              </a:rPr>
              <a:t> del </a:t>
            </a:r>
            <a:r>
              <a:rPr lang="en-US" altLang="it-IT" dirty="0" err="1" smtClean="0">
                <a:solidFill>
                  <a:srgbClr val="3333CC"/>
                </a:solidFill>
                <a:latin typeface="Berlin Sans FB" pitchFamily="34" charset="0"/>
                <a:ea typeface="+mn-ea"/>
              </a:rPr>
              <a:t>progetto</a:t>
            </a:r>
            <a:r>
              <a:rPr lang="en-US" altLang="it-IT" dirty="0" smtClean="0">
                <a:solidFill>
                  <a:srgbClr val="3333CC"/>
                </a:solidFill>
                <a:latin typeface="Berlin Sans FB" pitchFamily="34" charset="0"/>
                <a:ea typeface="+mn-ea"/>
              </a:rPr>
              <a:t> inter./trans., </a:t>
            </a:r>
            <a:r>
              <a:rPr lang="en-US" altLang="it-IT" dirty="0" err="1" smtClean="0">
                <a:solidFill>
                  <a:srgbClr val="3333CC"/>
                </a:solidFill>
                <a:latin typeface="Berlin Sans FB" pitchFamily="34" charset="0"/>
                <a:ea typeface="+mn-ea"/>
              </a:rPr>
              <a:t>seppur</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ridotte</a:t>
            </a:r>
            <a:r>
              <a:rPr lang="en-US" altLang="it-IT" dirty="0" smtClean="0">
                <a:solidFill>
                  <a:srgbClr val="3333CC"/>
                </a:solidFill>
                <a:latin typeface="Berlin Sans FB" pitchFamily="34" charset="0"/>
                <a:ea typeface="+mn-ea"/>
              </a:rPr>
              <a:t> a causa </a:t>
            </a:r>
            <a:r>
              <a:rPr lang="en-US" altLang="it-IT" dirty="0" err="1" smtClean="0">
                <a:solidFill>
                  <a:srgbClr val="3333CC"/>
                </a:solidFill>
                <a:latin typeface="Berlin Sans FB" pitchFamily="34" charset="0"/>
                <a:ea typeface="+mn-ea"/>
              </a:rPr>
              <a:t>dell’impegno</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delle</a:t>
            </a:r>
            <a:r>
              <a:rPr lang="en-US" altLang="it-IT" dirty="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Amministrazioni</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nei</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tavoli</a:t>
            </a:r>
            <a:r>
              <a:rPr lang="en-US" altLang="it-IT" dirty="0" smtClean="0">
                <a:solidFill>
                  <a:srgbClr val="3333CC"/>
                </a:solidFill>
                <a:latin typeface="Berlin Sans FB" pitchFamily="34" charset="0"/>
                <a:ea typeface="+mn-ea"/>
              </a:rPr>
              <a:t> del </a:t>
            </a:r>
            <a:r>
              <a:rPr lang="en-US" altLang="it-IT" dirty="0" err="1" smtClean="0">
                <a:solidFill>
                  <a:srgbClr val="3333CC"/>
                </a:solidFill>
                <a:latin typeface="Berlin Sans FB" pitchFamily="34" charset="0"/>
                <a:ea typeface="+mn-ea"/>
              </a:rPr>
              <a:t>negoziato</a:t>
            </a:r>
            <a:r>
              <a:rPr lang="en-US" altLang="it-IT" dirty="0" smtClean="0">
                <a:solidFill>
                  <a:srgbClr val="3333CC"/>
                </a:solidFill>
                <a:latin typeface="Berlin Sans FB" pitchFamily="34" charset="0"/>
                <a:ea typeface="+mn-ea"/>
              </a:rPr>
              <a:t> 2014-2020 e </a:t>
            </a:r>
            <a:r>
              <a:rPr lang="en-US" altLang="it-IT" dirty="0" err="1">
                <a:solidFill>
                  <a:srgbClr val="3333CC"/>
                </a:solidFill>
                <a:latin typeface="Berlin Sans FB" pitchFamily="34" charset="0"/>
                <a:ea typeface="+mn-ea"/>
              </a:rPr>
              <a:t>n</a:t>
            </a:r>
            <a:r>
              <a:rPr lang="en-US" altLang="it-IT" dirty="0" err="1" smtClean="0">
                <a:solidFill>
                  <a:srgbClr val="3333CC"/>
                </a:solidFill>
                <a:latin typeface="Berlin Sans FB" pitchFamily="34" charset="0"/>
                <a:ea typeface="+mn-ea"/>
              </a:rPr>
              <a:t>ell’avvio</a:t>
            </a:r>
            <a:r>
              <a:rPr lang="en-US" altLang="it-IT" dirty="0" smtClean="0">
                <a:solidFill>
                  <a:srgbClr val="3333CC"/>
                </a:solidFill>
                <a:latin typeface="Berlin Sans FB" pitchFamily="34" charset="0"/>
                <a:ea typeface="+mn-ea"/>
              </a:rPr>
              <a:t> della YEI, </a:t>
            </a:r>
            <a:r>
              <a:rPr lang="en-US" altLang="it-IT" dirty="0" err="1" smtClean="0">
                <a:solidFill>
                  <a:srgbClr val="3333CC"/>
                </a:solidFill>
                <a:latin typeface="Berlin Sans FB" pitchFamily="34" charset="0"/>
                <a:ea typeface="+mn-ea"/>
              </a:rPr>
              <a:t>si</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stanno</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focalizzando</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su</a:t>
            </a:r>
            <a:r>
              <a:rPr lang="en-US" altLang="it-IT" dirty="0" smtClean="0">
                <a:solidFill>
                  <a:srgbClr val="3333CC"/>
                </a:solidFill>
                <a:latin typeface="Berlin Sans FB" pitchFamily="34" charset="0"/>
                <a:ea typeface="+mn-ea"/>
              </a:rPr>
              <a:t>:</a:t>
            </a:r>
            <a:endParaRPr lang="en-US" altLang="it-IT" dirty="0">
              <a:solidFill>
                <a:srgbClr val="3333CC"/>
              </a:solidFill>
              <a:latin typeface="Berlin Sans FB" pitchFamily="34" charset="0"/>
              <a:ea typeface="+mn-ea"/>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altLang="it-IT" dirty="0">
              <a:solidFill>
                <a:srgbClr val="3333CC"/>
              </a:solidFill>
              <a:latin typeface="Berlin Sans FB" pitchFamily="34" charset="0"/>
              <a:ea typeface="+mn-ea"/>
            </a:endParaRPr>
          </a:p>
          <a:p>
            <a:pPr>
              <a:buFont typeface="Wingdings"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it-IT" dirty="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analisi</a:t>
            </a:r>
            <a:r>
              <a:rPr lang="en-US" altLang="it-IT" dirty="0" smtClean="0">
                <a:solidFill>
                  <a:srgbClr val="3333CC"/>
                </a:solidFill>
                <a:latin typeface="Berlin Sans FB" pitchFamily="34" charset="0"/>
                <a:ea typeface="+mn-ea"/>
              </a:rPr>
              <a:t> e </a:t>
            </a:r>
            <a:r>
              <a:rPr lang="en-US" altLang="it-IT" dirty="0" err="1" smtClean="0">
                <a:solidFill>
                  <a:srgbClr val="3333CC"/>
                </a:solidFill>
                <a:latin typeface="Berlin Sans FB" pitchFamily="34" charset="0"/>
                <a:ea typeface="+mn-ea"/>
              </a:rPr>
              <a:t>approfondimento</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delle</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disposizioni</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comunitarie</a:t>
            </a:r>
            <a:r>
              <a:rPr lang="en-US" altLang="it-IT" dirty="0" smtClean="0">
                <a:solidFill>
                  <a:srgbClr val="3333CC"/>
                </a:solidFill>
                <a:latin typeface="Berlin Sans FB" pitchFamily="34" charset="0"/>
                <a:ea typeface="+mn-ea"/>
              </a:rPr>
              <a:t> per </a:t>
            </a:r>
            <a:r>
              <a:rPr lang="en-US" altLang="it-IT" dirty="0" err="1" smtClean="0">
                <a:solidFill>
                  <a:srgbClr val="3333CC"/>
                </a:solidFill>
                <a:latin typeface="Berlin Sans FB" pitchFamily="34" charset="0"/>
                <a:ea typeface="+mn-ea"/>
              </a:rPr>
              <a:t>il</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riconoscimento</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dei</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costi</a:t>
            </a:r>
            <a:r>
              <a:rPr lang="en-US" altLang="it-IT" dirty="0" smtClean="0">
                <a:solidFill>
                  <a:srgbClr val="3333CC"/>
                </a:solidFill>
                <a:latin typeface="Berlin Sans FB" pitchFamily="34" charset="0"/>
                <a:ea typeface="+mn-ea"/>
              </a:rPr>
              <a:t> </a:t>
            </a:r>
            <a:r>
              <a:rPr lang="en-US" altLang="it-IT" dirty="0" err="1" smtClean="0">
                <a:solidFill>
                  <a:srgbClr val="3333CC"/>
                </a:solidFill>
                <a:latin typeface="Berlin Sans FB" pitchFamily="34" charset="0"/>
                <a:ea typeface="+mn-ea"/>
              </a:rPr>
              <a:t>attraverso</a:t>
            </a:r>
            <a:r>
              <a:rPr lang="en-US" altLang="it-IT" dirty="0" smtClean="0">
                <a:solidFill>
                  <a:srgbClr val="3333CC"/>
                </a:solidFill>
                <a:latin typeface="Berlin Sans FB" pitchFamily="34" charset="0"/>
                <a:ea typeface="+mn-ea"/>
              </a:rPr>
              <a:t> Somme </a:t>
            </a:r>
            <a:r>
              <a:rPr lang="en-US" altLang="it-IT" dirty="0" err="1" smtClean="0">
                <a:solidFill>
                  <a:srgbClr val="3333CC"/>
                </a:solidFill>
                <a:latin typeface="Berlin Sans FB" pitchFamily="34" charset="0"/>
                <a:ea typeface="+mn-ea"/>
              </a:rPr>
              <a:t>Forfettarie</a:t>
            </a:r>
            <a:r>
              <a:rPr lang="en-US" altLang="it-IT" dirty="0" smtClean="0">
                <a:solidFill>
                  <a:srgbClr val="3333CC"/>
                </a:solidFill>
                <a:latin typeface="Berlin Sans FB" pitchFamily="34" charset="0"/>
                <a:ea typeface="+mn-ea"/>
              </a:rPr>
              <a:t> e </a:t>
            </a:r>
            <a:r>
              <a:rPr lang="en-US" altLang="it-IT" dirty="0" err="1" smtClean="0">
                <a:solidFill>
                  <a:srgbClr val="3333CC"/>
                </a:solidFill>
                <a:latin typeface="Berlin Sans FB" pitchFamily="34" charset="0"/>
              </a:rPr>
              <a:t>attraverso</a:t>
            </a:r>
            <a:r>
              <a:rPr lang="en-US" altLang="it-IT" dirty="0" smtClean="0">
                <a:solidFill>
                  <a:srgbClr val="3333CC"/>
                </a:solidFill>
                <a:latin typeface="Berlin Sans FB" pitchFamily="34" charset="0"/>
              </a:rPr>
              <a:t> un </a:t>
            </a:r>
            <a:r>
              <a:rPr lang="en-US" altLang="it-IT" dirty="0" err="1" smtClean="0">
                <a:solidFill>
                  <a:srgbClr val="3333CC"/>
                </a:solidFill>
                <a:latin typeface="Berlin Sans FB" pitchFamily="34" charset="0"/>
              </a:rPr>
              <a:t>tasso</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forfettario</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sino</a:t>
            </a:r>
            <a:r>
              <a:rPr lang="en-US" altLang="it-IT" dirty="0" smtClean="0">
                <a:solidFill>
                  <a:srgbClr val="3333CC"/>
                </a:solidFill>
                <a:latin typeface="Berlin Sans FB" pitchFamily="34" charset="0"/>
              </a:rPr>
              <a:t> al 40% </a:t>
            </a:r>
            <a:r>
              <a:rPr lang="en-US" altLang="it-IT" dirty="0" err="1" smtClean="0">
                <a:solidFill>
                  <a:srgbClr val="3333CC"/>
                </a:solidFill>
                <a:latin typeface="Berlin Sans FB" pitchFamily="34" charset="0"/>
              </a:rPr>
              <a:t>delle</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spese</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dirette</a:t>
            </a:r>
            <a:r>
              <a:rPr lang="en-US" altLang="it-IT" dirty="0" smtClean="0">
                <a:solidFill>
                  <a:srgbClr val="3333CC"/>
                </a:solidFill>
                <a:latin typeface="Berlin Sans FB" pitchFamily="34" charset="0"/>
              </a:rPr>
              <a:t> di </a:t>
            </a:r>
            <a:r>
              <a:rPr lang="en-US" altLang="it-IT" dirty="0" err="1" smtClean="0">
                <a:solidFill>
                  <a:srgbClr val="3333CC"/>
                </a:solidFill>
                <a:latin typeface="Berlin Sans FB" pitchFamily="34" charset="0"/>
              </a:rPr>
              <a:t>personale</a:t>
            </a:r>
            <a:endParaRPr lang="en-US" altLang="it-IT" dirty="0" smtClean="0">
              <a:solidFill>
                <a:srgbClr val="3333CC"/>
              </a:solidFill>
              <a:latin typeface="Berlin Sans FB" pitchFamily="34" charset="0"/>
            </a:endParaRPr>
          </a:p>
          <a:p>
            <a:pPr>
              <a:buFont typeface="Wingdings"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it-IT" dirty="0">
                <a:solidFill>
                  <a:srgbClr val="3333CC"/>
                </a:solidFill>
                <a:latin typeface="Berlin Sans FB" pitchFamily="34" charset="0"/>
              </a:rPr>
              <a:t> </a:t>
            </a:r>
            <a:r>
              <a:rPr lang="en-US" altLang="it-IT" dirty="0" smtClean="0">
                <a:solidFill>
                  <a:srgbClr val="3333CC"/>
                </a:solidFill>
                <a:latin typeface="Berlin Sans FB" pitchFamily="34" charset="0"/>
              </a:rPr>
              <a:t>studio </a:t>
            </a:r>
            <a:r>
              <a:rPr lang="en-US" altLang="it-IT" dirty="0" err="1" smtClean="0">
                <a:solidFill>
                  <a:srgbClr val="3333CC"/>
                </a:solidFill>
                <a:latin typeface="Berlin Sans FB" pitchFamily="34" charset="0"/>
              </a:rPr>
              <a:t>sulle</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esigenze</a:t>
            </a:r>
            <a:r>
              <a:rPr lang="en-US" altLang="it-IT" dirty="0" smtClean="0">
                <a:solidFill>
                  <a:srgbClr val="3333CC"/>
                </a:solidFill>
                <a:latin typeface="Berlin Sans FB" pitchFamily="34" charset="0"/>
              </a:rPr>
              <a:t> e </a:t>
            </a:r>
            <a:r>
              <a:rPr lang="en-US" altLang="it-IT" dirty="0" err="1" smtClean="0">
                <a:solidFill>
                  <a:srgbClr val="3333CC"/>
                </a:solidFill>
                <a:latin typeface="Berlin Sans FB" pitchFamily="34" charset="0"/>
              </a:rPr>
              <a:t>sulla</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fattibilità</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di</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adeguamento</a:t>
            </a:r>
            <a:r>
              <a:rPr lang="en-US" altLang="it-IT" dirty="0" smtClean="0">
                <a:solidFill>
                  <a:srgbClr val="3333CC"/>
                </a:solidFill>
                <a:latin typeface="Berlin Sans FB" pitchFamily="34" charset="0"/>
              </a:rPr>
              <a:t> o </a:t>
            </a:r>
            <a:r>
              <a:rPr lang="en-US" altLang="it-IT" dirty="0" err="1" smtClean="0">
                <a:solidFill>
                  <a:srgbClr val="3333CC"/>
                </a:solidFill>
                <a:latin typeface="Berlin Sans FB" pitchFamily="34" charset="0"/>
              </a:rPr>
              <a:t>di</a:t>
            </a:r>
            <a:r>
              <a:rPr lang="en-US" altLang="it-IT" dirty="0" smtClean="0">
                <a:solidFill>
                  <a:srgbClr val="3333CC"/>
                </a:solidFill>
                <a:latin typeface="Berlin Sans FB" pitchFamily="34" charset="0"/>
              </a:rPr>
              <a:t> aggiornamento </a:t>
            </a:r>
            <a:r>
              <a:rPr lang="en-US" altLang="it-IT" dirty="0" err="1" smtClean="0">
                <a:solidFill>
                  <a:srgbClr val="3333CC"/>
                </a:solidFill>
                <a:latin typeface="Berlin Sans FB" pitchFamily="34" charset="0"/>
              </a:rPr>
              <a:t>delle</a:t>
            </a:r>
            <a:r>
              <a:rPr lang="en-US" altLang="it-IT" dirty="0" smtClean="0">
                <a:solidFill>
                  <a:srgbClr val="3333CC"/>
                </a:solidFill>
                <a:latin typeface="Berlin Sans FB" pitchFamily="34" charset="0"/>
              </a:rPr>
              <a:t> UCS in vista </a:t>
            </a:r>
            <a:r>
              <a:rPr lang="en-US" altLang="it-IT" dirty="0" err="1" smtClean="0">
                <a:solidFill>
                  <a:srgbClr val="3333CC"/>
                </a:solidFill>
                <a:latin typeface="Berlin Sans FB" pitchFamily="34" charset="0"/>
              </a:rPr>
              <a:t>dell’avvio</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della</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programmazione</a:t>
            </a:r>
            <a:r>
              <a:rPr lang="en-US" altLang="it-IT" dirty="0" smtClean="0">
                <a:solidFill>
                  <a:srgbClr val="3333CC"/>
                </a:solidFill>
                <a:latin typeface="Berlin Sans FB" pitchFamily="34" charset="0"/>
              </a:rPr>
              <a:t> 2014-2020</a:t>
            </a:r>
          </a:p>
          <a:p>
            <a:pPr>
              <a:buFont typeface="Wingdings"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it-IT" dirty="0">
                <a:solidFill>
                  <a:srgbClr val="3333CC"/>
                </a:solidFill>
                <a:latin typeface="Berlin Sans FB" pitchFamily="34" charset="0"/>
              </a:rPr>
              <a:t> </a:t>
            </a:r>
            <a:r>
              <a:rPr lang="en-US" altLang="it-IT" dirty="0" err="1" smtClean="0">
                <a:solidFill>
                  <a:srgbClr val="3333CC"/>
                </a:solidFill>
                <a:latin typeface="Berlin Sans FB" pitchFamily="34" charset="0"/>
              </a:rPr>
              <a:t>confronto</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sulle</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opzioni</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di</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semplificazione</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previste</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nell’ambito</a:t>
            </a:r>
            <a:r>
              <a:rPr lang="en-US" altLang="it-IT" dirty="0" smtClean="0">
                <a:solidFill>
                  <a:srgbClr val="3333CC"/>
                </a:solidFill>
                <a:latin typeface="Berlin Sans FB" pitchFamily="34" charset="0"/>
              </a:rPr>
              <a:t> del PON </a:t>
            </a:r>
            <a:r>
              <a:rPr lang="en-US" altLang="it-IT" dirty="0" err="1" smtClean="0">
                <a:solidFill>
                  <a:srgbClr val="3333CC"/>
                </a:solidFill>
                <a:latin typeface="Berlin Sans FB" pitchFamily="34" charset="0"/>
              </a:rPr>
              <a:t>Garanzia</a:t>
            </a:r>
            <a:r>
              <a:rPr lang="en-US" altLang="it-IT" dirty="0" smtClean="0">
                <a:solidFill>
                  <a:srgbClr val="3333CC"/>
                </a:solidFill>
                <a:latin typeface="Berlin Sans FB" pitchFamily="34" charset="0"/>
              </a:rPr>
              <a:t> </a:t>
            </a:r>
            <a:r>
              <a:rPr lang="en-US" altLang="it-IT" dirty="0" err="1" smtClean="0">
                <a:solidFill>
                  <a:srgbClr val="3333CC"/>
                </a:solidFill>
                <a:latin typeface="Berlin Sans FB" pitchFamily="34" charset="0"/>
              </a:rPr>
              <a:t>Giovani</a:t>
            </a:r>
            <a:r>
              <a:rPr lang="en-US" altLang="it-IT" dirty="0" smtClean="0">
                <a:solidFill>
                  <a:srgbClr val="3333CC"/>
                </a:solidFill>
                <a:latin typeface="Berlin Sans FB" pitchFamily="34" charset="0"/>
              </a:rPr>
              <a:t> 2014-2020</a:t>
            </a:r>
          </a:p>
          <a:p>
            <a:pPr>
              <a:buFont typeface="Wingdings"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it-IT" dirty="0">
              <a:solidFill>
                <a:srgbClr val="3333CC"/>
              </a:solidFill>
              <a:latin typeface="Berlin Sans FB" pitchFamily="34" charset="0"/>
              <a:ea typeface="+mn-ea"/>
            </a:endParaRPr>
          </a:p>
          <a:p>
            <a:pPr>
              <a:defRPr/>
            </a:pPr>
            <a:r>
              <a:rPr lang="en-US" altLang="it-IT" b="1" dirty="0" err="1" smtClean="0">
                <a:solidFill>
                  <a:srgbClr val="FF6600"/>
                </a:solidFill>
                <a:latin typeface="Berlin Sans FB Demi" pitchFamily="32" charset="0"/>
              </a:rPr>
              <a:t>Diffusione</a:t>
            </a:r>
            <a:r>
              <a:rPr lang="en-US" altLang="it-IT" b="1" dirty="0" smtClean="0">
                <a:solidFill>
                  <a:srgbClr val="FF6600"/>
                </a:solidFill>
                <a:latin typeface="Berlin Sans FB Demi" pitchFamily="32" charset="0"/>
              </a:rPr>
              <a:t> </a:t>
            </a:r>
            <a:r>
              <a:rPr lang="en-US" altLang="it-IT" b="1" dirty="0" err="1">
                <a:solidFill>
                  <a:srgbClr val="FF6600"/>
                </a:solidFill>
                <a:latin typeface="Berlin Sans FB Demi" pitchFamily="32" charset="0"/>
              </a:rPr>
              <a:t>nell’ambito</a:t>
            </a:r>
            <a:r>
              <a:rPr lang="en-US" altLang="it-IT" b="1" dirty="0">
                <a:solidFill>
                  <a:srgbClr val="FF6600"/>
                </a:solidFill>
                <a:latin typeface="Berlin Sans FB Demi" pitchFamily="32" charset="0"/>
              </a:rPr>
              <a:t> del </a:t>
            </a:r>
            <a:r>
              <a:rPr lang="en-US" altLang="it-IT" b="1" dirty="0" err="1">
                <a:solidFill>
                  <a:srgbClr val="FF6600"/>
                </a:solidFill>
                <a:latin typeface="Berlin Sans FB Demi" pitchFamily="32" charset="0"/>
              </a:rPr>
              <a:t>Comitato</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di</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Pilotaggio</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degli</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esiti</a:t>
            </a:r>
            <a:r>
              <a:rPr lang="en-US" altLang="it-IT" b="1" dirty="0">
                <a:solidFill>
                  <a:srgbClr val="FF6600"/>
                </a:solidFill>
                <a:latin typeface="Berlin Sans FB Demi" pitchFamily="32" charset="0"/>
              </a:rPr>
              <a:t> del </a:t>
            </a:r>
            <a:r>
              <a:rPr lang="en-US" altLang="it-IT" b="1" dirty="0" err="1">
                <a:solidFill>
                  <a:srgbClr val="FF6600"/>
                </a:solidFill>
                <a:latin typeface="Berlin Sans FB Demi" pitchFamily="32" charset="0"/>
              </a:rPr>
              <a:t>confronto</a:t>
            </a:r>
            <a:r>
              <a:rPr lang="en-US" altLang="it-IT" b="1" dirty="0">
                <a:solidFill>
                  <a:srgbClr val="FF6600"/>
                </a:solidFill>
                <a:latin typeface="Berlin Sans FB Demi" pitchFamily="32" charset="0"/>
              </a:rPr>
              <a:t> e </a:t>
            </a:r>
            <a:r>
              <a:rPr lang="en-US" altLang="it-IT" b="1" dirty="0" err="1">
                <a:solidFill>
                  <a:srgbClr val="FF6600"/>
                </a:solidFill>
                <a:latin typeface="Berlin Sans FB Demi" pitchFamily="32" charset="0"/>
              </a:rPr>
              <a:t>dell’approfondimento</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tecnico</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nell’ambito</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dei</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gruppi</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di</a:t>
            </a:r>
            <a:r>
              <a:rPr lang="en-US" altLang="it-IT" b="1" dirty="0">
                <a:solidFill>
                  <a:srgbClr val="FF6600"/>
                </a:solidFill>
                <a:latin typeface="Berlin Sans FB Demi" pitchFamily="32" charset="0"/>
              </a:rPr>
              <a:t> </a:t>
            </a:r>
            <a:r>
              <a:rPr lang="en-US" altLang="it-IT" b="1" dirty="0" err="1">
                <a:solidFill>
                  <a:srgbClr val="FF6600"/>
                </a:solidFill>
                <a:latin typeface="Berlin Sans FB Demi" pitchFamily="32" charset="0"/>
              </a:rPr>
              <a:t>lavoro</a:t>
            </a:r>
            <a:r>
              <a:rPr lang="en-US" altLang="it-IT" b="1" dirty="0">
                <a:solidFill>
                  <a:srgbClr val="FF6600"/>
                </a:solidFill>
                <a:latin typeface="Berlin Sans FB Demi" pitchFamily="32" charset="0"/>
              </a:rPr>
              <a:t>.</a:t>
            </a:r>
          </a:p>
          <a:p>
            <a:pPr>
              <a:defRPr/>
            </a:pPr>
            <a:endParaRPr lang="en-US" altLang="it-IT" b="1" dirty="0">
              <a:solidFill>
                <a:srgbClr val="FF6600"/>
              </a:solidFill>
              <a:latin typeface="Berlin Sans FB Demi" pitchFamily="32" charset="0"/>
            </a:endParaRPr>
          </a:p>
          <a:p>
            <a:pPr>
              <a:defRPr/>
            </a:pPr>
            <a:r>
              <a:rPr lang="en-US" altLang="it-IT" b="1" dirty="0" err="1">
                <a:solidFill>
                  <a:srgbClr val="FF6600"/>
                </a:solidFill>
                <a:latin typeface="Berlin Sans FB Demi" pitchFamily="32" charset="0"/>
              </a:rPr>
              <a:t>Elaborazione</a:t>
            </a:r>
            <a:r>
              <a:rPr lang="en-US" altLang="it-IT" b="1" dirty="0">
                <a:solidFill>
                  <a:srgbClr val="FF6600"/>
                </a:solidFill>
                <a:latin typeface="Berlin Sans FB Demi" pitchFamily="32" charset="0"/>
              </a:rPr>
              <a:t> </a:t>
            </a:r>
            <a:r>
              <a:rPr lang="en-US" altLang="it-IT" b="1" dirty="0" smtClean="0">
                <a:solidFill>
                  <a:srgbClr val="FF6600"/>
                </a:solidFill>
                <a:latin typeface="Berlin Sans FB Demi" pitchFamily="32" charset="0"/>
              </a:rPr>
              <a:t>di </a:t>
            </a:r>
            <a:r>
              <a:rPr lang="en-US" altLang="it-IT" b="1" dirty="0" err="1" smtClean="0">
                <a:solidFill>
                  <a:srgbClr val="FF6600"/>
                </a:solidFill>
                <a:latin typeface="Berlin Sans FB Demi" pitchFamily="32" charset="0"/>
              </a:rPr>
              <a:t>proposte</a:t>
            </a:r>
            <a:r>
              <a:rPr lang="en-US" altLang="it-IT" b="1" dirty="0" smtClean="0">
                <a:solidFill>
                  <a:srgbClr val="FF6600"/>
                </a:solidFill>
                <a:latin typeface="Berlin Sans FB Demi" pitchFamily="32" charset="0"/>
              </a:rPr>
              <a:t> di </a:t>
            </a:r>
            <a:r>
              <a:rPr lang="en-US" altLang="it-IT" b="1" dirty="0" err="1" smtClean="0">
                <a:solidFill>
                  <a:srgbClr val="FF6600"/>
                </a:solidFill>
                <a:latin typeface="Berlin Sans FB Demi" pitchFamily="32" charset="0"/>
              </a:rPr>
              <a:t>modifica</a:t>
            </a:r>
            <a:r>
              <a:rPr lang="en-US" altLang="it-IT" b="1" dirty="0" smtClean="0">
                <a:solidFill>
                  <a:srgbClr val="FF6600"/>
                </a:solidFill>
                <a:latin typeface="Berlin Sans FB Demi" pitchFamily="32" charset="0"/>
              </a:rPr>
              <a:t> </a:t>
            </a:r>
            <a:r>
              <a:rPr lang="en-US" altLang="it-IT" b="1" dirty="0" err="1" smtClean="0">
                <a:solidFill>
                  <a:srgbClr val="FF6600"/>
                </a:solidFill>
                <a:latin typeface="Berlin Sans FB Demi" pitchFamily="32" charset="0"/>
              </a:rPr>
              <a:t>alla</a:t>
            </a:r>
            <a:r>
              <a:rPr lang="en-US" altLang="it-IT" b="1" dirty="0" smtClean="0">
                <a:solidFill>
                  <a:srgbClr val="FF6600"/>
                </a:solidFill>
                <a:latin typeface="Berlin Sans FB Demi" pitchFamily="32" charset="0"/>
              </a:rPr>
              <a:t> nota in draft della CE </a:t>
            </a:r>
            <a:r>
              <a:rPr lang="en-US" altLang="it-IT" b="1" dirty="0" err="1" smtClean="0">
                <a:solidFill>
                  <a:srgbClr val="FF6600"/>
                </a:solidFill>
                <a:latin typeface="Berlin Sans FB Demi" pitchFamily="32" charset="0"/>
              </a:rPr>
              <a:t>sulla</a:t>
            </a:r>
            <a:r>
              <a:rPr lang="en-US" altLang="it-IT" b="1" dirty="0" smtClean="0">
                <a:solidFill>
                  <a:srgbClr val="FF6600"/>
                </a:solidFill>
                <a:latin typeface="Berlin Sans FB Demi" pitchFamily="32" charset="0"/>
              </a:rPr>
              <a:t> </a:t>
            </a:r>
            <a:r>
              <a:rPr lang="en-US" altLang="it-IT" b="1" dirty="0" err="1" smtClean="0">
                <a:solidFill>
                  <a:srgbClr val="FF6600"/>
                </a:solidFill>
                <a:latin typeface="Berlin Sans FB Demi" pitchFamily="32" charset="0"/>
              </a:rPr>
              <a:t>Semplificazione</a:t>
            </a:r>
            <a:r>
              <a:rPr lang="en-US" altLang="it-IT" b="1" dirty="0" smtClean="0">
                <a:solidFill>
                  <a:srgbClr val="FF6600"/>
                </a:solidFill>
                <a:latin typeface="Berlin Sans FB Demi" pitchFamily="32" charset="0"/>
              </a:rPr>
              <a:t> </a:t>
            </a:r>
            <a:r>
              <a:rPr lang="en-US" altLang="it-IT" b="1" dirty="0" err="1" smtClean="0">
                <a:solidFill>
                  <a:srgbClr val="FF6600"/>
                </a:solidFill>
                <a:latin typeface="Berlin Sans FB Demi" pitchFamily="32" charset="0"/>
              </a:rPr>
              <a:t>dei</a:t>
            </a:r>
            <a:r>
              <a:rPr lang="en-US" altLang="it-IT" b="1" dirty="0" smtClean="0">
                <a:solidFill>
                  <a:srgbClr val="FF6600"/>
                </a:solidFill>
                <a:latin typeface="Berlin Sans FB Demi" pitchFamily="32" charset="0"/>
              </a:rPr>
              <a:t> </a:t>
            </a:r>
            <a:r>
              <a:rPr lang="en-US" altLang="it-IT" b="1" dirty="0" err="1" smtClean="0">
                <a:solidFill>
                  <a:srgbClr val="FF6600"/>
                </a:solidFill>
                <a:latin typeface="Berlin Sans FB Demi" pitchFamily="32" charset="0"/>
              </a:rPr>
              <a:t>costi</a:t>
            </a:r>
            <a:r>
              <a:rPr lang="en-US" altLang="it-IT" b="1" dirty="0">
                <a:solidFill>
                  <a:srgbClr val="FF6600"/>
                </a:solidFill>
                <a:latin typeface="Berlin Sans FB Demi" pitchFamily="32" charset="0"/>
              </a:rPr>
              <a:t> </a:t>
            </a:r>
            <a:r>
              <a:rPr lang="en-US" altLang="it-IT" b="1" dirty="0" err="1" smtClean="0">
                <a:solidFill>
                  <a:srgbClr val="FF6600"/>
                </a:solidFill>
                <a:latin typeface="Berlin Sans FB Demi" pitchFamily="32" charset="0"/>
              </a:rPr>
              <a:t>veicolate</a:t>
            </a:r>
            <a:r>
              <a:rPr lang="en-US" altLang="it-IT" b="1" dirty="0" smtClean="0">
                <a:solidFill>
                  <a:srgbClr val="FF6600"/>
                </a:solidFill>
                <a:latin typeface="Berlin Sans FB Demi" pitchFamily="32" charset="0"/>
              </a:rPr>
              <a:t> al </a:t>
            </a:r>
            <a:r>
              <a:rPr lang="en-US" altLang="it-IT" b="1" dirty="0" err="1" smtClean="0">
                <a:solidFill>
                  <a:srgbClr val="FF6600"/>
                </a:solidFill>
                <a:latin typeface="Berlin Sans FB Demi" pitchFamily="32" charset="0"/>
              </a:rPr>
              <a:t>Mlps</a:t>
            </a:r>
            <a:r>
              <a:rPr lang="en-US" altLang="it-IT" b="1" dirty="0" smtClean="0">
                <a:solidFill>
                  <a:srgbClr val="FF6600"/>
                </a:solidFill>
                <a:latin typeface="Berlin Sans FB Demi" pitchFamily="32" charset="0"/>
              </a:rPr>
              <a:t> per </a:t>
            </a:r>
            <a:r>
              <a:rPr lang="en-US" altLang="it-IT" b="1" dirty="0" err="1" smtClean="0">
                <a:solidFill>
                  <a:srgbClr val="FF6600"/>
                </a:solidFill>
                <a:latin typeface="Berlin Sans FB Demi" pitchFamily="32" charset="0"/>
              </a:rPr>
              <a:t>il</a:t>
            </a:r>
            <a:r>
              <a:rPr lang="en-US" altLang="it-IT" b="1" dirty="0" smtClean="0">
                <a:solidFill>
                  <a:srgbClr val="FF6600"/>
                </a:solidFill>
                <a:latin typeface="Berlin Sans FB Demi" pitchFamily="32" charset="0"/>
              </a:rPr>
              <a:t> </a:t>
            </a:r>
            <a:r>
              <a:rPr lang="en-US" altLang="it-IT" b="1" dirty="0" err="1" smtClean="0">
                <a:solidFill>
                  <a:srgbClr val="FF6600"/>
                </a:solidFill>
                <a:latin typeface="Berlin Sans FB Demi" pitchFamily="32" charset="0"/>
              </a:rPr>
              <a:t>tramite</a:t>
            </a:r>
            <a:r>
              <a:rPr lang="en-US" altLang="it-IT" b="1" dirty="0" smtClean="0">
                <a:solidFill>
                  <a:srgbClr val="FF6600"/>
                </a:solidFill>
                <a:latin typeface="Berlin Sans FB Demi" pitchFamily="32" charset="0"/>
              </a:rPr>
              <a:t> del Coordinamento FSE</a:t>
            </a:r>
            <a:endParaRPr lang="en-US" altLang="it-IT" b="1" dirty="0">
              <a:solidFill>
                <a:srgbClr val="FF6600"/>
              </a:solidFill>
              <a:latin typeface="Berlin Sans FB Demi" pitchFamily="32" charset="0"/>
            </a:endParaRPr>
          </a:p>
          <a:p>
            <a:pPr>
              <a:defRPr/>
            </a:pPr>
            <a:endParaRPr lang="en-US" altLang="it-IT" b="1" dirty="0">
              <a:solidFill>
                <a:srgbClr val="FF6600"/>
              </a:solidFill>
              <a:latin typeface="Berlin Sans FB Demi" pitchFamily="32" charset="0"/>
            </a:endParaRPr>
          </a:p>
          <a:p>
            <a:pPr>
              <a:buFont typeface="Wingdings"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altLang="it-IT" dirty="0">
              <a:solidFill>
                <a:srgbClr val="3333CC"/>
              </a:solidFill>
              <a:latin typeface="Berlin Sans FB" pitchFamily="34" charset="0"/>
              <a:ea typeface="+mn-ea"/>
            </a:endParaRPr>
          </a:p>
        </p:txBody>
      </p:sp>
      <p:sp>
        <p:nvSpPr>
          <p:cNvPr id="13324" name="Rectangle 12"/>
          <p:cNvSpPr>
            <a:spLocks noChangeArrowheads="1"/>
          </p:cNvSpPr>
          <p:nvPr/>
        </p:nvSpPr>
        <p:spPr bwMode="auto">
          <a:xfrm>
            <a:off x="611189" y="404813"/>
            <a:ext cx="5634038" cy="438006"/>
          </a:xfrm>
          <a:prstGeom prst="rect">
            <a:avLst/>
          </a:prstGeom>
          <a:ln/>
        </p:spPr>
        <p:style>
          <a:lnRef idx="1">
            <a:schemeClr val="accent1"/>
          </a:lnRef>
          <a:fillRef idx="3">
            <a:schemeClr val="accent1"/>
          </a:fillRef>
          <a:effectRef idx="2">
            <a:schemeClr val="accent1"/>
          </a:effectRef>
          <a:fontRef idx="minor">
            <a:schemeClr val="lt1"/>
          </a:fontRef>
        </p:style>
        <p:txBody>
          <a:bodyPr wrap="square">
            <a:spAutoFit/>
          </a:bodyPr>
          <a:lstStyle/>
          <a:p>
            <a:pPr algn="ctr"/>
            <a:r>
              <a:rPr lang="it-IT" altLang="it-IT" sz="2400" b="1" u="sng" dirty="0">
                <a:solidFill>
                  <a:srgbClr val="F75311"/>
                </a:solidFill>
                <a:latin typeface="Berlin Sans FB Demi" pitchFamily="32" charset="0"/>
                <a:ea typeface="+mn-ea"/>
                <a:cs typeface="+mn-cs"/>
              </a:rPr>
              <a:t>PROGRAMMA </a:t>
            </a:r>
            <a:r>
              <a:rPr lang="it-IT" altLang="it-IT" sz="2400" b="1" u="sng" dirty="0" err="1">
                <a:solidFill>
                  <a:srgbClr val="F75311"/>
                </a:solidFill>
                <a:latin typeface="Berlin Sans FB Demi" pitchFamily="32" charset="0"/>
                <a:ea typeface="+mn-ea"/>
                <a:cs typeface="+mn-cs"/>
              </a:rPr>
              <a:t>DI</a:t>
            </a:r>
            <a:r>
              <a:rPr lang="it-IT" altLang="it-IT" sz="2400" b="1" u="sng" dirty="0">
                <a:solidFill>
                  <a:srgbClr val="F75311"/>
                </a:solidFill>
                <a:latin typeface="Berlin Sans FB Demi" pitchFamily="32" charset="0"/>
                <a:ea typeface="+mn-ea"/>
                <a:cs typeface="+mn-cs"/>
              </a:rPr>
              <a:t> LAVORO 2014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Arial"/>
        <a:ea typeface=""/>
        <a:cs typeface="Lucida Sans Unicode"/>
      </a:majorFont>
      <a:minorFont>
        <a:latin typeface="Arial"/>
        <a:ea typefac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Lucida Sans Unicode" pitchFamily="32"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Lucida Sans Unicode" pitchFamily="32"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3652</TotalTime>
  <Words>2575</Words>
  <Application>Microsoft Office PowerPoint</Application>
  <PresentationFormat>Presentazione su schermo (4:3)</PresentationFormat>
  <Paragraphs>610</Paragraphs>
  <Slides>34</Slides>
  <Notes>34</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34</vt:i4>
      </vt:variant>
    </vt:vector>
  </HeadingPairs>
  <TitlesOfParts>
    <vt:vector size="45" baseType="lpstr">
      <vt:lpstr>Arial Unicode MS</vt:lpstr>
      <vt:lpstr>Arial</vt:lpstr>
      <vt:lpstr>Arial Black</vt:lpstr>
      <vt:lpstr>Baskerville Old Face</vt:lpstr>
      <vt:lpstr>Berlin Sans FB</vt:lpstr>
      <vt:lpstr>Berlin Sans FB Demi</vt:lpstr>
      <vt:lpstr>Calibri</vt:lpstr>
      <vt:lpstr>Lucida Sans Unicode</vt:lpstr>
      <vt:lpstr>Times New Roman</vt:lpstr>
      <vt:lpstr>Wingdings</vt:lpstr>
      <vt:lpstr>Tema di Office</vt:lpstr>
      <vt:lpstr>Presentazione standard di PowerPoint</vt:lpstr>
      <vt:lpstr>Il progetto interregionale/transnazionale sulla Semplificazione dei costi FSE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Stato di implementazione delle opzioni di semplificazione nelle Regioni/PA coinvolte nel progetto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Le unità di costo standard: quadro di sintesi  </vt:lpstr>
      <vt:lpstr>Dal momento che nel 2011:  La quasi totalità delle AdG aderenti aveva già avuto l’approvazione della forfetizzazione dei costi indiretti da parte della Commissione europea e  Limitato ricorso alle somme forfettarie</vt:lpstr>
      <vt:lpstr>Contesto  Su 15 Regioni/PA aderenti al progetto, 13 hanno adottato l’opzione di semplificazione relativa ai costi unitari standard, definendo proprie UCS in diverse aree di attività e per differenti tipologie di intervento  Scopo dell’analisi Individuare gli elementi principali che caratterizzano le metodologie per l’individuazione di UCS definite dalle 11 Regioni/PA prese in esame  </vt:lpstr>
      <vt:lpstr>Presentazione standard di PowerPoint</vt:lpstr>
      <vt:lpstr>Tipologie di intervento</vt:lpstr>
      <vt:lpstr>Presentazione standard di PowerPoint</vt:lpstr>
      <vt:lpstr>Presentazione standard di PowerPoint</vt:lpstr>
      <vt:lpstr>Presentazione standard di PowerPoint</vt:lpstr>
      <vt:lpstr>Presentazione standard di PowerPoint</vt:lpstr>
      <vt:lpstr>Metodo di calcolo   In tutti i casi le Regioni hanno utilizzato metodi statistici per la determinazione dei valori (medie semplici e/o ponderate, regressioni lineari, altri stimatori).  In tutti i casi, il campione esaminato ha garantito sufficiente rappresentatività. </vt:lpstr>
      <vt:lpstr>Presentazione standard di PowerPoint</vt:lpstr>
      <vt:lpstr>I controlli di gestione  sulle operazioni  finanziate con UCS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Modelli di semplificazione dei costi ed analisi delle relative procedure di gestione e controllo in applicazione dei nuovi Regolamenti comunitari in materia di forfetizzazione:   confronto e scambio di buone pratiche e  indicazioni per il  negoziato della programmazione 2014-2020</dc:title>
  <dc:creator>Parisi</dc:creator>
  <cp:lastModifiedBy>Olimpia Fiorucci</cp:lastModifiedBy>
  <cp:revision>108</cp:revision>
  <cp:lastPrinted>1601-01-01T00:00:00Z</cp:lastPrinted>
  <dcterms:created xsi:type="dcterms:W3CDTF">1601-01-01T00:00:00Z</dcterms:created>
  <dcterms:modified xsi:type="dcterms:W3CDTF">2014-11-13T12:24:59Z</dcterms:modified>
</cp:coreProperties>
</file>