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80" r:id="rId2"/>
    <p:sldId id="267" r:id="rId3"/>
    <p:sldId id="341" r:id="rId4"/>
    <p:sldId id="342" r:id="rId5"/>
    <p:sldId id="340" r:id="rId6"/>
    <p:sldId id="343" r:id="rId7"/>
    <p:sldId id="35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4" r:id="rId18"/>
    <p:sldId id="287" r:id="rId19"/>
    <p:sldId id="289" r:id="rId20"/>
    <p:sldId id="291" r:id="rId21"/>
    <p:sldId id="307" r:id="rId22"/>
    <p:sldId id="310" r:id="rId23"/>
    <p:sldId id="331" r:id="rId24"/>
    <p:sldId id="308" r:id="rId25"/>
    <p:sldId id="338" r:id="rId26"/>
    <p:sldId id="286" r:id="rId27"/>
    <p:sldId id="360" r:id="rId28"/>
    <p:sldId id="357" r:id="rId29"/>
    <p:sldId id="359" r:id="rId30"/>
    <p:sldId id="358" r:id="rId31"/>
    <p:sldId id="361" r:id="rId32"/>
    <p:sldId id="362" r:id="rId33"/>
    <p:sldId id="365" r:id="rId34"/>
    <p:sldId id="363" r:id="rId35"/>
    <p:sldId id="364" r:id="rId36"/>
    <p:sldId id="324" r:id="rId37"/>
    <p:sldId id="333" r:id="rId38"/>
    <p:sldId id="279" r:id="rId39"/>
  </p:sldIdLst>
  <p:sldSz cx="9144000" cy="6858000" type="screen4x3"/>
  <p:notesSz cx="6648450" cy="97742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3D"/>
    <a:srgbClr val="494949"/>
    <a:srgbClr val="C45050"/>
    <a:srgbClr val="7B2D2D"/>
    <a:srgbClr val="9C3A3A"/>
    <a:srgbClr val="B94545"/>
    <a:srgbClr val="32AE51"/>
    <a:srgbClr val="2FAA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>
        <p:scale>
          <a:sx n="90" d="100"/>
          <a:sy n="90" d="100"/>
        </p:scale>
        <p:origin x="-72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0C0F9E-AEC6-4ABC-8889-B9D326F6D2B4}" type="datetimeFigureOut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65550" y="928370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D6D689-5965-4FBD-B780-C218FB0CA9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CBEC67-5A16-405C-9EF1-3CEB597BF1B3}" type="datetimeFigureOut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0250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3575" y="4643438"/>
            <a:ext cx="5321300" cy="439896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65550" y="9283700"/>
            <a:ext cx="2881313" cy="488950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DC4CBD-0A75-4640-8D1D-0F230CAEF9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AA5BD-371B-4A71-8E67-1608E18C7C2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  <p:sp>
        <p:nvSpPr>
          <p:cNvPr id="16388" name="Segnaposto piè di pagina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DC94-A6E3-4564-8CA0-84F094626E3C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7952-E24F-4812-B1AA-B568C03F4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A52F-D710-477F-9AD8-2A799772DBE3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7005-3822-497D-9579-5FBA9B3E99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3B18-7612-4FD6-B4A1-5F59F17AC4D6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B0D2-2C03-4644-906E-F8BEA4AB48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FFBC-AD63-49A1-A575-4B67A39627AC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7052-DF4E-451E-8109-69DA821815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23BE-2256-4FE8-B862-D526D9F5BAFC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9367-6331-4018-8222-A97796961B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969A-4393-45FF-9BE2-440CE41243D1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126E-5838-4744-93A6-42327C96F2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40A0-51FB-41EB-99B1-6D02EF4163BD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3DE9-18A7-481C-8734-138F8FA6CD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4D83-0F8B-4645-80EE-8F03057D14D9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4515-6263-4823-8757-2E4CBB36C6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0EE9-D03E-4FBA-9CE5-092E4ABAEE77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1D5C-514B-4765-B07D-F7309599F0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BE41-99AE-47D7-9037-8DFD33F755AF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4F58-EAC8-4526-AEBE-27A6A00BE3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16A6-EBD5-4575-93B7-1A794B6DA03F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8F00-A928-4ADD-9EEA-7D0FE43E1F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E35B20B-D3A3-4301-A81B-BD303CB1A43F}" type="datetime1">
              <a:rPr lang="it-IT"/>
              <a:pPr>
                <a:defRPr/>
              </a:pPr>
              <a:t>25/11/2014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AF0B8AE-225A-403B-9823-631D613230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13275" y="1852613"/>
            <a:ext cx="4259263" cy="5064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Firenze, 21 novembre 2014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833938" y="3860800"/>
            <a:ext cx="3817937" cy="244792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SEMPLIFICAZIONE DELLE REGOLE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SUI 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FONDI STRUTTURALI</a:t>
            </a:r>
            <a:endParaRPr lang="it-IT" sz="2800" dirty="0"/>
          </a:p>
        </p:txBody>
      </p:sp>
      <p:pic>
        <p:nvPicPr>
          <p:cNvPr id="15363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04813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egnaposto immagine 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/>
            </a:extLst>
          </a:blip>
          <a:srcRect l="4503" r="450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1916113"/>
            <a:ext cx="59769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555775" y="548680"/>
            <a:ext cx="437790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Malta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5603" name="CasellaDiTesto 1"/>
          <p:cNvSpPr txBox="1">
            <a:spLocks noChangeArrowheads="1"/>
          </p:cNvSpPr>
          <p:nvPr/>
        </p:nvSpPr>
        <p:spPr bwMode="auto">
          <a:xfrm>
            <a:off x="900113" y="5300663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ndara" pitchFamily="34" charset="0"/>
              </a:rPr>
              <a:t>La Misura 1 è stata analizzata dall’entrata in vigore (agosto 2010) fino alla fine del 2011.</a:t>
            </a:r>
          </a:p>
          <a:p>
            <a:r>
              <a:rPr lang="it-IT">
                <a:latin typeface="Candara" pitchFamily="34" charset="0"/>
              </a:rPr>
              <a:t>La Misura è stata anche applicata retroattivamente ai progetti che avevano una clausola assimilata nei rispettivi accordi di finanziamento.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Portogallo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ndara" pitchFamily="34" charset="0"/>
            </a:endParaRPr>
          </a:p>
        </p:txBody>
      </p:sp>
      <p:pic>
        <p:nvPicPr>
          <p:cNvPr id="2662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8671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3794125"/>
            <a:ext cx="50577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Paesi Bassi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3816350" cy="2020887"/>
          </a:xfrm>
        </p:spPr>
      </p:pic>
      <p:sp>
        <p:nvSpPr>
          <p:cNvPr id="27651" name="CasellaDiTesto 5"/>
          <p:cNvSpPr txBox="1">
            <a:spLocks noChangeArrowheads="1"/>
          </p:cNvSpPr>
          <p:nvPr/>
        </p:nvSpPr>
        <p:spPr bwMode="auto">
          <a:xfrm>
            <a:off x="468313" y="3506788"/>
            <a:ext cx="2374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Candara" pitchFamily="34" charset="0"/>
              </a:rPr>
              <a:t>Il risultato si basa su un campione</a:t>
            </a:r>
            <a:endParaRPr lang="it-IT">
              <a:latin typeface="Candara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363" y="3719513"/>
            <a:ext cx="60547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Polonia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3816350" cy="2097087"/>
          </a:xfrm>
        </p:spPr>
      </p:pic>
      <p:sp>
        <p:nvSpPr>
          <p:cNvPr id="28675" name="CasellaDiTesto 5"/>
          <p:cNvSpPr txBox="1">
            <a:spLocks noChangeArrowheads="1"/>
          </p:cNvSpPr>
          <p:nvPr/>
        </p:nvSpPr>
        <p:spPr bwMode="auto">
          <a:xfrm>
            <a:off x="4070350" y="2735263"/>
            <a:ext cx="345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ndara" pitchFamily="34" charset="0"/>
              </a:rPr>
              <a:t>La misura 1 è stata usata retroattivamente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789363"/>
            <a:ext cx="59547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03648" y="620688"/>
            <a:ext cx="662473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Slovacchia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71638"/>
            <a:ext cx="4024312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asellaDiTesto 1"/>
          <p:cNvSpPr txBox="1">
            <a:spLocks noChangeArrowheads="1"/>
          </p:cNvSpPr>
          <p:nvPr/>
        </p:nvSpPr>
        <p:spPr bwMode="auto">
          <a:xfrm>
            <a:off x="4232275" y="2682875"/>
            <a:ext cx="3960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ndara" pitchFamily="34" charset="0"/>
              </a:rPr>
              <a:t>I risultati presentati rappresentano la media del totale dei PPOO controllati.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005263"/>
            <a:ext cx="58134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9632" y="620688"/>
            <a:ext cx="6624736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Slovenia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36713"/>
            <a:ext cx="37163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asellaDiTesto 1"/>
          <p:cNvSpPr txBox="1">
            <a:spLocks noChangeArrowheads="1"/>
          </p:cNvSpPr>
          <p:nvPr/>
        </p:nvSpPr>
        <p:spPr bwMode="auto">
          <a:xfrm>
            <a:off x="4140200" y="298608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ndara" pitchFamily="34" charset="0"/>
              </a:rPr>
              <a:t>L’audit non comprende la Misura 1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806825"/>
            <a:ext cx="5241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Ungheria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752600"/>
            <a:ext cx="44354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asellaDiTesto 5"/>
          <p:cNvSpPr txBox="1">
            <a:spLocks noChangeArrowheads="1"/>
          </p:cNvSpPr>
          <p:nvPr/>
        </p:nvSpPr>
        <p:spPr bwMode="auto">
          <a:xfrm>
            <a:off x="4670425" y="2557463"/>
            <a:ext cx="4176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ndara" pitchFamily="34" charset="0"/>
              </a:rPr>
              <a:t>La Misura 2 è stata applicata retroattivamente, base di calcolo: 01.08.2006-31.12.11.</a:t>
            </a:r>
          </a:p>
          <a:p>
            <a:r>
              <a:rPr lang="it-IT" sz="1400">
                <a:latin typeface="Candara" pitchFamily="34" charset="0"/>
              </a:rPr>
              <a:t>I risultati per i PPOO sono presenti in porzioni di quote.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25913"/>
            <a:ext cx="614838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49922" y="449491"/>
            <a:ext cx="507893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000" b="1" spc="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Italia</a:t>
            </a:r>
            <a:endParaRPr lang="it-IT" sz="6000" b="1" spc="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2770" name="CasellaDiTesto 5"/>
          <p:cNvSpPr txBox="1">
            <a:spLocks noChangeArrowheads="1"/>
          </p:cNvSpPr>
          <p:nvPr/>
        </p:nvSpPr>
        <p:spPr bwMode="auto">
          <a:xfrm>
            <a:off x="4389438" y="1916113"/>
            <a:ext cx="4314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ndara" pitchFamily="34" charset="0"/>
              </a:rPr>
              <a:t>L’Italia si è avvalsa della possibilità di applicazione retroattiva con una percentuale dell’84% dei progetti cofinanziati dal FSE.</a:t>
            </a:r>
          </a:p>
          <a:p>
            <a:r>
              <a:rPr lang="it-IT">
                <a:latin typeface="Candara" pitchFamily="34" charset="0"/>
              </a:rPr>
              <a:t>I risultati sono basati su un campione e sono calcolati dai finanziamenti disponibili.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38131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438" y="4221163"/>
            <a:ext cx="39147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368425"/>
          </a:xfrm>
        </p:spPr>
        <p:txBody>
          <a:bodyPr/>
          <a:lstStyle/>
          <a:p>
            <a:r>
              <a:rPr lang="it-IT" b="1" smtClean="0"/>
              <a:t>Destinatari dell’indagine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450" y="2636838"/>
            <a:ext cx="6400800" cy="3168650"/>
          </a:xfrm>
        </p:spPr>
        <p:txBody>
          <a:bodyPr rtlCol="0"/>
          <a:lstStyle/>
          <a:p>
            <a:pPr marL="342900" indent="-342900" algn="l" fontAlgn="auto">
              <a:lnSpc>
                <a:spcPct val="200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Autorità di Gestione                               nazionali</a:t>
            </a:r>
          </a:p>
          <a:p>
            <a:pPr marL="342900" indent="-342900" algn="l" fontAlgn="auto">
              <a:lnSpc>
                <a:spcPct val="200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Autorità di Certificazione                             e</a:t>
            </a:r>
          </a:p>
          <a:p>
            <a:pPr marL="342900" indent="-342900" algn="l" fontAlgn="auto">
              <a:lnSpc>
                <a:spcPct val="200000"/>
              </a:lnSpc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Autorità di Controllo                              regionali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arentesi graffa chiusa 5"/>
          <p:cNvSpPr/>
          <p:nvPr/>
        </p:nvSpPr>
        <p:spPr>
          <a:xfrm>
            <a:off x="4572000" y="2867025"/>
            <a:ext cx="576263" cy="1728788"/>
          </a:xfrm>
          <a:prstGeom prst="rightBrace">
            <a:avLst>
              <a:gd name="adj1" fmla="val 8333"/>
              <a:gd name="adj2" fmla="val 4937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1524000"/>
          </a:xfrm>
        </p:spPr>
        <p:txBody>
          <a:bodyPr/>
          <a:lstStyle/>
          <a:p>
            <a:r>
              <a:rPr lang="it-IT" b="1" smtClean="0"/>
              <a:t>Amministrazioni controllate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63713" y="1700213"/>
            <a:ext cx="5761037" cy="4392612"/>
          </a:xfrm>
        </p:spPr>
        <p:txBody>
          <a:bodyPr rtlCol="0"/>
          <a:lstStyle/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PON Azioni di Sistema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PON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Governance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e AS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PON </a:t>
            </a:r>
            <a:r>
              <a:rPr lang="it-IT" b="1" dirty="0" err="1" smtClean="0">
                <a:solidFill>
                  <a:schemeClr val="tx2">
                    <a:lumMod val="75000"/>
                  </a:schemeClr>
                </a:solidFill>
              </a:rPr>
              <a:t>Governance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e AT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PON RETI e MOBILITA’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LOMBARDIA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FRIULI VENEZIA GIULIA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TOSCANA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MARCHE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PUGLIA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CALABRIA </a:t>
            </a:r>
          </a:p>
          <a:p>
            <a:pPr marL="1709738" indent="-342900" algn="l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SICILIA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71463" y="1628775"/>
            <a:ext cx="8426450" cy="5113338"/>
          </a:xfrm>
          <a:ln>
            <a:solidFill>
              <a:schemeClr val="bg1"/>
            </a:solidFill>
          </a:ln>
        </p:spPr>
        <p:txBody>
          <a:bodyPr rtlCol="0">
            <a:normAutofit fontScale="92500" lnSpcReduction="20000"/>
          </a:bodyPr>
          <a:lstStyle/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AUSTRIA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BULGARIA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GERMANIA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UNGHERIA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ITALIA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MALTA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PAESI BASSI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POLONIA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PORTOGALLO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REPUBBLICA  SLOVACCA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SLOVENIA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dirty="0" smtClean="0"/>
              <a:t>SVEZIA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i="1" dirty="0" smtClean="0"/>
              <a:t>«Core Group»:  </a:t>
            </a:r>
            <a:r>
              <a:rPr lang="it-IT" b="1" dirty="0" smtClean="0"/>
              <a:t>GERMANIA (Presidenza), SLOVENIA, PAESI BASSI</a:t>
            </a:r>
          </a:p>
          <a:p>
            <a:pPr marL="892175" indent="-439738" fontAlgn="auto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it-IT" b="1" i="1" dirty="0" smtClean="0"/>
              <a:t>Osservatore</a:t>
            </a:r>
            <a:r>
              <a:rPr lang="it-IT" b="1" dirty="0" smtClean="0"/>
              <a:t>:   REPUBBLICA CECA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5762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sz="1800" b="1" dirty="0" smtClean="0"/>
              <a:t>Berlino 12-14 marzo 2012        Sofia 16-17 aprile 2013                Vilnius 10-11 ottobre 2013</a:t>
            </a:r>
            <a:br>
              <a:rPr lang="it-IT" sz="1800" b="1" dirty="0" smtClean="0"/>
            </a:br>
            <a:endParaRPr lang="it-IT" sz="1800" b="1" dirty="0"/>
          </a:p>
        </p:txBody>
      </p:sp>
      <p:sp>
        <p:nvSpPr>
          <p:cNvPr id="17411" name="Titolo 2"/>
          <p:cNvSpPr txBox="1">
            <a:spLocks/>
          </p:cNvSpPr>
          <p:nvPr/>
        </p:nvSpPr>
        <p:spPr bwMode="auto">
          <a:xfrm>
            <a:off x="468313" y="476250"/>
            <a:ext cx="82296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400">
                <a:solidFill>
                  <a:srgbClr val="FFFFFF"/>
                </a:solidFill>
                <a:latin typeface="Candara" pitchFamily="34" charset="0"/>
              </a:rPr>
              <a:t>	PAESI ADERENTI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785225" cy="5256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</a:rPr>
              <a:t>La programmazione 2007-2013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ha assegnato all’Italia, in materia di fondi strutturali più di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59 Miliardi di euro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di cui circa</a:t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44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Meuro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per l’obiettivo </a:t>
            </a:r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</a:rPr>
              <a:t>convergenza</a:t>
            </a: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(FESR </a:t>
            </a: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€ 35.916.241.783–FSE €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7.668.159.901,50)</a:t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  più di</a:t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Meuro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per l’obiettivo </a:t>
            </a:r>
            <a:r>
              <a:rPr lang="it-IT" sz="3600" b="1" i="1" dirty="0" smtClean="0">
                <a:solidFill>
                  <a:schemeClr val="tx2">
                    <a:lumMod val="75000"/>
                  </a:schemeClr>
                </a:solidFill>
              </a:rPr>
              <a:t>competitività</a:t>
            </a:r>
            <a:r>
              <a:rPr lang="it-IT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(FESR € 8.176.468.915–FSE € 7.565.892.320)</a:t>
            </a:r>
            <a:b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3200" b="1" dirty="0" smtClean="0"/>
              <a:t>    Impegni e pagamenti al 28 febbraio 2014</a:t>
            </a:r>
            <a:br>
              <a:rPr lang="it-IT" sz="3200" b="1" dirty="0" smtClean="0"/>
            </a:b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(le somme sono comprensive della quota nazionale)</a:t>
            </a:r>
            <a:endParaRPr lang="it-IT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884363"/>
            <a:ext cx="86725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asella di testo 2"/>
          <p:cNvSpPr txBox="1">
            <a:spLocks noChangeArrowheads="1"/>
          </p:cNvSpPr>
          <p:nvPr/>
        </p:nvSpPr>
        <p:spPr bwMode="auto">
          <a:xfrm>
            <a:off x="3133725" y="2446338"/>
            <a:ext cx="3249613" cy="252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900" b="1">
                <a:latin typeface="Verdana" pitchFamily="34" charset="0"/>
              </a:rPr>
              <a:t>32.551.063.446</a:t>
            </a:r>
          </a:p>
        </p:txBody>
      </p:sp>
      <p:sp>
        <p:nvSpPr>
          <p:cNvPr id="36868" name="Casella di testo 2"/>
          <p:cNvSpPr txBox="1">
            <a:spLocks noChangeArrowheads="1"/>
          </p:cNvSpPr>
          <p:nvPr/>
        </p:nvSpPr>
        <p:spPr bwMode="auto">
          <a:xfrm>
            <a:off x="4757738" y="3789363"/>
            <a:ext cx="132715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900" b="1">
              <a:latin typeface="Verdana" pitchFamily="34" charset="0"/>
            </a:endParaRPr>
          </a:p>
        </p:txBody>
      </p:sp>
      <p:sp>
        <p:nvSpPr>
          <p:cNvPr id="36869" name="Casella di testo 2"/>
          <p:cNvSpPr txBox="1">
            <a:spLocks noChangeArrowheads="1"/>
          </p:cNvSpPr>
          <p:nvPr/>
        </p:nvSpPr>
        <p:spPr bwMode="auto">
          <a:xfrm>
            <a:off x="3154363" y="4149725"/>
            <a:ext cx="120650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900" b="1">
                <a:latin typeface="Verdana" pitchFamily="34" charset="0"/>
              </a:rPr>
              <a:t>15.196.351.441</a:t>
            </a:r>
          </a:p>
        </p:txBody>
      </p:sp>
      <p:sp>
        <p:nvSpPr>
          <p:cNvPr id="36870" name="Casella di testo 2"/>
          <p:cNvSpPr txBox="1">
            <a:spLocks noChangeArrowheads="1"/>
          </p:cNvSpPr>
          <p:nvPr/>
        </p:nvSpPr>
        <p:spPr bwMode="auto">
          <a:xfrm>
            <a:off x="5292725" y="4489450"/>
            <a:ext cx="1325563" cy="236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900" b="1">
              <a:latin typeface="Verdana" pitchFamily="34" charset="0"/>
            </a:endParaRPr>
          </a:p>
        </p:txBody>
      </p:sp>
      <p:sp>
        <p:nvSpPr>
          <p:cNvPr id="36871" name="Casella di testo 2"/>
          <p:cNvSpPr txBox="1">
            <a:spLocks noChangeArrowheads="1"/>
          </p:cNvSpPr>
          <p:nvPr/>
        </p:nvSpPr>
        <p:spPr bwMode="auto">
          <a:xfrm>
            <a:off x="6770688" y="4699000"/>
            <a:ext cx="1325562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900" b="1">
              <a:latin typeface="Verdana" pitchFamily="34" charset="0"/>
            </a:endParaRPr>
          </a:p>
        </p:txBody>
      </p:sp>
      <p:sp>
        <p:nvSpPr>
          <p:cNvPr id="36872" name="Casella di testo 2"/>
          <p:cNvSpPr txBox="1">
            <a:spLocks noChangeArrowheads="1"/>
          </p:cNvSpPr>
          <p:nvPr/>
        </p:nvSpPr>
        <p:spPr bwMode="auto">
          <a:xfrm>
            <a:off x="7434263" y="4968875"/>
            <a:ext cx="1385887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900" b="1">
              <a:latin typeface="Verdana" pitchFamily="34" charset="0"/>
            </a:endParaRPr>
          </a:p>
        </p:txBody>
      </p:sp>
      <p:sp>
        <p:nvSpPr>
          <p:cNvPr id="36873" name="Casella di testo 2"/>
          <p:cNvSpPr txBox="1">
            <a:spLocks noChangeArrowheads="1"/>
          </p:cNvSpPr>
          <p:nvPr/>
        </p:nvSpPr>
        <p:spPr bwMode="auto">
          <a:xfrm>
            <a:off x="7150100" y="5373688"/>
            <a:ext cx="576263" cy="203200"/>
          </a:xfrm>
          <a:prstGeom prst="rect">
            <a:avLst/>
          </a:prstGeom>
          <a:solidFill>
            <a:srgbClr val="B9454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700" b="1">
                <a:latin typeface="Verdana" pitchFamily="34" charset="0"/>
              </a:rPr>
              <a:t>68,1%</a:t>
            </a:r>
          </a:p>
        </p:txBody>
      </p:sp>
      <p:sp>
        <p:nvSpPr>
          <p:cNvPr id="36874" name="Casella di testo 2"/>
          <p:cNvSpPr txBox="1">
            <a:spLocks noChangeArrowheads="1"/>
          </p:cNvSpPr>
          <p:nvPr/>
        </p:nvSpPr>
        <p:spPr bwMode="auto">
          <a:xfrm>
            <a:off x="6542088" y="5203825"/>
            <a:ext cx="587375" cy="217488"/>
          </a:xfrm>
          <a:prstGeom prst="rect">
            <a:avLst/>
          </a:prstGeom>
          <a:solidFill>
            <a:srgbClr val="32AE5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700" b="1">
                <a:latin typeface="Verdana" pitchFamily="34" charset="0"/>
              </a:rPr>
              <a:t>50,2%</a:t>
            </a:r>
          </a:p>
        </p:txBody>
      </p:sp>
      <p:sp>
        <p:nvSpPr>
          <p:cNvPr id="36875" name="Casella di testo 2"/>
          <p:cNvSpPr txBox="1">
            <a:spLocks noChangeArrowheads="1"/>
          </p:cNvSpPr>
          <p:nvPr/>
        </p:nvSpPr>
        <p:spPr bwMode="auto">
          <a:xfrm>
            <a:off x="4427538" y="4746625"/>
            <a:ext cx="604837" cy="215900"/>
          </a:xfrm>
          <a:prstGeom prst="rect">
            <a:avLst/>
          </a:prstGeom>
          <a:solidFill>
            <a:srgbClr val="32AE5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700" b="1">
                <a:latin typeface="Verdana" pitchFamily="34" charset="0"/>
              </a:rPr>
              <a:t>102,8%</a:t>
            </a:r>
          </a:p>
        </p:txBody>
      </p:sp>
      <p:sp>
        <p:nvSpPr>
          <p:cNvPr id="36876" name="Casella di testo 2"/>
          <p:cNvSpPr txBox="1">
            <a:spLocks noChangeArrowheads="1"/>
          </p:cNvSpPr>
          <p:nvPr/>
        </p:nvSpPr>
        <p:spPr bwMode="auto">
          <a:xfrm>
            <a:off x="6799263" y="2062163"/>
            <a:ext cx="1387475" cy="236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it-IT" sz="900" b="1">
              <a:latin typeface="Verdana" pitchFamily="34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5292725" y="4725988"/>
            <a:ext cx="316706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7332663" y="5067300"/>
            <a:ext cx="1223962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9" name="Casella di testo 2"/>
          <p:cNvSpPr txBox="1">
            <a:spLocks noChangeArrowheads="1"/>
          </p:cNvSpPr>
          <p:nvPr/>
        </p:nvSpPr>
        <p:spPr bwMode="auto">
          <a:xfrm>
            <a:off x="5991225" y="2098675"/>
            <a:ext cx="1101725" cy="252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900" b="1">
                <a:latin typeface="Verdana" pitchFamily="34" charset="0"/>
              </a:rPr>
              <a:t>convergenza</a:t>
            </a:r>
          </a:p>
        </p:txBody>
      </p:sp>
      <p:sp>
        <p:nvSpPr>
          <p:cNvPr id="36880" name="Casella di testo 2"/>
          <p:cNvSpPr txBox="1">
            <a:spLocks noChangeArrowheads="1"/>
          </p:cNvSpPr>
          <p:nvPr/>
        </p:nvSpPr>
        <p:spPr bwMode="auto">
          <a:xfrm>
            <a:off x="7099300" y="2106613"/>
            <a:ext cx="1101725" cy="236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900" b="1">
                <a:latin typeface="Verdana" pitchFamily="34" charset="0"/>
              </a:rPr>
              <a:t>competitività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383338" y="1952625"/>
            <a:ext cx="158750" cy="146050"/>
          </a:xfrm>
          <a:prstGeom prst="rect">
            <a:avLst/>
          </a:prstGeom>
          <a:solidFill>
            <a:srgbClr val="32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7472363" y="1963738"/>
            <a:ext cx="158750" cy="146050"/>
          </a:xfrm>
          <a:prstGeom prst="rect">
            <a:avLst/>
          </a:prstGeom>
          <a:solidFill>
            <a:srgbClr val="B9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883" name="Casella di testo 2"/>
          <p:cNvSpPr txBox="1">
            <a:spLocks noChangeArrowheads="1"/>
          </p:cNvSpPr>
          <p:nvPr/>
        </p:nvSpPr>
        <p:spPr bwMode="auto">
          <a:xfrm>
            <a:off x="5019675" y="5265738"/>
            <a:ext cx="633413" cy="204787"/>
          </a:xfrm>
          <a:prstGeom prst="rect">
            <a:avLst/>
          </a:prstGeom>
          <a:solidFill>
            <a:srgbClr val="C45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700" b="1">
                <a:latin typeface="Verdana" pitchFamily="34" charset="0"/>
              </a:rPr>
              <a:t>95,07%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641975" y="5200650"/>
            <a:ext cx="46038" cy="388938"/>
          </a:xfrm>
          <a:prstGeom prst="rect">
            <a:avLst/>
          </a:prstGeom>
          <a:solidFill>
            <a:srgbClr val="7B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6885" name="Casella di testo 2"/>
          <p:cNvSpPr txBox="1">
            <a:spLocks noChangeArrowheads="1"/>
          </p:cNvSpPr>
          <p:nvPr/>
        </p:nvSpPr>
        <p:spPr bwMode="auto">
          <a:xfrm>
            <a:off x="4975225" y="1963738"/>
            <a:ext cx="1016000" cy="236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900" b="1">
                <a:solidFill>
                  <a:srgbClr val="3D3D3D"/>
                </a:solidFill>
                <a:latin typeface="Verdana" pitchFamily="34" charset="0"/>
              </a:rPr>
              <a:t>28.02.2014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/>
              <a:t>Rapporto fra programmi di Amministrazioni campionate e utilizzo della semplificazione</a:t>
            </a:r>
          </a:p>
        </p:txBody>
      </p:sp>
      <p:pic>
        <p:nvPicPr>
          <p:cNvPr id="37890" name="Immagin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700213"/>
            <a:ext cx="72739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smtClean="0">
                <a:solidFill>
                  <a:schemeClr val="bg1"/>
                </a:solidFill>
              </a:rPr>
              <a:t>Rapporto fra programmi di Amministrazioni campionate e utilizzo della semplificazione</a:t>
            </a:r>
          </a:p>
        </p:txBody>
      </p:sp>
      <p:graphicFrame>
        <p:nvGraphicFramePr>
          <p:cNvPr id="38914" name="Grafico 3"/>
          <p:cNvGraphicFramePr>
            <a:graphicFrameLocks/>
          </p:cNvGraphicFramePr>
          <p:nvPr/>
        </p:nvGraphicFramePr>
        <p:xfrm>
          <a:off x="1425575" y="1865313"/>
          <a:ext cx="6411913" cy="4238625"/>
        </p:xfrm>
        <a:graphic>
          <a:graphicData uri="http://schemas.openxmlformats.org/presentationml/2006/ole">
            <p:oleObj spid="_x0000_s38914" r:id="rId3" imgW="6413548" imgH="4237087" progId="Excel.Chart.8">
              <p:embed/>
            </p:oleObj>
          </a:graphicData>
        </a:graphic>
      </p:graphicFrame>
      <p:sp>
        <p:nvSpPr>
          <p:cNvPr id="38915" name="CasellaDiTesto 1"/>
          <p:cNvSpPr txBox="1">
            <a:spLocks noChangeArrowheads="1"/>
          </p:cNvSpPr>
          <p:nvPr/>
        </p:nvSpPr>
        <p:spPr bwMode="auto">
          <a:xfrm>
            <a:off x="5219700" y="5157788"/>
            <a:ext cx="676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200" b="1">
                <a:solidFill>
                  <a:schemeClr val="bg1"/>
                </a:solidFill>
                <a:latin typeface="Candara" pitchFamily="34" charset="0"/>
              </a:rPr>
              <a:t>8,99%</a:t>
            </a:r>
          </a:p>
        </p:txBody>
      </p:sp>
      <p:sp>
        <p:nvSpPr>
          <p:cNvPr id="6" name="CasellaDiTesto 3"/>
          <p:cNvSpPr txBox="1"/>
          <p:nvPr/>
        </p:nvSpPr>
        <p:spPr>
          <a:xfrm>
            <a:off x="5435600" y="4581525"/>
            <a:ext cx="1081088" cy="26670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/>
              <a:t>SPESO</a:t>
            </a:r>
          </a:p>
        </p:txBody>
      </p:sp>
      <p:sp>
        <p:nvSpPr>
          <p:cNvPr id="7" name="CasellaDiTesto 4"/>
          <p:cNvSpPr txBox="1"/>
          <p:nvPr/>
        </p:nvSpPr>
        <p:spPr>
          <a:xfrm>
            <a:off x="2586038" y="2349500"/>
            <a:ext cx="1323975" cy="2667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/>
              <a:t>PROGRAMMATO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magin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20938"/>
            <a:ext cx="66992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Segnaposto immagine 10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4375" r="4375"/>
          <a:stretch>
            <a:fillRect/>
          </a:stretch>
        </p:blipFill>
        <p:spPr>
          <a:xfrm>
            <a:off x="323850" y="333375"/>
            <a:ext cx="2368550" cy="1943100"/>
          </a:xfrm>
        </p:spPr>
      </p:pic>
      <p:pic>
        <p:nvPicPr>
          <p:cNvPr id="39939" name="Segnaposto immagine 10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4375" r="4375"/>
          <a:stretch>
            <a:fillRect/>
          </a:stretch>
        </p:blipFill>
        <p:spPr>
          <a:xfrm>
            <a:off x="476250" y="485775"/>
            <a:ext cx="2368550" cy="1943100"/>
          </a:xfrm>
        </p:spPr>
      </p:pic>
      <p:pic>
        <p:nvPicPr>
          <p:cNvPr id="6" name="Segnaposto 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 l="4375" r="4375"/>
          <a:stretch>
            <a:fillRect/>
          </a:stretch>
        </p:blipFill>
        <p:spPr>
          <a:xfrm>
            <a:off x="251520" y="188640"/>
            <a:ext cx="2520280" cy="2067922"/>
          </a:xfrm>
          <a:prstGeom prst="roundRect">
            <a:avLst>
              <a:gd name="adj" fmla="val 3924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74737"/>
          </a:xfrm>
        </p:spPr>
        <p:txBody>
          <a:bodyPr/>
          <a:lstStyle/>
          <a:p>
            <a:r>
              <a:rPr lang="it-IT" sz="2400" b="1" smtClean="0">
                <a:solidFill>
                  <a:schemeClr val="bg1"/>
                </a:solidFill>
              </a:rPr>
              <a:t>Incidenza complessiva delle Misure di semplificazione applicate negli Organismi campionati</a:t>
            </a:r>
            <a:endParaRPr lang="it-IT" sz="2400" smtClean="0"/>
          </a:p>
        </p:txBody>
      </p:sp>
      <p:graphicFrame>
        <p:nvGraphicFramePr>
          <p:cNvPr id="40962" name="Grafico 3"/>
          <p:cNvGraphicFramePr>
            <a:graphicFrameLocks/>
          </p:cNvGraphicFramePr>
          <p:nvPr/>
        </p:nvGraphicFramePr>
        <p:xfrm>
          <a:off x="992188" y="1506538"/>
          <a:ext cx="7231062" cy="4781550"/>
        </p:xfrm>
        <a:graphic>
          <a:graphicData uri="http://schemas.openxmlformats.org/presentationml/2006/ole">
            <p:oleObj spid="_x0000_s40962" r:id="rId3" imgW="7230483" imgH="47857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testo 2"/>
          <p:cNvSpPr>
            <a:spLocks noGrp="1"/>
          </p:cNvSpPr>
          <p:nvPr>
            <p:ph type="body" sz="half" idx="2"/>
          </p:nvPr>
        </p:nvSpPr>
        <p:spPr>
          <a:xfrm>
            <a:off x="4868863" y="2786063"/>
            <a:ext cx="3817937" cy="2420937"/>
          </a:xfrm>
        </p:spPr>
        <p:txBody>
          <a:bodyPr/>
          <a:lstStyle/>
          <a:p>
            <a:endParaRPr lang="it-IT" smtClean="0"/>
          </a:p>
        </p:txBody>
      </p:sp>
      <p:pic>
        <p:nvPicPr>
          <p:cNvPr id="6" name="Segnaposto immagine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4375" r="4375"/>
          <a:stretch>
            <a:fillRect/>
          </a:stretch>
        </p:blipFill>
        <p:spPr>
          <a:xfrm>
            <a:off x="323528" y="332656"/>
            <a:ext cx="2369513" cy="1944216"/>
          </a:xfrm>
        </p:spPr>
      </p:pic>
      <p:pic>
        <p:nvPicPr>
          <p:cNvPr id="41987" name="Immagin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349500"/>
            <a:ext cx="67214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251520" y="4005064"/>
            <a:ext cx="8352928" cy="2520280"/>
          </a:xfrm>
        </p:spPr>
        <p:txBody>
          <a:bodyPr rtlCol="0">
            <a:noAutofit/>
          </a:bodyPr>
          <a:lstStyle/>
          <a:p>
            <a:pPr marL="1885950" indent="-285750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attività formativa</a:t>
            </a:r>
          </a:p>
          <a:p>
            <a:pPr marL="1885950" indent="-285750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avviamento al lavoro</a:t>
            </a:r>
          </a:p>
        </p:txBody>
      </p:sp>
      <p:sp>
        <p:nvSpPr>
          <p:cNvPr id="43010" name="Titolo 2"/>
          <p:cNvSpPr>
            <a:spLocks noGrp="1"/>
          </p:cNvSpPr>
          <p:nvPr>
            <p:ph type="title"/>
          </p:nvPr>
        </p:nvSpPr>
        <p:spPr>
          <a:xfrm>
            <a:off x="395288" y="1484313"/>
            <a:ext cx="8424862" cy="2449512"/>
          </a:xfrm>
        </p:spPr>
        <p:txBody>
          <a:bodyPr/>
          <a:lstStyle/>
          <a:p>
            <a:pPr algn="ctr"/>
            <a:r>
              <a:rPr lang="it-IT" sz="4400" b="1" smtClean="0"/>
              <a:t>Speciale programma sulla semplificazione dei costi </a:t>
            </a:r>
            <a:br>
              <a:rPr lang="it-IT" sz="4400" b="1" smtClean="0"/>
            </a:br>
            <a:r>
              <a:rPr lang="it-IT" sz="4400" b="1" smtClean="0"/>
              <a:t>FSE 2007 -2013, applicato ai settori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72400" cy="1152525"/>
          </a:xfrm>
        </p:spPr>
        <p:txBody>
          <a:bodyPr/>
          <a:lstStyle/>
          <a:p>
            <a:r>
              <a:rPr lang="it-IT" sz="4000" b="1" smtClean="0"/>
              <a:t>Elementi positivi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0825" y="1844675"/>
            <a:ext cx="8497888" cy="3529013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      Avviare nuove forme di cooperazione sul territorio: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avviare il confronto tecnico fra le Autorità di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gestione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avorire lo scambio di esperienze e buone pratiche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individuare gli aspetti positivi (vantaggi della gestione, rendicontazione e controllo)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analizzare gli elementi di criticità con l’individuazione di soluzioni comuni utili anche per la nuova Programmazione (2014-2020)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276225" y="3068638"/>
            <a:ext cx="4321175" cy="2447925"/>
          </a:xfrm>
        </p:spPr>
        <p:txBody>
          <a:bodyPr rtlCol="0"/>
          <a:lstStyle/>
          <a:p>
            <a:pPr fontAlgn="auto">
              <a:buClr>
                <a:schemeClr val="tx2">
                  <a:lumMod val="75000"/>
                </a:schemeClr>
              </a:buClr>
              <a:defRPr/>
            </a:pP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10 hanno introdotto i costi indiretti</a:t>
            </a:r>
          </a:p>
          <a:p>
            <a:pPr fontAlgn="auto">
              <a:buClr>
                <a:schemeClr val="tx2">
                  <a:lumMod val="75000"/>
                </a:schemeClr>
              </a:buClr>
              <a:defRPr/>
            </a:pP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13 le Unità di Costo Standard</a:t>
            </a:r>
          </a:p>
          <a:p>
            <a:pPr fontAlgn="auto">
              <a:buClr>
                <a:schemeClr val="tx2">
                  <a:lumMod val="75000"/>
                </a:schemeClr>
              </a:buClr>
              <a:defRPr/>
            </a:pP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7 le somme forfettarie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0825" y="620713"/>
            <a:ext cx="8642350" cy="1728787"/>
          </a:xfrm>
        </p:spPr>
        <p:txBody>
          <a:bodyPr/>
          <a:lstStyle/>
          <a:p>
            <a:r>
              <a:rPr lang="it-IT" sz="4800" b="1" smtClean="0"/>
              <a:t>14 le regioni interessate all’attuazione :</a:t>
            </a:r>
          </a:p>
        </p:txBody>
      </p:sp>
      <p:pic>
        <p:nvPicPr>
          <p:cNvPr id="45059" name="Immagin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038" y="2276475"/>
            <a:ext cx="4506912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088" y="1412875"/>
            <a:ext cx="7772400" cy="417671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Accelerare la selezione dei progetti e dei pagamenti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Ridurre gli oneri amministrativi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Diminuire la documentazione da predisporre e controllare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Rendere più veloce e trasparente la comunicazione con i richiedenti</a:t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Ridurre i tassi di errore nei progetti 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Segnaposto testo 2"/>
          <p:cNvSpPr>
            <a:spLocks noGrp="1"/>
          </p:cNvSpPr>
          <p:nvPr>
            <p:ph type="body" idx="1"/>
          </p:nvPr>
        </p:nvSpPr>
        <p:spPr>
          <a:xfrm>
            <a:off x="1403350" y="260350"/>
            <a:ext cx="6418263" cy="939800"/>
          </a:xfrm>
        </p:spPr>
        <p:txBody>
          <a:bodyPr/>
          <a:lstStyle/>
          <a:p>
            <a:r>
              <a:rPr lang="it-IT" sz="4000" smtClean="0"/>
              <a:t>FINALITA’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7772400" cy="50403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</a:rPr>
              <a:t>E’ stata costruita una metodologia: sono state definite </a:t>
            </a:r>
            <a:r>
              <a:rPr lang="it-IT" b="1" dirty="0">
                <a:solidFill>
                  <a:schemeClr val="bg1"/>
                </a:solidFill>
              </a:rPr>
              <a:t>regole per la costituzione dell’Unità dei Costi Standard (UCS) attraverso la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definizione di </a:t>
            </a:r>
            <a:r>
              <a:rPr lang="it-IT" b="1" dirty="0">
                <a:solidFill>
                  <a:schemeClr val="bg1"/>
                </a:solidFill>
              </a:rPr>
              <a:t>linee-guida</a:t>
            </a:r>
            <a:br>
              <a:rPr lang="it-IT" b="1" dirty="0">
                <a:solidFill>
                  <a:schemeClr val="bg1"/>
                </a:solidFill>
              </a:rPr>
            </a:b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2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129462" cy="720725"/>
          </a:xfrm>
        </p:spPr>
        <p:txBody>
          <a:bodyPr/>
          <a:lstStyle/>
          <a:p>
            <a:pPr algn="ctr"/>
            <a:r>
              <a:rPr lang="it-IT" sz="4800" b="1" smtClean="0"/>
              <a:t>Per i servizi formativi</a:t>
            </a:r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1042988" y="1628775"/>
            <a:ext cx="7129462" cy="396081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sz="2800" b="1" dirty="0"/>
              <a:t>è</a:t>
            </a:r>
            <a:r>
              <a:rPr lang="it-IT" sz="2800" b="1" dirty="0" smtClean="0"/>
              <a:t> stata costruita una serie storica utilizzando analisi di mercato e definendo:</a:t>
            </a:r>
          </a:p>
          <a:p>
            <a:pPr fontAlgn="auto">
              <a:spcAft>
                <a:spcPts val="0"/>
              </a:spcAft>
              <a:defRPr/>
            </a:pPr>
            <a:endParaRPr lang="it-IT" sz="2800" b="1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800" b="1" dirty="0"/>
              <a:t>i</a:t>
            </a:r>
            <a:r>
              <a:rPr lang="it-IT" sz="2800" b="1" dirty="0" smtClean="0"/>
              <a:t> costi relativi per la determinazione dell’UCS e il metodo di calcolo utilizzato;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800" b="1" dirty="0"/>
              <a:t>l</a:t>
            </a:r>
            <a:r>
              <a:rPr lang="it-IT" sz="2800" b="1" dirty="0" smtClean="0"/>
              <a:t>e tipologie di UCS (ora/corso, ora/allievo, successo formativo);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800" b="1" dirty="0"/>
              <a:t>l</a:t>
            </a:r>
            <a:r>
              <a:rPr lang="it-IT" sz="2800" b="1" dirty="0" smtClean="0"/>
              <a:t>e condizioni di utilizzo.</a:t>
            </a:r>
            <a:endParaRPr lang="it-IT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611188" y="1989138"/>
            <a:ext cx="7561262" cy="4032250"/>
          </a:xfrm>
        </p:spPr>
        <p:txBody>
          <a:bodyPr rtlCol="0"/>
          <a:lstStyle/>
          <a:p>
            <a:pPr fontAlgn="auto">
              <a:buClr>
                <a:schemeClr val="tx2">
                  <a:lumMod val="75000"/>
                </a:schemeClr>
              </a:buClr>
              <a:defRPr/>
            </a:pP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buClr>
                <a:schemeClr val="tx2">
                  <a:lumMod val="75000"/>
                </a:schemeClr>
              </a:buClr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    Gli elementi POSITIVI sono riconducibili a:</a:t>
            </a:r>
          </a:p>
          <a:p>
            <a:pPr fontAlgn="auto">
              <a:buClr>
                <a:schemeClr val="tx2">
                  <a:lumMod val="75000"/>
                </a:schemeClr>
              </a:buClr>
              <a:defRPr/>
            </a:pP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 algn="just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accelerazione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dei processi di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spesa;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 algn="just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tempistica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di gestione degli interventi ridotta;</a:t>
            </a: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0363" indent="-360363" algn="just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iduzione degli oneri amministrativi connessi all’attività di verifica e alla conseguente velocizzazione dei tempi;</a:t>
            </a:r>
          </a:p>
          <a:p>
            <a:pPr marL="360363" indent="-360363" algn="just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alorizzazione delle visite </a:t>
            </a:r>
            <a:r>
              <a:rPr lang="it-IT" sz="2000" i="1" dirty="0" smtClean="0">
                <a:solidFill>
                  <a:schemeClr val="tx2">
                    <a:lumMod val="50000"/>
                  </a:schemeClr>
                </a:solidFill>
              </a:rPr>
              <a:t>in loco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«in itinere» presso i beneficiari;</a:t>
            </a:r>
          </a:p>
          <a:p>
            <a:pPr marL="360363" indent="-360363" algn="just" fontAlgn="auto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semplificazione della normativa con minor ricorso a interpretazioni difformi, minor rischio di errori e riduzione delle controversie;</a:t>
            </a:r>
          </a:p>
        </p:txBody>
      </p:sp>
      <p:sp>
        <p:nvSpPr>
          <p:cNvPr id="48130" name="Titolo 2"/>
          <p:cNvSpPr>
            <a:spLocks noGrp="1"/>
          </p:cNvSpPr>
          <p:nvPr>
            <p:ph type="title"/>
          </p:nvPr>
        </p:nvSpPr>
        <p:spPr>
          <a:xfrm>
            <a:off x="323850" y="1268413"/>
            <a:ext cx="5040313" cy="720725"/>
          </a:xfrm>
        </p:spPr>
        <p:txBody>
          <a:bodyPr/>
          <a:lstStyle/>
          <a:p>
            <a:pPr algn="ctr"/>
            <a:r>
              <a:rPr lang="it-IT" sz="4800" b="1" smtClean="0"/>
              <a:t>V a n t a g g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2"/>
          <p:cNvSpPr>
            <a:spLocks noGrp="1"/>
          </p:cNvSpPr>
          <p:nvPr>
            <p:ph type="title"/>
          </p:nvPr>
        </p:nvSpPr>
        <p:spPr>
          <a:xfrm>
            <a:off x="539750" y="1557338"/>
            <a:ext cx="5040313" cy="719137"/>
          </a:xfrm>
        </p:spPr>
        <p:txBody>
          <a:bodyPr/>
          <a:lstStyle/>
          <a:p>
            <a:pPr algn="ctr"/>
            <a:r>
              <a:rPr lang="it-IT" sz="4800" b="1" smtClean="0"/>
              <a:t>V a n t a g g i  </a:t>
            </a:r>
            <a:r>
              <a:rPr lang="it-IT" sz="1400" b="1" smtClean="0"/>
              <a:t>(segue)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650" y="2492375"/>
            <a:ext cx="74168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migliore raggiungimento degli obiettivi di impegno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finanziario;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maggiore liquidità per i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beneficiari;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semplificazione delle attività di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rendicontazione;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maggiore attenzione, da parte del beneficiario, alla qualità degli interventi e al raggiungimento dei risultati e non solo all’iter procedimentale.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250825" y="2492375"/>
            <a:ext cx="8424863" cy="4032250"/>
          </a:xfrm>
        </p:spPr>
        <p:txBody>
          <a:bodyPr rtlCol="0">
            <a:noAutofit/>
          </a:bodyPr>
          <a:lstStyle/>
          <a:p>
            <a:pPr fontAlgn="auto">
              <a:buClr>
                <a:schemeClr val="tx2">
                  <a:lumMod val="75000"/>
                </a:schemeClr>
              </a:buClr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I profili di criticità riscontrati sono stati:</a:t>
            </a:r>
          </a:p>
          <a:p>
            <a:pPr fontAlgn="auto">
              <a:buClr>
                <a:schemeClr val="tx2">
                  <a:lumMod val="75000"/>
                </a:schemeClr>
              </a:buClr>
              <a:defRPr/>
            </a:pPr>
            <a:endParaRPr lang="it-IT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Maggiore onere di pianificazione delle attività (FSE)</a:t>
            </a: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Necessità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di adeguare la filiera dei controlli  alla misurazione dei risultati nella standardizzazione dei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costi</a:t>
            </a: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Necessità di incrementare il controllo fisico e tecnico anche in loco nelle varie fasi della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spesa</a:t>
            </a: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Necessità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di formazione specifica delle risorse umane dedicate alla rendicontazione a costi reali (FSE)</a:t>
            </a:r>
          </a:p>
          <a:p>
            <a:pPr marL="285750" indent="-285750" fontAlgn="auto">
              <a:buClr>
                <a:schemeClr val="tx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Interventi  innovativi: aumento delle difficoltà  di acquisire dati storici (FSE)</a:t>
            </a:r>
          </a:p>
          <a:p>
            <a:pPr fontAlgn="auto">
              <a:buClr>
                <a:schemeClr val="tx2">
                  <a:lumMod val="75000"/>
                </a:schemeClr>
              </a:buClr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178" name="Titolo 2"/>
          <p:cNvSpPr>
            <a:spLocks noGrp="1"/>
          </p:cNvSpPr>
          <p:nvPr>
            <p:ph type="title"/>
          </p:nvPr>
        </p:nvSpPr>
        <p:spPr>
          <a:xfrm>
            <a:off x="971550" y="1196975"/>
            <a:ext cx="3352800" cy="1079500"/>
          </a:xfrm>
        </p:spPr>
        <p:txBody>
          <a:bodyPr/>
          <a:lstStyle/>
          <a:p>
            <a:pPr algn="ctr"/>
            <a:r>
              <a:rPr lang="it-IT" sz="4800" b="1" smtClean="0"/>
              <a:t>C r i t i c i t 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2"/>
          <p:cNvSpPr>
            <a:spLocks noGrp="1"/>
          </p:cNvSpPr>
          <p:nvPr>
            <p:ph type="title"/>
          </p:nvPr>
        </p:nvSpPr>
        <p:spPr>
          <a:xfrm>
            <a:off x="971550" y="1208088"/>
            <a:ext cx="4464050" cy="1079500"/>
          </a:xfrm>
        </p:spPr>
        <p:txBody>
          <a:bodyPr/>
          <a:lstStyle/>
          <a:p>
            <a:r>
              <a:rPr lang="it-IT" sz="4800" b="1" smtClean="0"/>
              <a:t>C r i t i c i t à  </a:t>
            </a:r>
            <a:r>
              <a:rPr lang="it-IT" sz="1800" b="1" smtClean="0"/>
              <a:t>(segue)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650" y="2349500"/>
            <a:ext cx="7488238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nella fase di avvio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</a:p>
          <a:p>
            <a:pPr marL="639763" indent="-2857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difficoltà, per le azioni innovative, di disporre di dati storici e di reperire informazioni dal mercato;</a:t>
            </a:r>
          </a:p>
          <a:p>
            <a:pPr marL="639763" indent="-2857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iniziale titubanza dei beneficiari e degli Organismi Intermedi rispetto alle innovazioni introdotte;</a:t>
            </a:r>
          </a:p>
          <a:p>
            <a:pPr marL="639763" indent="-2857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necessità iniziale di definire gli elementi determinanti per verificare il processo e il raggiungimento dei risultati;</a:t>
            </a:r>
          </a:p>
          <a:p>
            <a:pPr marL="354013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it-IT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nella fase di attuazione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628650" indent="-274638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minori informazioni da utilizzare per l’aggiornamento dei costi per i futuri interventi.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395288" y="3284538"/>
            <a:ext cx="8497887" cy="2665412"/>
          </a:xfrm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it-I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it-I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metodologia seguita per la definizione delle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UCS;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modalità di valutazione della qualità delle prestazioni effettuate sulla base delle UCS;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modalità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di effettuazione e adeguamento dei controlli di 1° e 2° livello e loro esito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modalità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di verifica per valutare l’effettività delle prestazioni finanziate;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casistica relativa all’applicazione delle UCS con eventuali 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>best </a:t>
            </a:r>
            <a:r>
              <a:rPr lang="it-IT" b="1" i="1" dirty="0" err="1" smtClean="0">
                <a:solidFill>
                  <a:schemeClr val="tx2">
                    <a:lumMod val="75000"/>
                  </a:schemeClr>
                </a:solidFill>
              </a:rPr>
              <a:t>practices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e criticità;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esame degli interventi gestiti con la misura n. 3 ed esiti dei controlli.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1398588"/>
            <a:ext cx="17637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olo 2"/>
          <p:cNvSpPr>
            <a:spLocks noGrp="1"/>
          </p:cNvSpPr>
          <p:nvPr>
            <p:ph type="title"/>
          </p:nvPr>
        </p:nvSpPr>
        <p:spPr>
          <a:xfrm>
            <a:off x="539750" y="600075"/>
            <a:ext cx="7632700" cy="676275"/>
          </a:xfrm>
        </p:spPr>
        <p:txBody>
          <a:bodyPr/>
          <a:lstStyle/>
          <a:p>
            <a:r>
              <a:rPr lang="it-IT" sz="3600" smtClean="0"/>
              <a:t>E’ opportuno il monitoraggio di: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755650" y="1773238"/>
            <a:ext cx="6264275" cy="576262"/>
          </a:xfrm>
        </p:spPr>
        <p:txBody>
          <a:bodyPr rtlCol="0"/>
          <a:lstStyle/>
          <a:p>
            <a:pPr fontAlgn="auto">
              <a:defRPr/>
            </a:pPr>
            <a:r>
              <a:rPr lang="it-IT" sz="2000" b="1" dirty="0" smtClean="0">
                <a:solidFill>
                  <a:schemeClr val="bg2">
                    <a:lumMod val="25000"/>
                  </a:schemeClr>
                </a:solidFill>
              </a:rPr>
              <a:t>Esigenza di:</a:t>
            </a:r>
            <a:endParaRPr lang="it-I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egnaposto testo 1"/>
          <p:cNvSpPr txBox="1">
            <a:spLocks/>
          </p:cNvSpPr>
          <p:nvPr/>
        </p:nvSpPr>
        <p:spPr>
          <a:xfrm>
            <a:off x="411163" y="2276475"/>
            <a:ext cx="8496300" cy="3816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70C0"/>
              </a:buClr>
              <a:defRPr/>
            </a:pP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Regole chiare all’inizio del periodo di programmazione;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Semplificazione della procedura di chiusura;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Armonizzazione delle disposizioni comunitarie in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materia;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Riduzione dell’onere amministrativo per i progetti a basso budget;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Linee guida per le Autorità nazionali in materia di requisiti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audit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Ridurre la proliferazione dei controlli da parte delle Istituzioni europee 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nazionali;</a:t>
            </a: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fontAlgn="auto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Concentrazione sui risultati invece che sugli obblighi procedurali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251" name="Segnaposto testo 1"/>
          <p:cNvSpPr txBox="1">
            <a:spLocks/>
          </p:cNvSpPr>
          <p:nvPr/>
        </p:nvSpPr>
        <p:spPr bwMode="auto">
          <a:xfrm>
            <a:off x="4170363" y="427038"/>
            <a:ext cx="47371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it-IT" sz="3600" b="1">
                <a:solidFill>
                  <a:schemeClr val="bg1"/>
                </a:solidFill>
                <a:latin typeface="Candara" pitchFamily="34" charset="0"/>
              </a:rPr>
              <a:t>RACCOMANDAZIONI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00113" y="3933825"/>
            <a:ext cx="7407275" cy="2374900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300" dirty="0" smtClean="0">
              <a:latin typeface="Verdan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300" dirty="0" smtClean="0">
                <a:latin typeface="Verdana" pitchFamily="34" charset="0"/>
              </a:rPr>
              <a:t>Contatti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sz="2300" dirty="0">
              <a:latin typeface="Verdan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300" i="1" dirty="0" err="1" smtClean="0">
                <a:latin typeface="Verdana" pitchFamily="34" charset="0"/>
              </a:rPr>
              <a:t>Cons</a:t>
            </a:r>
            <a:r>
              <a:rPr lang="it-IT" sz="2300" i="1" dirty="0" smtClean="0">
                <a:latin typeface="Verdana" pitchFamily="34" charset="0"/>
              </a:rPr>
              <a:t>. Maria Teresa Polito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300" dirty="0" smtClean="0">
                <a:latin typeface="Verdana" pitchFamily="34" charset="0"/>
              </a:rPr>
              <a:t>Corte dei conti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300" dirty="0" smtClean="0">
                <a:latin typeface="Verdana" pitchFamily="34" charset="0"/>
              </a:rPr>
              <a:t>Sezione di controllo per gli Affari Comunitari ed Internazionali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300" dirty="0" smtClean="0">
                <a:latin typeface="Verdana" pitchFamily="34" charset="0"/>
              </a:rPr>
              <a:t>Via Antonio </a:t>
            </a:r>
            <a:r>
              <a:rPr lang="it-IT" sz="2300" dirty="0" err="1" smtClean="0">
                <a:latin typeface="Verdana" pitchFamily="34" charset="0"/>
              </a:rPr>
              <a:t>Baiamonti</a:t>
            </a:r>
            <a:r>
              <a:rPr lang="it-IT" sz="2300" dirty="0" smtClean="0">
                <a:latin typeface="Verdana" pitchFamily="34" charset="0"/>
              </a:rPr>
              <a:t> n. 25 – 00195 Roma</a:t>
            </a: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300" dirty="0">
                <a:latin typeface="Verdana" pitchFamily="34" charset="0"/>
              </a:rPr>
              <a:t>	</a:t>
            </a:r>
            <a:endParaRPr lang="it-IT" sz="2300" dirty="0" smtClean="0">
              <a:latin typeface="Verdana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300" dirty="0" smtClean="0">
                <a:latin typeface="Verdana" pitchFamily="34" charset="0"/>
              </a:rPr>
              <a:t>mariateresa.polito@corteconti.it</a:t>
            </a:r>
            <a:endParaRPr lang="it-IT" sz="2300" dirty="0"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750" y="2060575"/>
            <a:ext cx="8229600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Grazie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per l’attenzione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!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en-US" dirty="0" smtClean="0">
                <a:solidFill>
                  <a:srgbClr val="072E67"/>
                </a:solidFill>
                <a:latin typeface="Mistral" pitchFamily="66" charset="0"/>
              </a:rPr>
              <a:t>Maria Teresa </a:t>
            </a:r>
            <a:r>
              <a:rPr lang="en-US" dirty="0" err="1" smtClean="0">
                <a:solidFill>
                  <a:srgbClr val="072E67"/>
                </a:solidFill>
                <a:latin typeface="Mistral" pitchFamily="66" charset="0"/>
              </a:rPr>
              <a:t>Polito</a:t>
            </a:r>
            <a:r>
              <a:rPr lang="en-US" dirty="0" smtClean="0">
                <a:solidFill>
                  <a:srgbClr val="072E67"/>
                </a:solidFill>
                <a:latin typeface="Mistral" pitchFamily="66" charset="0"/>
              </a:rPr>
              <a:t/>
            </a:r>
            <a:br>
              <a:rPr lang="en-US" dirty="0" smtClean="0">
                <a:solidFill>
                  <a:srgbClr val="072E67"/>
                </a:solidFill>
                <a:latin typeface="Mistral" pitchFamily="66" charset="0"/>
              </a:rPr>
            </a:br>
            <a:r>
              <a:rPr lang="en-US" dirty="0" smtClean="0">
                <a:solidFill>
                  <a:srgbClr val="072E67"/>
                </a:solidFill>
                <a:latin typeface="Mistral" pitchFamily="66" charset="0"/>
              </a:rPr>
              <a:t/>
            </a:r>
            <a:br>
              <a:rPr lang="en-US" dirty="0" smtClean="0">
                <a:solidFill>
                  <a:srgbClr val="072E67"/>
                </a:solidFill>
                <a:latin typeface="Mistral" pitchFamily="66" charset="0"/>
              </a:rPr>
            </a:br>
            <a:r>
              <a:rPr lang="en-US" dirty="0">
                <a:solidFill>
                  <a:srgbClr val="072E67"/>
                </a:solidFill>
                <a:latin typeface="Mistral" pitchFamily="66" charset="0"/>
              </a:rPr>
              <a:t/>
            </a:r>
            <a:br>
              <a:rPr lang="en-US" dirty="0">
                <a:solidFill>
                  <a:srgbClr val="072E67"/>
                </a:solidFill>
                <a:latin typeface="Mistral" pitchFamily="66" charset="0"/>
              </a:rPr>
            </a:br>
            <a:endParaRPr lang="it-IT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8313" y="1341438"/>
            <a:ext cx="8280400" cy="5111750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Misura n. 1: Costi indiretti 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 dichiarati sulla base di tariffe forfettarie, fino al 20% dei costi diretti di una operazione </a:t>
            </a:r>
          </a:p>
          <a:p>
            <a:pPr marL="152400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i="1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it-IT" sz="1400" i="1" dirty="0" smtClean="0">
                <a:solidFill>
                  <a:schemeClr val="bg2">
                    <a:lumMod val="25000"/>
                  </a:schemeClr>
                </a:solidFill>
              </a:rPr>
              <a:t>egolamento (CE) n.397/2009</a:t>
            </a:r>
          </a:p>
          <a:p>
            <a:pPr marL="152400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Misura n. 2: Costi fissi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calcolati applicando tabelle standard di costo unitario </a:t>
            </a:r>
            <a:r>
              <a:rPr lang="it-IT" sz="1400" i="1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it-IT" sz="1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i="1" dirty="0" smtClean="0">
                <a:solidFill>
                  <a:schemeClr val="bg2">
                    <a:lumMod val="25000"/>
                  </a:schemeClr>
                </a:solidFill>
              </a:rPr>
              <a:t>Regolamenti (CE) n. 396 e n. 397/2009</a:t>
            </a:r>
          </a:p>
          <a:p>
            <a:pPr marL="1614488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Misura n. 3: </a:t>
            </a:r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Somme 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forfettarie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 per importo non eccedente € 50.000, a copertura totale o parziale dei costi di  una 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operazione</a:t>
            </a: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i="1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it-IT" sz="1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i="1" dirty="0" smtClean="0">
                <a:solidFill>
                  <a:schemeClr val="bg2">
                    <a:lumMod val="25000"/>
                  </a:schemeClr>
                </a:solidFill>
              </a:rPr>
              <a:t>Regolamenti (CE) n. 396 e n. 397/2009</a:t>
            </a:r>
          </a:p>
          <a:p>
            <a:pPr marL="188595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Misura n. 4: Contributi in natura 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consentendo che tali contributi possano essere dichiarati come spesa ammissibile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in relazione a schemi di ingegneria finanziaria - Reg</a:t>
            </a:r>
            <a:r>
              <a:rPr lang="it-IT" sz="1400" i="1" dirty="0" smtClean="0">
                <a:solidFill>
                  <a:srgbClr val="C6E7FC">
                    <a:lumMod val="25000"/>
                  </a:srgbClr>
                </a:solidFill>
              </a:rPr>
              <a:t>olamento </a:t>
            </a:r>
            <a:r>
              <a:rPr lang="it-IT" sz="1400" i="1" dirty="0">
                <a:solidFill>
                  <a:srgbClr val="C6E7FC">
                    <a:lumMod val="25000"/>
                  </a:srgbClr>
                </a:solidFill>
              </a:rPr>
              <a:t>(CE) n. </a:t>
            </a:r>
            <a:r>
              <a:rPr lang="it-IT" sz="1400" i="1" dirty="0" smtClean="0">
                <a:solidFill>
                  <a:srgbClr val="C6E7FC">
                    <a:lumMod val="25000"/>
                  </a:srgbClr>
                </a:solidFill>
              </a:rPr>
              <a:t>284/2009</a:t>
            </a:r>
          </a:p>
          <a:p>
            <a:pPr marL="197485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i="1" dirty="0" smtClean="0">
              <a:solidFill>
                <a:srgbClr val="C6E7FC">
                  <a:lumMod val="25000"/>
                </a:srgbClr>
              </a:solidFill>
            </a:endParaRPr>
          </a:p>
          <a:p>
            <a:pPr marL="1520825" indent="-1520825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b="1" dirty="0" smtClean="0">
                <a:solidFill>
                  <a:srgbClr val="C6E7FC">
                    <a:lumMod val="25000"/>
                  </a:srgbClr>
                </a:solidFill>
              </a:rPr>
              <a:t>Misura n. 5: Pagamenti anticipati  </a:t>
            </a:r>
            <a:r>
              <a:rPr lang="it-IT" sz="1400" dirty="0" smtClean="0">
                <a:solidFill>
                  <a:srgbClr val="C6E7FC">
                    <a:lumMod val="25000"/>
                  </a:srgbClr>
                </a:solidFill>
              </a:rPr>
              <a:t>nella misura del 100% dell’importo totale dell’aiuto concesso</a:t>
            </a:r>
            <a:r>
              <a:rPr lang="it-IT" sz="1400" i="1" dirty="0" smtClean="0">
                <a:solidFill>
                  <a:srgbClr val="C6E7FC">
                    <a:lumMod val="25000"/>
                  </a:srgbClr>
                </a:solidFill>
              </a:rPr>
              <a:t>                                             Regolamento (CE) n.284/2009</a:t>
            </a:r>
          </a:p>
          <a:p>
            <a:pPr marL="2065338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b="1" dirty="0" smtClean="0">
                <a:solidFill>
                  <a:schemeClr val="bg2">
                    <a:lumMod val="25000"/>
                  </a:schemeClr>
                </a:solidFill>
              </a:rPr>
              <a:t>Misura n. 6: Aumento della flessibilità per i grandi progetti 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includendo le dichiarazioni di spesa relative senza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4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preventivo assenso della  C.E.  - Re</a:t>
            </a:r>
            <a:r>
              <a:rPr lang="it-IT" sz="1400" i="1" dirty="0" smtClean="0">
                <a:solidFill>
                  <a:srgbClr val="C6E7FC">
                    <a:lumMod val="25000"/>
                  </a:srgbClr>
                </a:solidFill>
              </a:rPr>
              <a:t>golamento </a:t>
            </a:r>
            <a:r>
              <a:rPr lang="it-IT" sz="1400" i="1" dirty="0">
                <a:solidFill>
                  <a:srgbClr val="C6E7FC">
                    <a:lumMod val="25000"/>
                  </a:srgbClr>
                </a:solidFill>
              </a:rPr>
              <a:t>(CE) </a:t>
            </a:r>
            <a:r>
              <a:rPr lang="it-IT" sz="1400" i="1" dirty="0" smtClean="0">
                <a:solidFill>
                  <a:srgbClr val="C6E7FC">
                    <a:lumMod val="25000"/>
                  </a:srgbClr>
                </a:solidFill>
              </a:rPr>
              <a:t>n.284/2009</a:t>
            </a:r>
          </a:p>
          <a:p>
            <a:pPr marL="349885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i="1" dirty="0" smtClean="0">
              <a:solidFill>
                <a:srgbClr val="C6E7FC">
                  <a:lumMod val="25000"/>
                </a:srgb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400" b="1" dirty="0" smtClean="0">
                <a:solidFill>
                  <a:srgbClr val="C6E7FC">
                    <a:lumMod val="25000"/>
                  </a:srgbClr>
                </a:solidFill>
              </a:rPr>
              <a:t>Misura n. 7: Assistenza cofinanziata rimborsabile</a:t>
            </a:r>
            <a:r>
              <a:rPr lang="it-IT" sz="1400" i="1" dirty="0">
                <a:solidFill>
                  <a:srgbClr val="C6E7FC">
                    <a:lumMod val="25000"/>
                  </a:srgbClr>
                </a:solidFill>
              </a:rPr>
              <a:t> </a:t>
            </a:r>
            <a:r>
              <a:rPr lang="it-IT" sz="1400" i="1" dirty="0" smtClean="0">
                <a:solidFill>
                  <a:srgbClr val="C6E7FC">
                    <a:lumMod val="25000"/>
                  </a:srgbClr>
                </a:solidFill>
              </a:rPr>
              <a:t>  -  Regolamento UE 1310/11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Misure opzionali</a:t>
            </a:r>
            <a:endParaRPr lang="it-IT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8313" y="2565400"/>
            <a:ext cx="8424862" cy="3311525"/>
          </a:xfrm>
        </p:spPr>
        <p:txBody>
          <a:bodyPr rtlCol="0">
            <a:normAutofit/>
          </a:bodyPr>
          <a:lstStyle/>
          <a:p>
            <a:pPr marL="2065338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</a:rPr>
              <a:t>Misura n. 8:  aumento della soglia dei costi totali per i progetti generatori di entrata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a € 1.000.000,00 </a:t>
            </a:r>
            <a:endParaRPr lang="it-IT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              </a:t>
            </a:r>
            <a:r>
              <a:rPr lang="it-IT" sz="1600" i="1" dirty="0" smtClean="0">
                <a:solidFill>
                  <a:srgbClr val="C6E7FC">
                    <a:lumMod val="25000"/>
                  </a:srgbClr>
                </a:solidFill>
              </a:rPr>
              <a:t>Regolamento (CE) n. 1341/2008</a:t>
            </a:r>
          </a:p>
          <a:p>
            <a:pPr marL="349885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600" i="1" dirty="0" smtClean="0">
              <a:solidFill>
                <a:srgbClr val="C6E7FC">
                  <a:lumMod val="25000"/>
                </a:srgbClr>
              </a:solidFill>
            </a:endParaRPr>
          </a:p>
          <a:p>
            <a:pPr marL="349885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600" i="1" dirty="0" smtClean="0">
              <a:solidFill>
                <a:srgbClr val="C6E7FC">
                  <a:lumMod val="25000"/>
                </a:srgb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600" b="1" dirty="0" smtClean="0">
                <a:solidFill>
                  <a:srgbClr val="C6E7FC">
                    <a:lumMod val="25000"/>
                  </a:srgbClr>
                </a:solidFill>
              </a:rPr>
              <a:t>Misura n. 9:  individuazione unitaria della definizione di «grande progetto»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600" b="1" dirty="0">
                <a:solidFill>
                  <a:srgbClr val="C6E7FC">
                    <a:lumMod val="25000"/>
                  </a:srgbClr>
                </a:solidFill>
              </a:rPr>
              <a:t> </a:t>
            </a:r>
            <a:r>
              <a:rPr lang="it-IT" sz="1600" b="1" dirty="0" smtClean="0">
                <a:solidFill>
                  <a:srgbClr val="C6E7FC">
                    <a:lumMod val="25000"/>
                  </a:srgbClr>
                </a:solidFill>
              </a:rPr>
              <a:t>                       </a:t>
            </a:r>
            <a:r>
              <a:rPr lang="it-IT" sz="1600" dirty="0" smtClean="0">
                <a:solidFill>
                  <a:srgbClr val="C6E7FC">
                    <a:lumMod val="25000"/>
                  </a:srgbClr>
                </a:solidFill>
              </a:rPr>
              <a:t>quando il costo totale supera i 50.000.000,00 di Euro </a:t>
            </a:r>
            <a:endParaRPr lang="it-IT" sz="1600" dirty="0">
              <a:solidFill>
                <a:srgbClr val="C6E7FC">
                  <a:lumMod val="25000"/>
                </a:srgbClr>
              </a:solidFill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it-IT" sz="1600" i="1" dirty="0" smtClean="0">
                <a:solidFill>
                  <a:srgbClr val="C6E7FC">
                    <a:lumMod val="25000"/>
                  </a:srgbClr>
                </a:solidFill>
              </a:rPr>
              <a:t>                          Regolamento (CE) n. 539/2010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it-I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482" name="Titolo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800225"/>
          </a:xfrm>
        </p:spPr>
        <p:txBody>
          <a:bodyPr/>
          <a:lstStyle/>
          <a:p>
            <a:r>
              <a:rPr lang="it-IT" b="1" smtClean="0"/>
              <a:t>Misure NON opzionali</a:t>
            </a:r>
            <a:br>
              <a:rPr lang="it-IT" b="1" smtClean="0"/>
            </a:br>
            <a:r>
              <a:rPr lang="it-IT" sz="3100" b="1" smtClean="0">
                <a:solidFill>
                  <a:srgbClr val="FF0000"/>
                </a:solidFill>
              </a:rPr>
              <a:t>si applicano al FESR e al Fondo di Coesione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4676741" cy="172819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OGGETTO: FSE (2007-2013) esclusi PO di cooperazione territoriale e transnazionali</a:t>
            </a: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3563938" y="2786063"/>
            <a:ext cx="5122862" cy="36671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>Aree principali interessate dai regolamenti :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it-IT" b="1" dirty="0" smtClean="0"/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/>
              <a:t>Progetti generatori di entrata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/>
              <a:t>Grandi progetti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/>
              <a:t>Strumenti di ingegneria finanziaria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/>
              <a:t>Valutazione, eleggibilità, dichiarazione di spesa,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/>
              <a:t>monitoraggio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it-IT" b="1" dirty="0" smtClean="0"/>
              <a:t>Assistenza rimborsabile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it-IT" b="1" u="sng" dirty="0" smtClean="0">
                <a:solidFill>
                  <a:schemeClr val="tx2">
                    <a:lumMod val="75000"/>
                  </a:schemeClr>
                </a:solidFill>
              </a:rPr>
              <a:t>FSE ha avuto anche applicazione retroattiva</a:t>
            </a:r>
            <a:endParaRPr lang="it-IT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Segnaposto immagine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4375" r="4375"/>
          <a:stretch>
            <a:fillRect/>
          </a:stretch>
        </p:blipFill>
        <p:spPr>
          <a:xfrm>
            <a:off x="467544" y="476672"/>
            <a:ext cx="2520280" cy="2067922"/>
          </a:xfrm>
        </p:spPr>
      </p:pic>
      <p:pic>
        <p:nvPicPr>
          <p:cNvPr id="7" name="Segnaposto 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 l="1253" r="1253"/>
          <a:stretch>
            <a:fillRect/>
          </a:stretch>
        </p:blipFill>
        <p:spPr>
          <a:xfrm>
            <a:off x="539552" y="2852936"/>
            <a:ext cx="2592288" cy="212700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Austria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565400"/>
            <a:ext cx="58880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Bulgaria</a:t>
            </a:r>
            <a:endParaRPr lang="it-IT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4" name="CasellaDiTesto 5"/>
          <p:cNvSpPr txBox="1">
            <a:spLocks noChangeArrowheads="1"/>
          </p:cNvSpPr>
          <p:nvPr/>
        </p:nvSpPr>
        <p:spPr bwMode="auto">
          <a:xfrm>
            <a:off x="323850" y="3357563"/>
            <a:ext cx="4752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Candara" pitchFamily="34" charset="0"/>
              </a:rPr>
              <a:t>Base di calcolo: 1.1.2007-31.12.2007</a:t>
            </a:r>
          </a:p>
          <a:p>
            <a:pPr algn="ctr"/>
            <a:r>
              <a:rPr lang="it-IT">
                <a:latin typeface="Candara" pitchFamily="34" charset="0"/>
              </a:rPr>
              <a:t>Nella Misura 1 i risultati sono presentati in una fascia di media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700213"/>
            <a:ext cx="45926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4446588"/>
            <a:ext cx="48148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56860"/>
            <a:ext cx="8229600" cy="1015663"/>
          </a:xfrm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6000" b="1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Germania</a:t>
            </a:r>
            <a:endParaRPr lang="it-IT" sz="6000" b="1" spc="5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84338"/>
            <a:ext cx="61991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asellaDiTesto 5"/>
          <p:cNvSpPr txBox="1">
            <a:spLocks noChangeArrowheads="1"/>
          </p:cNvSpPr>
          <p:nvPr/>
        </p:nvSpPr>
        <p:spPr bwMode="auto">
          <a:xfrm>
            <a:off x="971550" y="4124325"/>
            <a:ext cx="71294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ndara" pitchFamily="34" charset="0"/>
              </a:rPr>
              <a:t> </a:t>
            </a:r>
            <a:endParaRPr lang="it-IT">
              <a:latin typeface="Candara" pitchFamily="34" charset="0"/>
            </a:endParaRPr>
          </a:p>
          <a:p>
            <a:pPr algn="just"/>
            <a:r>
              <a:rPr lang="it-IT" sz="1600">
                <a:latin typeface="Candara" pitchFamily="34" charset="0"/>
              </a:rPr>
              <a:t>Il PO FSE controllato è suddiviso in 61 sub programmi con differenti periodi di finanziamento. I risultati mostrano la media calcolata approssimativamente a livello di sub-programma e non sono ripartiti a livello di progetto. Per le misure 2 e 3 soltanto i sub-programmi sono stati presi in considerazione se iniziati dopo il 22 maggio 2009 o nei quali le misure sono state utilizzate. La Commissione ha approvato la metodologia di calcolo per la misura 1 per i più rilevanti sub-programmi il 21 giugno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2425</TotalTime>
  <Words>1261</Words>
  <Application>Microsoft Office PowerPoint</Application>
  <PresentationFormat>Presentazione su schermo (4:3)</PresentationFormat>
  <Paragraphs>195</Paragraphs>
  <Slides>38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4" baseType="lpstr">
      <vt:lpstr>Candara</vt:lpstr>
      <vt:lpstr>Arial</vt:lpstr>
      <vt:lpstr>Symbol</vt:lpstr>
      <vt:lpstr>Calibri</vt:lpstr>
      <vt:lpstr>Wingdings</vt:lpstr>
      <vt:lpstr>Verdana</vt:lpstr>
      <vt:lpstr>Courier New</vt:lpstr>
      <vt:lpstr>Mistral</vt:lpstr>
      <vt:lpstr>Onde</vt:lpstr>
      <vt:lpstr>Onde</vt:lpstr>
      <vt:lpstr>Onde</vt:lpstr>
      <vt:lpstr>Onde</vt:lpstr>
      <vt:lpstr>Onde</vt:lpstr>
      <vt:lpstr>Onde</vt:lpstr>
      <vt:lpstr>Onde</vt:lpstr>
      <vt:lpstr>Grafico di Microsoft Excel</vt:lpstr>
      <vt:lpstr>Firenze, 21 novembre 2014</vt:lpstr>
      <vt:lpstr>       Berlino 12-14 marzo 2012        Sofia 16-17 aprile 2013                Vilnius 10-11 ottobre 2013 </vt:lpstr>
      <vt:lpstr> Accelerare la selezione dei progetti e dei pagamenti  Ridurre gli oneri amministrativi  Diminuire la documentazione da predisporre e controllare  Rendere più veloce e trasparente la comunicazione con i richiedenti  Ridurre i tassi di errore nei progetti </vt:lpstr>
      <vt:lpstr>Misure opzionali</vt:lpstr>
      <vt:lpstr>Misure NON opzionali si applicano al FESR e al Fondo di Coesione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Destinatari dell’indagine</vt:lpstr>
      <vt:lpstr>Amministrazioni controllate</vt:lpstr>
      <vt:lpstr>La programmazione 2007-2013 ha assegnato all’Italia, in materia di fondi strutturali più di 59 Miliardi di euro di cui circa 44 Meuro  per l’obiettivo convergenza (FESR € 35.916.241.783–FSE € 7.668.159.901,50) e  più di 15 Meuro per l’obiettivo competitività (FESR € 8.176.468.915–FSE € 7.565.892.320) </vt:lpstr>
      <vt:lpstr>    Impegni e pagamenti al 28 febbraio 2014          (le somme sono comprensive della quota nazionale)</vt:lpstr>
      <vt:lpstr>Rapporto fra programmi di Amministrazioni campionate e utilizzo della semplificazione</vt:lpstr>
      <vt:lpstr>Rapporto fra programmi di Amministrazioni campionate e utilizzo della semplificazione</vt:lpstr>
      <vt:lpstr>Diapositiva 24</vt:lpstr>
      <vt:lpstr>Incidenza complessiva delle Misure di semplificazione applicate negli Organismi campionati</vt:lpstr>
      <vt:lpstr>Diapositiva 26</vt:lpstr>
      <vt:lpstr>Speciale programma sulla semplificazione dei costi  FSE 2007 -2013, applicato ai settori</vt:lpstr>
      <vt:lpstr>Elementi positivi</vt:lpstr>
      <vt:lpstr>14 le regioni interessate all’attuazione :</vt:lpstr>
      <vt:lpstr>E’ stata costruita una metodologia: sono state definite regole per la costituzione dell’Unità dei Costi Standard (UCS) attraverso la definizione di linee-guida </vt:lpstr>
      <vt:lpstr>Per i servizi formativi</vt:lpstr>
      <vt:lpstr>V a n t a g g i</vt:lpstr>
      <vt:lpstr>V a n t a g g i  (segue)</vt:lpstr>
      <vt:lpstr>C r i t i c i t à</vt:lpstr>
      <vt:lpstr>C r i t i c i t à  (segue)</vt:lpstr>
      <vt:lpstr>E’ opportuno il monitoraggio di:</vt:lpstr>
      <vt:lpstr>Diapositiva 37</vt:lpstr>
      <vt:lpstr>  Grazie per l’attenzione!  Maria Teresa Polito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DI AUDIT sulla  SEMPLIFICAZIONE DELLE REGOLE DEI FONDI STRUTTURALI</dc:title>
  <dc:creator>Lorenzi Santina</dc:creator>
  <cp:lastModifiedBy>valenti</cp:lastModifiedBy>
  <cp:revision>190</cp:revision>
  <cp:lastPrinted>2014-11-20T15:35:29Z</cp:lastPrinted>
  <dcterms:created xsi:type="dcterms:W3CDTF">2013-03-13T15:01:53Z</dcterms:created>
  <dcterms:modified xsi:type="dcterms:W3CDTF">2014-11-25T09:23:47Z</dcterms:modified>
</cp:coreProperties>
</file>