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8" r:id="rId16"/>
    <p:sldId id="270" r:id="rId17"/>
    <p:sldId id="267" r:id="rId18"/>
    <p:sldId id="262" r:id="rId19"/>
    <p:sldId id="269" r:id="rId20"/>
    <p:sldId id="259" r:id="rId21"/>
    <p:sldId id="263" r:id="rId22"/>
    <p:sldId id="261" r:id="rId23"/>
    <p:sldId id="265" r:id="rId24"/>
    <p:sldId id="268" r:id="rId25"/>
    <p:sldId id="266" r:id="rId26"/>
    <p:sldId id="26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+mn-ea"/>
        <a:cs typeface="+mn-cs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+mn-ea"/>
        <a:cs typeface="+mn-cs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+mn-ea"/>
        <a:cs typeface="+mn-cs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+mn-ea"/>
        <a:cs typeface="+mn-cs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+mn-ea"/>
        <a:cs typeface="+mn-cs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+mn-ea"/>
        <a:cs typeface="+mn-cs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+mn-ea"/>
        <a:cs typeface="+mn-cs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+mn-ea"/>
        <a:cs typeface="+mn-cs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EAEAEA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Relationship Id="rId2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179388"/>
            <a:ext cx="1971675" cy="59975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79388"/>
            <a:ext cx="5762625" cy="5997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13500" y="0"/>
            <a:ext cx="1838325" cy="685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3763" y="0"/>
            <a:ext cx="5367337" cy="6858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3763" y="1901825"/>
            <a:ext cx="1695450" cy="41068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741613" y="1901825"/>
            <a:ext cx="1697037" cy="41068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13500" y="169863"/>
            <a:ext cx="1838325" cy="58388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3763" y="169863"/>
            <a:ext cx="5367337" cy="58388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3763" y="1946275"/>
            <a:ext cx="3602037" cy="4911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46275"/>
            <a:ext cx="3603625" cy="4911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13500" y="127000"/>
            <a:ext cx="1838325" cy="6731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3763" y="127000"/>
            <a:ext cx="5367337" cy="6731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465763" y="1901825"/>
            <a:ext cx="1316037" cy="41068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4200" y="1901825"/>
            <a:ext cx="1317625" cy="41068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13500" y="169863"/>
            <a:ext cx="1838325" cy="58388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3763" y="169863"/>
            <a:ext cx="5367337" cy="58388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3763" y="1901825"/>
            <a:ext cx="1695450" cy="41068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741613" y="1901825"/>
            <a:ext cx="1697037" cy="41068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3763" y="1901825"/>
            <a:ext cx="3602037" cy="41068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01825"/>
            <a:ext cx="3603625" cy="41068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13500" y="169863"/>
            <a:ext cx="1838325" cy="58388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3763" y="169863"/>
            <a:ext cx="5367337" cy="58388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13500" y="169863"/>
            <a:ext cx="1838325" cy="58388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3763" y="169863"/>
            <a:ext cx="5367337" cy="58388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893763" y="169863"/>
            <a:ext cx="7358062" cy="5838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893763" y="169863"/>
            <a:ext cx="7358062" cy="173196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93763" y="1901825"/>
            <a:ext cx="3602037" cy="19764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01825"/>
            <a:ext cx="3603625" cy="19764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893763" y="4030663"/>
            <a:ext cx="3602037" cy="19780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030663"/>
            <a:ext cx="3603625" cy="19780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1825625"/>
            <a:ext cx="1971675" cy="43513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57626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3763" y="893763"/>
            <a:ext cx="3602037" cy="50720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893763"/>
            <a:ext cx="3603625" cy="50720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3763" y="3536950"/>
            <a:ext cx="3602037" cy="33210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3536950"/>
            <a:ext cx="3603625" cy="33210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6007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600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1825625"/>
            <a:ext cx="1971675" cy="45497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5762625" cy="4549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1825625"/>
            <a:ext cx="1971675" cy="45497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5762625" cy="4549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46088" y="3367088"/>
            <a:ext cx="1985962" cy="34909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84450" y="3367088"/>
            <a:ext cx="1987550" cy="34909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541713" y="0"/>
            <a:ext cx="1030287" cy="685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46088" y="0"/>
            <a:ext cx="2943225" cy="6858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46088" y="3367088"/>
            <a:ext cx="1985962" cy="34909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84450" y="3367088"/>
            <a:ext cx="1987550" cy="34909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541713" y="0"/>
            <a:ext cx="1030287" cy="685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46088" y="0"/>
            <a:ext cx="2943225" cy="6858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3536950"/>
            <a:ext cx="7358062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"/>
              </a:rPr>
              <a:t>Second level</a:t>
            </a:r>
          </a:p>
          <a:p>
            <a:pPr lvl="2"/>
            <a:r>
              <a:rPr lang="en-US" altLang="it-IT" smtClean="0">
                <a:sym typeface="Gill Sans"/>
              </a:rPr>
              <a:t>Third level</a:t>
            </a:r>
          </a:p>
          <a:p>
            <a:pPr lvl="3"/>
            <a:r>
              <a:rPr lang="en-US" altLang="it-IT" smtClean="0">
                <a:sym typeface="Gill Sans"/>
              </a:rPr>
              <a:t>Fourth level</a:t>
            </a:r>
          </a:p>
          <a:p>
            <a:pPr lvl="4"/>
            <a:r>
              <a:rPr lang="en-US" altLang="it-IT" smtClean="0">
                <a:sym typeface="Gill 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0"/>
            <a:ext cx="7358062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415925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873125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330325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787525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1" r:id="rId3"/>
    <p:sldLayoutId id="2147483770" r:id="rId4"/>
    <p:sldLayoutId id="2147483769" r:id="rId5"/>
    <p:sldLayoutId id="2147483768" r:id="rId6"/>
    <p:sldLayoutId id="2147483767" r:id="rId7"/>
    <p:sldLayoutId id="2147483766" r:id="rId8"/>
    <p:sldLayoutId id="2147483765" r:id="rId9"/>
    <p:sldLayoutId id="2147483764" r:id="rId10"/>
    <p:sldLayoutId id="2147483763" r:id="rId11"/>
  </p:sldLayoutIdLst>
  <p:transition xmlns:p14="http://schemas.microsoft.com/office/powerpoint/2010/main"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665163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77900" indent="-403225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89050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1788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914525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69863"/>
            <a:ext cx="735806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title style</a:t>
            </a: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01825"/>
            <a:ext cx="3544887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"/>
              </a:rPr>
              <a:t>Second level</a:t>
            </a:r>
          </a:p>
          <a:p>
            <a:pPr lvl="2"/>
            <a:r>
              <a:rPr lang="en-US" altLang="it-IT" smtClean="0">
                <a:sym typeface="Gill Sans"/>
              </a:rPr>
              <a:t>Third level</a:t>
            </a:r>
          </a:p>
          <a:p>
            <a:pPr lvl="3"/>
            <a:r>
              <a:rPr lang="en-US" altLang="it-IT" smtClean="0">
                <a:sym typeface="Gill Sans"/>
              </a:rPr>
              <a:t>Fourth level</a:t>
            </a:r>
          </a:p>
          <a:p>
            <a:pPr lvl="4"/>
            <a:r>
              <a:rPr lang="en-US" altLang="it-IT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82" r:id="rId3"/>
    <p:sldLayoutId id="2147483781" r:id="rId4"/>
    <p:sldLayoutId id="2147483780" r:id="rId5"/>
    <p:sldLayoutId id="2147483779" r:id="rId6"/>
    <p:sldLayoutId id="2147483778" r:id="rId7"/>
    <p:sldLayoutId id="2147483777" r:id="rId8"/>
    <p:sldLayoutId id="2147483776" r:id="rId9"/>
    <p:sldLayoutId id="2147483775" r:id="rId10"/>
    <p:sldLayoutId id="214748377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493713" indent="-347663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806450" indent="-347663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19188" indent="-347663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430338" indent="-346075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743075" indent="-346075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27000"/>
            <a:ext cx="73580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title style</a:t>
            </a: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"/>
              </a:rPr>
              <a:t>Second level</a:t>
            </a:r>
          </a:p>
          <a:p>
            <a:pPr lvl="2"/>
            <a:r>
              <a:rPr lang="en-US" altLang="it-IT" smtClean="0">
                <a:sym typeface="Gill Sans"/>
              </a:rPr>
              <a:t>Third level</a:t>
            </a:r>
          </a:p>
          <a:p>
            <a:pPr lvl="3"/>
            <a:r>
              <a:rPr lang="en-US" altLang="it-IT" smtClean="0">
                <a:sym typeface="Gill Sans"/>
              </a:rPr>
              <a:t>Fourth level</a:t>
            </a:r>
          </a:p>
          <a:p>
            <a:pPr lvl="4"/>
            <a:r>
              <a:rPr lang="en-US" altLang="it-IT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4" r:id="rId2"/>
    <p:sldLayoutId id="2147483793" r:id="rId3"/>
    <p:sldLayoutId id="2147483792" r:id="rId4"/>
    <p:sldLayoutId id="2147483791" r:id="rId5"/>
    <p:sldLayoutId id="2147483790" r:id="rId6"/>
    <p:sldLayoutId id="2147483789" r:id="rId7"/>
    <p:sldLayoutId id="2147483788" r:id="rId8"/>
    <p:sldLayoutId id="2147483787" r:id="rId9"/>
    <p:sldLayoutId id="2147483786" r:id="rId10"/>
    <p:sldLayoutId id="214748378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493713" indent="-347663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806450" indent="-347663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19188" indent="-347663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430338" indent="-346075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743075" indent="-346075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69863"/>
            <a:ext cx="735806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title style</a:t>
            </a: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5763" y="1901825"/>
            <a:ext cx="278606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"/>
              </a:rPr>
              <a:t>Second level</a:t>
            </a:r>
          </a:p>
          <a:p>
            <a:pPr lvl="2"/>
            <a:r>
              <a:rPr lang="en-US" altLang="it-IT" smtClean="0">
                <a:sym typeface="Gill Sans"/>
              </a:rPr>
              <a:t>Third level</a:t>
            </a:r>
          </a:p>
          <a:p>
            <a:pPr lvl="3"/>
            <a:r>
              <a:rPr lang="en-US" altLang="it-IT" smtClean="0">
                <a:sym typeface="Gill Sans"/>
              </a:rPr>
              <a:t>Fourth level</a:t>
            </a:r>
          </a:p>
          <a:p>
            <a:pPr lvl="4"/>
            <a:r>
              <a:rPr lang="en-US" altLang="it-IT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4" r:id="rId3"/>
    <p:sldLayoutId id="2147483803" r:id="rId4"/>
    <p:sldLayoutId id="2147483802" r:id="rId5"/>
    <p:sldLayoutId id="2147483801" r:id="rId6"/>
    <p:sldLayoutId id="2147483800" r:id="rId7"/>
    <p:sldLayoutId id="2147483799" r:id="rId8"/>
    <p:sldLayoutId id="2147483798" r:id="rId9"/>
    <p:sldLayoutId id="2147483797" r:id="rId10"/>
    <p:sldLayoutId id="214748379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493713" indent="-347663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806450" indent="-347663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19188" indent="-347663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430338" indent="-346075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743075" indent="-346075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69863"/>
            <a:ext cx="735806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title style</a:t>
            </a: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01825"/>
            <a:ext cx="3544887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"/>
              </a:rPr>
              <a:t>Second level</a:t>
            </a:r>
          </a:p>
          <a:p>
            <a:pPr lvl="2"/>
            <a:r>
              <a:rPr lang="en-US" altLang="it-IT" smtClean="0">
                <a:sym typeface="Gill Sans"/>
              </a:rPr>
              <a:t>Third level</a:t>
            </a:r>
          </a:p>
          <a:p>
            <a:pPr lvl="3"/>
            <a:r>
              <a:rPr lang="en-US" altLang="it-IT" smtClean="0">
                <a:sym typeface="Gill Sans"/>
              </a:rPr>
              <a:t>Fourth level</a:t>
            </a:r>
          </a:p>
          <a:p>
            <a:pPr lvl="4"/>
            <a:r>
              <a:rPr lang="en-US" altLang="it-IT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6" r:id="rId2"/>
    <p:sldLayoutId id="2147483815" r:id="rId3"/>
    <p:sldLayoutId id="2147483814" r:id="rId4"/>
    <p:sldLayoutId id="2147483813" r:id="rId5"/>
    <p:sldLayoutId id="2147483812" r:id="rId6"/>
    <p:sldLayoutId id="2147483811" r:id="rId7"/>
    <p:sldLayoutId id="2147483810" r:id="rId8"/>
    <p:sldLayoutId id="2147483809" r:id="rId9"/>
    <p:sldLayoutId id="2147483808" r:id="rId10"/>
    <p:sldLayoutId id="214748380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493713" indent="-347663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806450" indent="-347663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19188" indent="-347663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430338" indent="-346075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743075" indent="-346075" algn="l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69863"/>
            <a:ext cx="735806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01825"/>
            <a:ext cx="735806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"/>
              </a:rPr>
              <a:t>Second level</a:t>
            </a:r>
          </a:p>
          <a:p>
            <a:pPr lvl="2"/>
            <a:r>
              <a:rPr lang="en-US" altLang="it-IT" smtClean="0">
                <a:sym typeface="Gill Sans"/>
              </a:rPr>
              <a:t>Third level</a:t>
            </a:r>
          </a:p>
          <a:p>
            <a:pPr lvl="3"/>
            <a:r>
              <a:rPr lang="en-US" altLang="it-IT" smtClean="0">
                <a:sym typeface="Gill Sans"/>
              </a:rPr>
              <a:t>Fourth level</a:t>
            </a:r>
          </a:p>
          <a:p>
            <a:pPr lvl="4"/>
            <a:r>
              <a:rPr lang="en-US" altLang="it-IT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  <p:sldLayoutId id="2147483673" r:id="rId13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547688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860425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73163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485900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798638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2089150"/>
            <a:ext cx="735806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496888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954088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411288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68488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893763"/>
            <a:ext cx="73580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"/>
              </a:rPr>
              <a:t>Second level</a:t>
            </a:r>
          </a:p>
          <a:p>
            <a:pPr lvl="2"/>
            <a:r>
              <a:rPr lang="en-US" altLang="it-IT" smtClean="0">
                <a:sym typeface="Gill Sans"/>
              </a:rPr>
              <a:t>Third level</a:t>
            </a:r>
          </a:p>
          <a:p>
            <a:pPr lvl="3"/>
            <a:r>
              <a:rPr lang="en-US" altLang="it-IT" smtClean="0">
                <a:sym typeface="Gill Sans"/>
              </a:rPr>
              <a:t>Fourth level</a:t>
            </a:r>
          </a:p>
          <a:p>
            <a:pPr lvl="4"/>
            <a:r>
              <a:rPr lang="en-US" altLang="it-IT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 xmlns:p14="http://schemas.microsoft.com/office/powerpoint/2010/main"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547688" indent="-401638" algn="l" rtl="0" eaLnBrk="0" fontAlgn="base" hangingPunct="0">
        <a:spcBef>
          <a:spcPts val="3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860425" indent="-401638" algn="l" rtl="0" eaLnBrk="0" fontAlgn="base" hangingPunct="0">
        <a:spcBef>
          <a:spcPts val="3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73163" indent="-401638" algn="l" rtl="0" eaLnBrk="0" fontAlgn="base" hangingPunct="0">
        <a:spcBef>
          <a:spcPts val="3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485900" indent="-401638" algn="l" rtl="0" eaLnBrk="0" fontAlgn="base" hangingPunct="0">
        <a:spcBef>
          <a:spcPts val="3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798638" indent="-401638" algn="l" rtl="0" eaLnBrk="0" fontAlgn="base" hangingPunct="0">
        <a:spcBef>
          <a:spcPts val="3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5180013"/>
            <a:ext cx="73580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496888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954088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411288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68488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5180013"/>
            <a:ext cx="73580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5" r:id="rId5"/>
    <p:sldLayoutId id="2147483724" r:id="rId6"/>
    <p:sldLayoutId id="2147483723" r:id="rId7"/>
    <p:sldLayoutId id="2147483722" r:id="rId8"/>
    <p:sldLayoutId id="2147483721" r:id="rId9"/>
    <p:sldLayoutId id="2147483720" r:id="rId10"/>
    <p:sldLayoutId id="214748371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496888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954088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411288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68488" algn="ctr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3367088"/>
            <a:ext cx="4125912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"/>
              </a:rPr>
              <a:t>Second level</a:t>
            </a:r>
          </a:p>
          <a:p>
            <a:pPr lvl="2"/>
            <a:r>
              <a:rPr lang="en-US" altLang="it-IT" smtClean="0">
                <a:sym typeface="Gill Sans"/>
              </a:rPr>
              <a:t>Third level</a:t>
            </a:r>
          </a:p>
          <a:p>
            <a:pPr lvl="3"/>
            <a:r>
              <a:rPr lang="en-US" altLang="it-IT" smtClean="0">
                <a:sym typeface="Gill Sans"/>
              </a:rPr>
              <a:t>Fourth level</a:t>
            </a:r>
          </a:p>
          <a:p>
            <a:pPr lvl="4"/>
            <a:r>
              <a:rPr lang="en-US" altLang="it-IT" smtClean="0">
                <a:sym typeface="Gill Sans"/>
              </a:rPr>
              <a:t>Fifth level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0"/>
            <a:ext cx="41259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415925"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873125"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330325"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787525"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3367088"/>
            <a:ext cx="4125912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"/>
              </a:rPr>
              <a:t>Second level</a:t>
            </a:r>
          </a:p>
          <a:p>
            <a:pPr lvl="2"/>
            <a:r>
              <a:rPr lang="en-US" altLang="it-IT" smtClean="0">
                <a:sym typeface="Gill Sans"/>
              </a:rPr>
              <a:t>Third level</a:t>
            </a:r>
          </a:p>
          <a:p>
            <a:pPr lvl="3"/>
            <a:r>
              <a:rPr lang="en-US" altLang="it-IT" smtClean="0">
                <a:sym typeface="Gill Sans"/>
              </a:rPr>
              <a:t>Fourth level</a:t>
            </a:r>
          </a:p>
          <a:p>
            <a:pPr lvl="4"/>
            <a:r>
              <a:rPr lang="en-US" altLang="it-IT" smtClean="0">
                <a:sym typeface="Gill Sans"/>
              </a:rPr>
              <a:t>Fifth level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0"/>
            <a:ext cx="41259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415925"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873125"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330325"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787525"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0" r:id="rId3"/>
    <p:sldLayoutId id="2147483759" r:id="rId4"/>
    <p:sldLayoutId id="2147483758" r:id="rId5"/>
    <p:sldLayoutId id="2147483757" r:id="rId6"/>
    <p:sldLayoutId id="2147483756" r:id="rId7"/>
    <p:sldLayoutId id="2147483755" r:id="rId8"/>
    <p:sldLayoutId id="2147483754" r:id="rId9"/>
    <p:sldLayoutId id="2147483753" r:id="rId10"/>
    <p:sldLayoutId id="214748375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665163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77900" indent="-403225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89050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1788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914525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image" Target="../media/image17.emf"/><Relationship Id="rId8" Type="http://schemas.openxmlformats.org/officeDocument/2006/relationships/image" Target="../media/image4.jpeg"/><Relationship Id="rId9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6" name="Line 2"/>
          <p:cNvSpPr>
            <a:spLocks noChangeShapeType="1"/>
          </p:cNvSpPr>
          <p:nvPr/>
        </p:nvSpPr>
        <p:spPr bwMode="auto">
          <a:xfrm>
            <a:off x="3059113" y="2924175"/>
            <a:ext cx="1587" cy="3933825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5107" name="Rectangle 3"/>
          <p:cNvSpPr>
            <a:spLocks/>
          </p:cNvSpPr>
          <p:nvPr/>
        </p:nvSpPr>
        <p:spPr bwMode="auto">
          <a:xfrm>
            <a:off x="3635375" y="2781300"/>
            <a:ext cx="5105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altLang="it-IT" sz="3300" b="1">
                <a:solidFill>
                  <a:srgbClr val="7F7F7F"/>
                </a:solidFill>
                <a:latin typeface="B Franklin Gothic Demi"/>
                <a:sym typeface="B Franklin Gothic Demi"/>
              </a:rPr>
              <a:t>Comitato di Sorveglianza</a:t>
            </a:r>
          </a:p>
          <a:p>
            <a:pPr marL="39688"/>
            <a:r>
              <a:rPr lang="en-US" altLang="it-IT" sz="2400" b="1">
                <a:solidFill>
                  <a:srgbClr val="FF0000"/>
                </a:solidFill>
                <a:latin typeface="B Franklin Gothic Demi"/>
                <a:sym typeface="B Franklin Gothic Demi"/>
              </a:rPr>
              <a:t>POR CRO FSE Toscana 2007-2013</a:t>
            </a:r>
          </a:p>
          <a:p>
            <a:pPr marL="39688"/>
            <a:endParaRPr lang="en-US" altLang="it-IT" sz="2000">
              <a:solidFill>
                <a:srgbClr val="86164D"/>
              </a:solidFill>
              <a:latin typeface="B Franklin Gothic Demi"/>
              <a:sym typeface="B Franklin Gothic Demi"/>
            </a:endParaRPr>
          </a:p>
          <a:p>
            <a:pPr marL="39688"/>
            <a:r>
              <a:rPr lang="en-US" altLang="it-IT" sz="2000" b="1">
                <a:solidFill>
                  <a:schemeClr val="tx1"/>
                </a:solidFill>
                <a:latin typeface="FranklinGothic"/>
                <a:sym typeface="FranklinGothic"/>
              </a:rPr>
              <a:t>Firenze, 25 giugno 2014</a:t>
            </a:r>
          </a:p>
        </p:txBody>
      </p:sp>
      <p:pic>
        <p:nvPicPr>
          <p:cNvPr id="17510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941888"/>
            <a:ext cx="18415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9" name="Rectangle 5"/>
          <p:cNvSpPr>
            <a:spLocks/>
          </p:cNvSpPr>
          <p:nvPr/>
        </p:nvSpPr>
        <p:spPr bwMode="auto">
          <a:xfrm>
            <a:off x="3708400" y="6237288"/>
            <a:ext cx="44640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/>
            <a:r>
              <a:rPr lang="it-IT" altLang="it-IT" sz="1200">
                <a:solidFill>
                  <a:schemeClr val="tx1"/>
                </a:solidFill>
                <a:latin typeface="FranklinGothic"/>
                <a:sym typeface="FranklinGothic"/>
              </a:rPr>
              <a:t>Autorità di Gestione del POR CRO FSE Toscana 2007-2013</a:t>
            </a:r>
          </a:p>
        </p:txBody>
      </p:sp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9913" y="0"/>
            <a:ext cx="47640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100" y="76200"/>
            <a:ext cx="24892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2" name="Rectangle 9"/>
          <p:cNvSpPr>
            <a:spLocks/>
          </p:cNvSpPr>
          <p:nvPr/>
        </p:nvSpPr>
        <p:spPr bwMode="auto">
          <a:xfrm>
            <a:off x="3635375" y="5084763"/>
            <a:ext cx="5105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it-IT" altLang="it-IT" sz="2000" b="1">
                <a:sym typeface="B Franklin Gothic Demi"/>
              </a:rPr>
              <a:t>Informativa sull’attuazione </a:t>
            </a:r>
          </a:p>
          <a:p>
            <a:pPr marL="39688"/>
            <a:r>
              <a:rPr lang="it-IT" altLang="it-IT" sz="2000" b="1">
                <a:sym typeface="B Franklin Gothic Demi"/>
              </a:rPr>
              <a:t>del Piano di Comunicazione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4" name="Rectangle 2"/>
          <p:cNvSpPr>
            <a:spLocks/>
          </p:cNvSpPr>
          <p:nvPr/>
        </p:nvSpPr>
        <p:spPr bwMode="auto">
          <a:xfrm>
            <a:off x="685800" y="6323013"/>
            <a:ext cx="784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altLang="it-IT" sz="1100">
                <a:solidFill>
                  <a:srgbClr val="7F7F7F"/>
                </a:solidFill>
                <a:latin typeface="B Franklin Gothic Demi"/>
                <a:sym typeface="B Franklin Gothic Demi"/>
              </a:rPr>
              <a:t>Comitato di Sorveglianza </a:t>
            </a:r>
            <a:r>
              <a:rPr lang="en-US" altLang="it-IT" sz="1100">
                <a:solidFill>
                  <a:srgbClr val="FF0000"/>
                </a:solidFill>
                <a:latin typeface="B Franklin Gothic Demi"/>
                <a:sym typeface="B Franklin Gothic Demi"/>
              </a:rPr>
              <a:t>POR FSE Toscana 2007-2013</a:t>
            </a:r>
          </a:p>
        </p:txBody>
      </p:sp>
      <p:sp>
        <p:nvSpPr>
          <p:cNvPr id="182275" name="Rectangle 3"/>
          <p:cNvSpPr>
            <a:spLocks/>
          </p:cNvSpPr>
          <p:nvPr/>
        </p:nvSpPr>
        <p:spPr bwMode="auto">
          <a:xfrm>
            <a:off x="1143000" y="6491288"/>
            <a:ext cx="7391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altLang="it-IT" sz="900">
                <a:solidFill>
                  <a:schemeClr val="tx1"/>
                </a:solidFill>
                <a:latin typeface="FranklinGothic"/>
                <a:sym typeface="FranklinGothic"/>
              </a:rPr>
              <a:t>Firenze, 25 giugno 2014</a:t>
            </a:r>
          </a:p>
        </p:txBody>
      </p:sp>
      <p:pic>
        <p:nvPicPr>
          <p:cNvPr id="182276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6229350"/>
            <a:ext cx="3619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7" name="Line 5"/>
          <p:cNvSpPr>
            <a:spLocks noChangeShapeType="1"/>
          </p:cNvSpPr>
          <p:nvPr/>
        </p:nvSpPr>
        <p:spPr bwMode="auto">
          <a:xfrm flipH="1">
            <a:off x="684213" y="6276975"/>
            <a:ext cx="7848600" cy="15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2278" name="Rectangle 6"/>
          <p:cNvSpPr>
            <a:spLocks/>
          </p:cNvSpPr>
          <p:nvPr/>
        </p:nvSpPr>
        <p:spPr bwMode="auto">
          <a:xfrm>
            <a:off x="609600" y="1452563"/>
            <a:ext cx="7923213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50"/>
              </a:spcBef>
            </a:pPr>
            <a:r>
              <a:rPr lang="it-IT" altLang="it-IT" sz="2400" b="1" dirty="0">
                <a:solidFill>
                  <a:srgbClr val="FF0000"/>
                </a:solidFill>
                <a:latin typeface="B Franklin Gothic Demi"/>
                <a:sym typeface="B Franklin Gothic Demi"/>
              </a:rPr>
              <a:t>Comunicazione web e help </a:t>
            </a:r>
            <a:r>
              <a:rPr lang="it-IT" altLang="it-IT" sz="2400" b="1" dirty="0" smtClean="0">
                <a:solidFill>
                  <a:srgbClr val="FF0000"/>
                </a:solidFill>
                <a:latin typeface="B Franklin Gothic Demi"/>
                <a:sym typeface="B Franklin Gothic Demi"/>
              </a:rPr>
              <a:t>desk</a:t>
            </a:r>
            <a:endParaRPr lang="it-IT" altLang="it-IT" sz="800" b="1" dirty="0">
              <a:solidFill>
                <a:srgbClr val="FF0000"/>
              </a:solidFill>
              <a:latin typeface="B Franklin Gothic Demi"/>
              <a:sym typeface="B Franklin Gothic Demi"/>
            </a:endParaRPr>
          </a:p>
          <a:p>
            <a:pPr marL="39688">
              <a:spcBef>
                <a:spcPts val="1450"/>
              </a:spcBef>
              <a:buFont typeface="Arial" charset="0"/>
              <a:buChar char="•"/>
            </a:pPr>
            <a:r>
              <a:rPr lang="it-IT" altLang="it-IT" sz="1800" b="1" dirty="0">
                <a:solidFill>
                  <a:schemeClr val="tx1"/>
                </a:solidFill>
                <a:latin typeface="Lucida Grande"/>
                <a:sym typeface="Lucida Grande"/>
              </a:rPr>
              <a:t>13 newsletter – </a:t>
            </a:r>
            <a:r>
              <a:rPr lang="it-IT" altLang="it-IT" sz="1800" b="1" dirty="0" smtClean="0">
                <a:solidFill>
                  <a:schemeClr val="tx1"/>
                </a:solidFill>
                <a:latin typeface="Lucida Grande"/>
                <a:sym typeface="Lucida Grande"/>
              </a:rPr>
              <a:t>20</a:t>
            </a:r>
            <a:r>
              <a:rPr lang="it-IT" altLang="it-IT" sz="1800" b="1" dirty="0" smtClean="0">
                <a:solidFill>
                  <a:schemeClr val="tx1"/>
                </a:solidFill>
                <a:latin typeface="Lucida Grande"/>
                <a:sym typeface="Lucida Grande"/>
              </a:rPr>
              <a:t>.000 </a:t>
            </a:r>
            <a:r>
              <a:rPr lang="it-IT" altLang="it-IT" sz="1800" b="1" dirty="0">
                <a:solidFill>
                  <a:schemeClr val="tx1"/>
                </a:solidFill>
                <a:latin typeface="Lucida Grande"/>
                <a:sym typeface="Lucida Grande"/>
              </a:rPr>
              <a:t>iscritti </a:t>
            </a:r>
            <a:r>
              <a:rPr lang="it-IT" altLang="it-IT" sz="1800" dirty="0">
                <a:solidFill>
                  <a:schemeClr val="tx1"/>
                </a:solidFill>
                <a:latin typeface="Lucida Grande"/>
                <a:sym typeface="Lucida Grande"/>
              </a:rPr>
              <a:t>forniscono informazioni su iniziative, regole, novità in materia di formazione, lavoro, iniziative, normative, ecc. </a:t>
            </a:r>
            <a:r>
              <a:rPr lang="it-IT" altLang="it-IT" sz="1800" i="1" dirty="0">
                <a:solidFill>
                  <a:schemeClr val="tx1"/>
                </a:solidFill>
                <a:latin typeface="Lucida Grande"/>
                <a:sym typeface="Lucida Grande"/>
              </a:rPr>
              <a:t>(es. newsletter trimestrali per gli OI sugli aiuti di stato e sugli appalti, newsletter dell’Assessore, newsletter del Circondario Empolese, ecc.</a:t>
            </a:r>
            <a:r>
              <a:rPr lang="it-IT" altLang="it-IT" sz="1800" i="1" dirty="0" smtClean="0">
                <a:solidFill>
                  <a:schemeClr val="tx1"/>
                </a:solidFill>
                <a:latin typeface="Lucida Grande"/>
                <a:sym typeface="Lucida Grande"/>
              </a:rPr>
              <a:t>)</a:t>
            </a:r>
          </a:p>
          <a:p>
            <a:pPr marL="39688">
              <a:spcBef>
                <a:spcPts val="1450"/>
              </a:spcBef>
              <a:buFont typeface="Arial" charset="0"/>
              <a:buChar char="•"/>
            </a:pPr>
            <a:r>
              <a:rPr lang="it-IT" altLang="it-IT" sz="1800" dirty="0">
                <a:solidFill>
                  <a:schemeClr val="tx1"/>
                </a:solidFill>
                <a:latin typeface="Lucida Grande"/>
                <a:sym typeface="Lucida Grande"/>
              </a:rPr>
              <a:t>Oltre 30.000 contatti via </a:t>
            </a:r>
            <a:r>
              <a:rPr lang="it-IT" altLang="it-IT" sz="1800" b="1" dirty="0">
                <a:solidFill>
                  <a:schemeClr val="tx1"/>
                </a:solidFill>
                <a:latin typeface="Lucida Grande"/>
                <a:sym typeface="Lucida Grande"/>
              </a:rPr>
              <a:t>sms/ numeri verdi </a:t>
            </a:r>
            <a:r>
              <a:rPr lang="it-IT" altLang="it-IT" sz="1800" dirty="0">
                <a:solidFill>
                  <a:schemeClr val="tx1"/>
                </a:solidFill>
                <a:latin typeface="Lucida Grande"/>
                <a:sym typeface="Lucida Grande"/>
              </a:rPr>
              <a:t>(es. call center della Provincia di Siena</a:t>
            </a:r>
            <a:r>
              <a:rPr lang="it-IT" altLang="it-IT" sz="1800" dirty="0" smtClean="0">
                <a:solidFill>
                  <a:schemeClr val="tx1"/>
                </a:solidFill>
                <a:latin typeface="Lucida Grande"/>
                <a:sym typeface="Lucida Grande"/>
              </a:rPr>
              <a:t>)</a:t>
            </a:r>
            <a:endParaRPr lang="it-IT" altLang="it-IT" sz="1800" i="1" dirty="0">
              <a:solidFill>
                <a:schemeClr val="tx1"/>
              </a:solidFill>
              <a:latin typeface="Lucida Grande"/>
              <a:sym typeface="Lucida Grande"/>
            </a:endParaRPr>
          </a:p>
          <a:p>
            <a:pPr marL="39688">
              <a:spcBef>
                <a:spcPts val="1450"/>
              </a:spcBef>
              <a:buFont typeface="Arial" charset="0"/>
              <a:buChar char="•"/>
            </a:pPr>
            <a:r>
              <a:rPr lang="it-IT" altLang="it-IT" sz="1800" b="1" dirty="0">
                <a:solidFill>
                  <a:schemeClr val="tx1"/>
                </a:solidFill>
                <a:latin typeface="Lucida Grande"/>
                <a:sym typeface="Lucida Grande"/>
              </a:rPr>
              <a:t>Interfaccia pubblica FSE</a:t>
            </a:r>
            <a:r>
              <a:rPr lang="it-IT" altLang="it-IT" sz="1800" dirty="0">
                <a:solidFill>
                  <a:schemeClr val="tx1"/>
                </a:solidFill>
                <a:latin typeface="Lucida Grande"/>
                <a:sym typeface="Lucida Grande"/>
              </a:rPr>
              <a:t>, pubblicata on line nel 2013: una vetrina delle opportunità offerte dal FSE in Toscana per utenti esterni (cittadini, agenzie,  imprese) </a:t>
            </a:r>
            <a:r>
              <a:rPr lang="it-IT" altLang="it-IT" sz="1800" dirty="0" smtClean="0">
                <a:solidFill>
                  <a:schemeClr val="tx1"/>
                </a:solidFill>
                <a:latin typeface="Lucida Grande"/>
                <a:sym typeface="Lucida Grande"/>
              </a:rPr>
              <a:t>dove </a:t>
            </a:r>
            <a:r>
              <a:rPr lang="it-IT" altLang="it-IT" sz="1800" dirty="0">
                <a:solidFill>
                  <a:schemeClr val="tx1"/>
                </a:solidFill>
                <a:latin typeface="Lucida Grande"/>
                <a:sym typeface="Lucida Grande"/>
              </a:rPr>
              <a:t>ricercare bandi/avvisi aperti </a:t>
            </a:r>
            <a:r>
              <a:rPr lang="it-IT" altLang="it-IT" sz="1800" dirty="0" smtClean="0">
                <a:solidFill>
                  <a:schemeClr val="tx1"/>
                </a:solidFill>
                <a:latin typeface="Lucida Grande"/>
                <a:sym typeface="Lucida Grande"/>
              </a:rPr>
              <a:t>per </a:t>
            </a:r>
            <a:r>
              <a:rPr lang="it-IT" altLang="it-IT" sz="1800" dirty="0">
                <a:solidFill>
                  <a:schemeClr val="tx1"/>
                </a:solidFill>
                <a:latin typeface="Lucida Grande"/>
                <a:sym typeface="Lucida Grande"/>
              </a:rPr>
              <a:t>corsi e altre opportunità </a:t>
            </a:r>
          </a:p>
          <a:p>
            <a:pPr marL="39688">
              <a:spcBef>
                <a:spcPts val="1450"/>
              </a:spcBef>
              <a:buFont typeface="Arial" charset="0"/>
              <a:buChar char="•"/>
            </a:pPr>
            <a:r>
              <a:rPr lang="it-IT" altLang="it-IT" sz="1800" b="1" dirty="0" smtClean="0">
                <a:solidFill>
                  <a:schemeClr val="tx1"/>
                </a:solidFill>
                <a:latin typeface="Lucida Grande"/>
                <a:sym typeface="Lucida Grande"/>
              </a:rPr>
              <a:t>Nuovo </a:t>
            </a:r>
            <a:r>
              <a:rPr lang="it-IT" altLang="it-IT" sz="1800" b="1" dirty="0">
                <a:solidFill>
                  <a:schemeClr val="tx1"/>
                </a:solidFill>
                <a:latin typeface="Lucida Grande"/>
                <a:sym typeface="Lucida Grande"/>
              </a:rPr>
              <a:t>Call-Center FSE della Regione Toscana</a:t>
            </a:r>
            <a:r>
              <a:rPr lang="it-IT" altLang="it-IT" sz="1800" dirty="0">
                <a:solidFill>
                  <a:schemeClr val="tx1"/>
                </a:solidFill>
                <a:latin typeface="Lucida Grande"/>
                <a:sym typeface="Lucida Grande"/>
              </a:rPr>
              <a:t>, attivo dal 2014</a:t>
            </a:r>
          </a:p>
        </p:txBody>
      </p:sp>
      <p:pic>
        <p:nvPicPr>
          <p:cNvPr id="1822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9913" y="0"/>
            <a:ext cx="47640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61925"/>
            <a:ext cx="1600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8" name="Rectangle 4"/>
          <p:cNvGraphicFramePr>
            <a:graphicFrameLocks noGrp="1"/>
          </p:cNvGraphicFramePr>
          <p:nvPr>
            <p:ph sz="quarter" idx="1"/>
          </p:nvPr>
        </p:nvGraphicFramePr>
        <p:xfrm>
          <a:off x="1212850" y="1901825"/>
          <a:ext cx="2963863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0" name="Acrobat Document" r:id="rId3" imgW="0" imgH="0" progId="Acrobat.Document.11">
                  <p:embed/>
                </p:oleObj>
              </mc:Choice>
              <mc:Fallback>
                <p:oleObj name="Acrobat Document" r:id="rId3" imgW="0" imgH="0" progId="Acrobat.Document.11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1901825"/>
                        <a:ext cx="2963863" cy="197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1" name="Rectangle 7"/>
          <p:cNvGraphicFramePr>
            <a:graphicFrameLocks noGrp="1"/>
          </p:cNvGraphicFramePr>
          <p:nvPr>
            <p:ph sz="quarter" idx="2"/>
          </p:nvPr>
        </p:nvGraphicFramePr>
        <p:xfrm>
          <a:off x="4967288" y="1901825"/>
          <a:ext cx="2963862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1" name="Acrobat Document" r:id="rId4" imgW="0" imgH="0" progId="Acrobat.Document.11">
                  <p:embed/>
                </p:oleObj>
              </mc:Choice>
              <mc:Fallback>
                <p:oleObj name="Acrobat Document" r:id="rId4" imgW="0" imgH="0" progId="Acrobat.Document.11">
                  <p:embed/>
                  <p:pic>
                    <p:nvPicPr>
                      <p:cNvPr id="0" name="Rectangle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1901825"/>
                        <a:ext cx="2963862" cy="197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4" name="Rectangle 10"/>
          <p:cNvGraphicFramePr>
            <a:graphicFrameLocks noGrp="1"/>
          </p:cNvGraphicFramePr>
          <p:nvPr>
            <p:ph sz="quarter" idx="3"/>
          </p:nvPr>
        </p:nvGraphicFramePr>
        <p:xfrm>
          <a:off x="1211263" y="4030663"/>
          <a:ext cx="2967037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2" name="Acrobat Document" r:id="rId5" imgW="0" imgH="0" progId="Acrobat.Document.11">
                  <p:embed/>
                </p:oleObj>
              </mc:Choice>
              <mc:Fallback>
                <p:oleObj name="Acrobat Document" r:id="rId5" imgW="0" imgH="0" progId="Acrobat.Document.11">
                  <p:embed/>
                  <p:pic>
                    <p:nvPicPr>
                      <p:cNvPr id="0" name="Rectangle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4030663"/>
                        <a:ext cx="2967037" cy="197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1" name="Object 1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-73025" y="119063"/>
          <a:ext cx="9324975" cy="673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3" name="Acrobat Document" r:id="rId6" imgW="4362135" imgH="3152533" progId="Acrobat.Document.11">
                  <p:embed/>
                </p:oleObj>
              </mc:Choice>
              <mc:Fallback>
                <p:oleObj name="Acrobat Document" r:id="rId6" imgW="4362135" imgH="3152533" progId="Acrobat.Document.1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025" y="119063"/>
                        <a:ext cx="9324975" cy="673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62" name="Rettangolo 2"/>
          <p:cNvSpPr>
            <a:spLocks noChangeArrowheads="1"/>
          </p:cNvSpPr>
          <p:nvPr/>
        </p:nvSpPr>
        <p:spPr bwMode="auto">
          <a:xfrm>
            <a:off x="0" y="0"/>
            <a:ext cx="9144000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450"/>
              </a:spcBef>
            </a:pPr>
            <a:endParaRPr lang="en-US" altLang="it-IT" sz="2400" b="1">
              <a:solidFill>
                <a:srgbClr val="FF0000"/>
              </a:solidFill>
              <a:latin typeface="B Franklin Gothic Demi"/>
              <a:sym typeface="B Franklin Gothic Demi"/>
            </a:endParaRPr>
          </a:p>
          <a:p>
            <a:pPr algn="ctr">
              <a:spcBef>
                <a:spcPts val="1450"/>
              </a:spcBef>
            </a:pPr>
            <a:r>
              <a:rPr lang="en-US" altLang="it-IT" sz="2400" b="1">
                <a:solidFill>
                  <a:srgbClr val="FF0000"/>
                </a:solidFill>
                <a:latin typeface="B Franklin Gothic Demi"/>
                <a:sym typeface="B Franklin Gothic Demi"/>
              </a:rPr>
              <a:t> </a:t>
            </a:r>
            <a:r>
              <a:rPr lang="en-US" altLang="it-IT" sz="2400" b="1">
                <a:solidFill>
                  <a:srgbClr val="172954"/>
                </a:solidFill>
                <a:latin typeface="B Franklin Gothic Demi"/>
                <a:sym typeface="B Franklin Gothic Demi"/>
              </a:rPr>
              <a:t/>
            </a:r>
            <a:br>
              <a:rPr lang="en-US" altLang="it-IT" sz="2400" b="1">
                <a:solidFill>
                  <a:srgbClr val="172954"/>
                </a:solidFill>
                <a:latin typeface="B Franklin Gothic Demi"/>
                <a:sym typeface="B Franklin Gothic Demi"/>
              </a:rPr>
            </a:br>
            <a:r>
              <a:rPr lang="en-US" altLang="it-IT" sz="1800" b="1">
                <a:latin typeface="Lucida Grande"/>
                <a:sym typeface="Lucida Grande"/>
              </a:rPr>
              <a:t/>
            </a:r>
            <a:br>
              <a:rPr lang="en-US" altLang="it-IT" sz="1800" b="1">
                <a:latin typeface="Lucida Grande"/>
                <a:sym typeface="Lucida Grande"/>
              </a:rPr>
            </a:br>
            <a:endParaRPr lang="en-US" altLang="it-IT" sz="1800" b="1">
              <a:latin typeface="Lucida Grande"/>
              <a:sym typeface="Lucida Grande"/>
            </a:endParaRPr>
          </a:p>
        </p:txBody>
      </p:sp>
      <p:pic>
        <p:nvPicPr>
          <p:cNvPr id="18536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404813"/>
            <a:ext cx="1600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64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8038" y="476250"/>
            <a:ext cx="47640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55165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86370" name="Rectangle 2"/>
          <p:cNvSpPr>
            <a:spLocks/>
          </p:cNvSpPr>
          <p:nvPr/>
        </p:nvSpPr>
        <p:spPr bwMode="auto">
          <a:xfrm>
            <a:off x="685800" y="6323013"/>
            <a:ext cx="784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altLang="it-IT" sz="1100">
                <a:solidFill>
                  <a:srgbClr val="7F7F7F"/>
                </a:solidFill>
                <a:latin typeface="B Franklin Gothic Demi"/>
                <a:sym typeface="B Franklin Gothic Demi"/>
              </a:rPr>
              <a:t>Comitato di Sorveglianza </a:t>
            </a:r>
            <a:r>
              <a:rPr lang="en-US" altLang="it-IT" sz="1100">
                <a:solidFill>
                  <a:srgbClr val="FF0000"/>
                </a:solidFill>
                <a:latin typeface="B Franklin Gothic Demi"/>
                <a:sym typeface="B Franklin Gothic Demi"/>
              </a:rPr>
              <a:t>POR FSE 2007-2013</a:t>
            </a:r>
          </a:p>
        </p:txBody>
      </p:sp>
      <p:sp>
        <p:nvSpPr>
          <p:cNvPr id="186371" name="Rectangle 3"/>
          <p:cNvSpPr>
            <a:spLocks/>
          </p:cNvSpPr>
          <p:nvPr/>
        </p:nvSpPr>
        <p:spPr bwMode="auto">
          <a:xfrm>
            <a:off x="1143000" y="6491288"/>
            <a:ext cx="7391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it-IT" altLang="it-IT" sz="900">
                <a:solidFill>
                  <a:schemeClr val="tx1"/>
                </a:solidFill>
                <a:latin typeface="FranklinGothic"/>
                <a:sym typeface="FranklinGothic"/>
              </a:rPr>
              <a:t>Firenze, 25 giugno 2014</a:t>
            </a:r>
          </a:p>
          <a:p>
            <a:pPr marL="39688" algn="r"/>
            <a:endParaRPr lang="en-US" altLang="it-IT" sz="900">
              <a:solidFill>
                <a:schemeClr val="tx1"/>
              </a:solidFill>
              <a:latin typeface="FranklinGothic"/>
              <a:sym typeface="FranklinGothic"/>
            </a:endParaRPr>
          </a:p>
        </p:txBody>
      </p:sp>
      <p:pic>
        <p:nvPicPr>
          <p:cNvPr id="18637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6229350"/>
            <a:ext cx="3619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3" name="Line 5"/>
          <p:cNvSpPr>
            <a:spLocks noChangeShapeType="1"/>
          </p:cNvSpPr>
          <p:nvPr/>
        </p:nvSpPr>
        <p:spPr bwMode="auto">
          <a:xfrm flipH="1">
            <a:off x="684213" y="6276975"/>
            <a:ext cx="7848600" cy="15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8637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9913" y="0"/>
            <a:ext cx="47640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61925"/>
            <a:ext cx="1600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6" name="Rectangle 164"/>
          <p:cNvSpPr>
            <a:spLocks/>
          </p:cNvSpPr>
          <p:nvPr/>
        </p:nvSpPr>
        <p:spPr bwMode="auto">
          <a:xfrm>
            <a:off x="684213" y="2420938"/>
            <a:ext cx="7848600" cy="13684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86377" name="Rectangle 165"/>
          <p:cNvSpPr>
            <a:spLocks/>
          </p:cNvSpPr>
          <p:nvPr/>
        </p:nvSpPr>
        <p:spPr bwMode="auto">
          <a:xfrm>
            <a:off x="684213" y="3789363"/>
            <a:ext cx="7848600" cy="172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graphicFrame>
        <p:nvGraphicFramePr>
          <p:cNvPr id="18132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38383"/>
              </p:ext>
            </p:extLst>
          </p:nvPr>
        </p:nvGraphicFramePr>
        <p:xfrm>
          <a:off x="684213" y="2420938"/>
          <a:ext cx="7848600" cy="3171101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576263">
                <a:tc>
                  <a:txBody>
                    <a:bodyPr/>
                    <a:lstStyle/>
                    <a:p>
                      <a:pPr marL="1460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Budget indicativo PdC 2007-2013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 Franklin Gothic Demi" charset="0"/>
                        <a:sym typeface="Lucida Grande" charset="0"/>
                      </a:endParaRPr>
                    </a:p>
                  </a:txBody>
                  <a:tcPr marL="90000" marR="90000" marT="90000" marB="90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60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Euro 15.000.000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 Franklin Gothic Demi" charset="0"/>
                        <a:sym typeface="Lucida Grande" charset="0"/>
                      </a:endParaRP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1460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Risorse Impegnate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 Franklin Gothic Demi" charset="0"/>
                        <a:sym typeface="Lucida Grande" charset="0"/>
                      </a:endParaRPr>
                    </a:p>
                  </a:txBody>
                  <a:tcPr marL="90000" marR="90000" marT="90000" marB="90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60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Euro 12.378.609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 Franklin Gothic Demi" charset="0"/>
                        <a:sym typeface="Gill Sans" charset="0"/>
                      </a:endParaRP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1460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Impegni/Costo totale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 Franklin Gothic Demi" charset="0"/>
                        <a:sym typeface="Lucida Grande" charset="0"/>
                      </a:endParaRPr>
                    </a:p>
                  </a:txBody>
                  <a:tcPr marL="90000" marR="90000" marT="90000" marB="90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60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83%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 Franklin Gothic Demi" charset="0"/>
                        <a:sym typeface="Lucida Grande" charset="0"/>
                      </a:endParaRP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1460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Spese Sostenute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 Franklin Gothic Demi" charset="0"/>
                        <a:sym typeface="Lucida Grande" charset="0"/>
                      </a:endParaRPr>
                    </a:p>
                  </a:txBody>
                  <a:tcPr marL="90000" marR="90000" marT="90000" marB="90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60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Euro  10.935.976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 Franklin Gothic Demi" charset="0"/>
                        <a:sym typeface="Gill Sans" charset="0"/>
                      </a:endParaRP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1460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Spesa</a:t>
                      </a:r>
                      <a:r>
                        <a:rPr kumimoji="0" lang="en-US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/</a:t>
                      </a:r>
                      <a:r>
                        <a:rPr kumimoji="0" lang="en-US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Costo</a:t>
                      </a:r>
                      <a:r>
                        <a:rPr kumimoji="0" lang="en-US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 </a:t>
                      </a:r>
                      <a:r>
                        <a:rPr kumimoji="0" lang="en-US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totale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 Franklin Gothic Demi" charset="0"/>
                        <a:sym typeface="Lucida Grande" charset="0"/>
                      </a:endParaRPr>
                    </a:p>
                  </a:txBody>
                  <a:tcPr marL="90000" marR="90000" marT="90000" marB="90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60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73%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 Franklin Gothic Demi" charset="0"/>
                        <a:sym typeface="Gill Sans" charset="0"/>
                      </a:endParaRP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1460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/>
                        <a:defRPr/>
                      </a:pPr>
                      <a:r>
                        <a:rPr kumimoji="0" lang="en-US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Spese</a:t>
                      </a:r>
                      <a:r>
                        <a:rPr kumimoji="0" lang="en-US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/</a:t>
                      </a:r>
                      <a:r>
                        <a:rPr kumimoji="0" lang="en-US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Impegni</a:t>
                      </a:r>
                      <a:r>
                        <a:rPr kumimoji="0" lang="en-US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    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sym typeface="Lucida Grande" charset="0"/>
                        </a:rPr>
                        <a:t>             (</a:t>
                      </a:r>
                      <a:r>
                        <a:rPr kumimoji="0" lang="en-US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Capacità</a:t>
                      </a:r>
                      <a:r>
                        <a:rPr kumimoji="0" lang="en-US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 di </a:t>
                      </a:r>
                      <a:r>
                        <a:rPr kumimoji="0" lang="en-US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utilizzo</a:t>
                      </a:r>
                      <a:r>
                        <a:rPr kumimoji="0" lang="en-US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)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sym typeface="Lucida Grande" charset="0"/>
                      </a:endParaRPr>
                    </a:p>
                  </a:txBody>
                  <a:tcPr marL="90000" marR="90000" marT="90000" marB="90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60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/>
                        <a:defRPr/>
                      </a:pPr>
                      <a:r>
                        <a:rPr kumimoji="0" lang="en-US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Franklin Gothic Demi" charset="0"/>
                          <a:sym typeface="Lucida Grande" charset="0"/>
                        </a:rPr>
                        <a:t>88%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 Franklin Gothic Demi" charset="0"/>
                        <a:sym typeface="Gill Sans" charset="0"/>
                      </a:endParaRP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01" name="Rectangle 55"/>
          <p:cNvSpPr>
            <a:spLocks noChangeArrowheads="1"/>
          </p:cNvSpPr>
          <p:nvPr/>
        </p:nvSpPr>
        <p:spPr bwMode="auto">
          <a:xfrm>
            <a:off x="1547813" y="1412875"/>
            <a:ext cx="649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</a:pPr>
            <a:r>
              <a:rPr lang="en-US" altLang="it-IT" sz="2400" b="1">
                <a:solidFill>
                  <a:srgbClr val="FF0000"/>
                </a:solidFill>
                <a:sym typeface="B Franklin Gothic Demi"/>
              </a:rPr>
              <a:t>Attuazione finanziaria del PdC al 31/12/2013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4" name="Rectangle 2"/>
          <p:cNvSpPr>
            <a:spLocks/>
          </p:cNvSpPr>
          <p:nvPr/>
        </p:nvSpPr>
        <p:spPr bwMode="auto">
          <a:xfrm>
            <a:off x="685800" y="6323013"/>
            <a:ext cx="784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altLang="it-IT" sz="1100">
                <a:solidFill>
                  <a:srgbClr val="7F7F7F"/>
                </a:solidFill>
                <a:latin typeface="B Franklin Gothic Demi"/>
                <a:sym typeface="B Franklin Gothic Demi"/>
              </a:rPr>
              <a:t>Comitato di Sorveglianza </a:t>
            </a:r>
            <a:r>
              <a:rPr lang="en-US" altLang="it-IT" sz="1100">
                <a:solidFill>
                  <a:srgbClr val="FF0000"/>
                </a:solidFill>
                <a:latin typeface="B Franklin Gothic Demi"/>
                <a:sym typeface="B Franklin Gothic Demi"/>
              </a:rPr>
              <a:t>POR FSE 2007-2013</a:t>
            </a: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1143000" y="6491288"/>
            <a:ext cx="7391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it-IT" altLang="it-IT" sz="900">
                <a:solidFill>
                  <a:schemeClr val="tx1"/>
                </a:solidFill>
                <a:latin typeface="FranklinGothic"/>
                <a:sym typeface="FranklinGothic"/>
              </a:rPr>
              <a:t>Firenze, 25 giugno 2014</a:t>
            </a:r>
          </a:p>
          <a:p>
            <a:pPr marL="39688" algn="r"/>
            <a:endParaRPr lang="en-US" altLang="it-IT" sz="900">
              <a:solidFill>
                <a:schemeClr val="tx1"/>
              </a:solidFill>
              <a:latin typeface="FranklinGothic"/>
              <a:sym typeface="FranklinGothic"/>
            </a:endParaRPr>
          </a:p>
        </p:txBody>
      </p:sp>
      <p:pic>
        <p:nvPicPr>
          <p:cNvPr id="187396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6229350"/>
            <a:ext cx="3619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7" name="Line 5"/>
          <p:cNvSpPr>
            <a:spLocks noChangeShapeType="1"/>
          </p:cNvSpPr>
          <p:nvPr/>
        </p:nvSpPr>
        <p:spPr bwMode="auto">
          <a:xfrm flipH="1">
            <a:off x="684213" y="6276975"/>
            <a:ext cx="7848600" cy="15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8739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9913" y="0"/>
            <a:ext cx="47640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61925"/>
            <a:ext cx="1600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00" name="Rectangle 10"/>
          <p:cNvSpPr>
            <a:spLocks/>
          </p:cNvSpPr>
          <p:nvPr/>
        </p:nvSpPr>
        <p:spPr bwMode="auto">
          <a:xfrm>
            <a:off x="684213" y="1196975"/>
            <a:ext cx="7848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0"/>
              </a:spcBef>
            </a:pPr>
            <a:r>
              <a:rPr lang="en-US" altLang="it-IT" sz="2400" b="1">
                <a:solidFill>
                  <a:srgbClr val="FF0000"/>
                </a:solidFill>
                <a:latin typeface="B Franklin Gothic Demi"/>
                <a:sym typeface="B Franklin Gothic Demi"/>
              </a:rPr>
              <a:t>Attuazione finanziaria al 31/12/2013 per tipo di attività</a:t>
            </a:r>
          </a:p>
          <a:p>
            <a:pPr marL="39688">
              <a:spcBef>
                <a:spcPts val="1450"/>
              </a:spcBef>
            </a:pPr>
            <a:endParaRPr lang="en-US" altLang="it-IT" sz="1800" b="1">
              <a:solidFill>
                <a:schemeClr val="tx1"/>
              </a:solidFill>
              <a:latin typeface="Lucida Grande"/>
              <a:sym typeface="Lucida Grande"/>
            </a:endParaRPr>
          </a:p>
          <a:p>
            <a:pPr marL="39688">
              <a:spcBef>
                <a:spcPts val="1450"/>
              </a:spcBef>
            </a:pPr>
            <a:endParaRPr lang="en-US" altLang="it-IT" sz="1800">
              <a:solidFill>
                <a:schemeClr val="tx1"/>
              </a:solidFill>
              <a:latin typeface="Lucida Grande"/>
              <a:sym typeface="Lucida Grande"/>
            </a:endParaRPr>
          </a:p>
          <a:p>
            <a:pPr marL="39688">
              <a:spcBef>
                <a:spcPts val="1450"/>
              </a:spcBef>
            </a:pPr>
            <a:endParaRPr lang="en-US" altLang="it-IT" sz="1800">
              <a:solidFill>
                <a:schemeClr val="tx1"/>
              </a:solidFill>
              <a:latin typeface="Lucida Grande"/>
              <a:sym typeface="Lucida Grande"/>
            </a:endParaRPr>
          </a:p>
        </p:txBody>
      </p:sp>
      <p:graphicFrame>
        <p:nvGraphicFramePr>
          <p:cNvPr id="182440" name="Group 168"/>
          <p:cNvGraphicFramePr>
            <a:graphicFrameLocks noGrp="1"/>
          </p:cNvGraphicFramePr>
          <p:nvPr>
            <p:ph/>
          </p:nvPr>
        </p:nvGraphicFramePr>
        <p:xfrm>
          <a:off x="684213" y="1700213"/>
          <a:ext cx="7848600" cy="4216085"/>
        </p:xfrm>
        <a:graphic>
          <a:graphicData uri="http://schemas.openxmlformats.org/drawingml/2006/table">
            <a:tbl>
              <a:tblPr/>
              <a:tblGrid>
                <a:gridCol w="1439862"/>
                <a:gridCol w="1582738"/>
                <a:gridCol w="981075"/>
                <a:gridCol w="1036637"/>
                <a:gridCol w="1008063"/>
                <a:gridCol w="935037"/>
                <a:gridCol w="86518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Attività 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Budget totale 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da  PdC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Impegni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Spese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Impegni/ costo tot.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Spese/ costo tot.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Spese/ impegni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Campagne di comunicazione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4.500.000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5.834.464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5.249.329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130%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117%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90%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Pubblicazioni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4.000.000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1.568.320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1.167.703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39%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29%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74%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112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Eventi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5.500.000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3.888.426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3.712.404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71%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67%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95%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Comunicazione    web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1.000.000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17.776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17.776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109%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81%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100%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Help desk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982.929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702.069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71%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Banche dati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86.695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86.695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sym typeface="Gill Sans" charset="0"/>
                        </a:rPr>
                        <a:t>100%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0" name="Rectangle 2"/>
          <p:cNvSpPr>
            <a:spLocks/>
          </p:cNvSpPr>
          <p:nvPr/>
        </p:nvSpPr>
        <p:spPr bwMode="auto">
          <a:xfrm>
            <a:off x="685800" y="6323013"/>
            <a:ext cx="784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altLang="it-IT" sz="1100">
                <a:solidFill>
                  <a:srgbClr val="7F7F7F"/>
                </a:solidFill>
                <a:latin typeface="B Franklin Gothic Demi"/>
                <a:sym typeface="B Franklin Gothic Demi"/>
              </a:rPr>
              <a:t>Comitato di Sorveglianza </a:t>
            </a:r>
            <a:r>
              <a:rPr lang="en-US" altLang="it-IT" sz="1100">
                <a:solidFill>
                  <a:srgbClr val="FF0000"/>
                </a:solidFill>
                <a:latin typeface="B Franklin Gothic Demi"/>
                <a:sym typeface="B Franklin Gothic Demi"/>
              </a:rPr>
              <a:t>POR FSE Toscana 2007-2013</a:t>
            </a:r>
          </a:p>
        </p:txBody>
      </p:sp>
      <p:sp>
        <p:nvSpPr>
          <p:cNvPr id="176131" name="Rectangle 3"/>
          <p:cNvSpPr>
            <a:spLocks/>
          </p:cNvSpPr>
          <p:nvPr/>
        </p:nvSpPr>
        <p:spPr bwMode="auto">
          <a:xfrm>
            <a:off x="1143000" y="6491288"/>
            <a:ext cx="7391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altLang="it-IT" sz="900">
                <a:solidFill>
                  <a:schemeClr val="tx1"/>
                </a:solidFill>
                <a:latin typeface="FranklinGothic"/>
                <a:sym typeface="FranklinGothic"/>
              </a:rPr>
              <a:t>Firenze, 25 giugno 2014</a:t>
            </a:r>
          </a:p>
        </p:txBody>
      </p:sp>
      <p:pic>
        <p:nvPicPr>
          <p:cNvPr id="17613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6229350"/>
            <a:ext cx="3619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Line 5"/>
          <p:cNvSpPr>
            <a:spLocks noChangeShapeType="1"/>
          </p:cNvSpPr>
          <p:nvPr/>
        </p:nvSpPr>
        <p:spPr bwMode="auto">
          <a:xfrm flipH="1">
            <a:off x="684213" y="6276975"/>
            <a:ext cx="7848600" cy="15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6134" name="Rectangle 6"/>
          <p:cNvSpPr>
            <a:spLocks/>
          </p:cNvSpPr>
          <p:nvPr/>
        </p:nvSpPr>
        <p:spPr bwMode="auto">
          <a:xfrm>
            <a:off x="609600" y="1196975"/>
            <a:ext cx="7923213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50"/>
              </a:spcBef>
            </a:pPr>
            <a:r>
              <a:rPr lang="it-IT" altLang="it-IT" sz="2400" b="1">
                <a:solidFill>
                  <a:srgbClr val="FF0000"/>
                </a:solidFill>
                <a:latin typeface="B Franklin Gothic Demi"/>
                <a:sym typeface="B Franklin Gothic Demi"/>
              </a:rPr>
              <a:t>Attuazione del Piano di Comunicazione</a:t>
            </a:r>
          </a:p>
          <a:p>
            <a:pPr marL="39688">
              <a:spcBef>
                <a:spcPts val="1450"/>
              </a:spcBef>
            </a:pPr>
            <a:endParaRPr lang="it-IT" altLang="it-IT" sz="1800" b="1">
              <a:solidFill>
                <a:schemeClr val="tx1"/>
              </a:solidFill>
              <a:latin typeface="Lucida Grande"/>
              <a:sym typeface="Lucida Grande"/>
            </a:endParaRPr>
          </a:p>
          <a:p>
            <a:pPr marL="39688">
              <a:spcBef>
                <a:spcPts val="1450"/>
              </a:spcBef>
            </a:pPr>
            <a:r>
              <a:rPr lang="it-IT" altLang="it-IT" sz="1800" b="1">
                <a:solidFill>
                  <a:schemeClr val="tx1"/>
                </a:solidFill>
                <a:latin typeface="Lucida Grande"/>
                <a:sym typeface="Lucida Grande"/>
              </a:rPr>
              <a:t>Soggetti che realizzano le azioni di comunicazione</a:t>
            </a:r>
          </a:p>
          <a:p>
            <a:pPr marL="39688">
              <a:spcBef>
                <a:spcPts val="600"/>
              </a:spcBef>
              <a:buFont typeface="Wingdings" pitchFamily="2" charset="2"/>
              <a:buChar char="Ø"/>
            </a:pPr>
            <a:r>
              <a:rPr lang="it-IT" altLang="it-IT" sz="1800">
                <a:solidFill>
                  <a:schemeClr val="tx1"/>
                </a:solidFill>
                <a:latin typeface="Lucida Grande"/>
                <a:sym typeface="Lucida Grande"/>
              </a:rPr>
              <a:t>  Autorità di Gestione</a:t>
            </a:r>
          </a:p>
          <a:p>
            <a:pPr marL="39688">
              <a:spcBef>
                <a:spcPts val="600"/>
              </a:spcBef>
              <a:buFont typeface="Wingdings" pitchFamily="2" charset="2"/>
              <a:buChar char="Ø"/>
            </a:pPr>
            <a:r>
              <a:rPr lang="it-IT" altLang="it-IT" sz="1800">
                <a:solidFill>
                  <a:schemeClr val="tx1"/>
                </a:solidFill>
                <a:latin typeface="Lucida Grande"/>
                <a:sym typeface="Lucida Grande"/>
              </a:rPr>
              <a:t>  Organismi Intermedi</a:t>
            </a:r>
          </a:p>
          <a:p>
            <a:pPr marL="39688">
              <a:spcBef>
                <a:spcPts val="600"/>
              </a:spcBef>
              <a:buFont typeface="Wingdings" pitchFamily="2" charset="2"/>
              <a:buChar char="Ø"/>
            </a:pPr>
            <a:r>
              <a:rPr lang="it-IT" altLang="it-IT" sz="1800">
                <a:solidFill>
                  <a:schemeClr val="tx1"/>
                </a:solidFill>
                <a:latin typeface="Lucida Grande"/>
                <a:sym typeface="Lucida Grande"/>
              </a:rPr>
              <a:t>  Soggetti attuatori</a:t>
            </a:r>
          </a:p>
          <a:p>
            <a:pPr marL="39688">
              <a:spcBef>
                <a:spcPts val="600"/>
              </a:spcBef>
              <a:buFont typeface="Wingdings" pitchFamily="2" charset="2"/>
              <a:buChar char="Ø"/>
            </a:pPr>
            <a:endParaRPr lang="it-IT" altLang="it-IT" sz="1800">
              <a:solidFill>
                <a:schemeClr val="tx1"/>
              </a:solidFill>
              <a:latin typeface="Lucida Grande"/>
              <a:sym typeface="Lucida Grande"/>
            </a:endParaRPr>
          </a:p>
          <a:p>
            <a:pPr marL="39688">
              <a:spcBef>
                <a:spcPts val="600"/>
              </a:spcBef>
              <a:buFont typeface="Wingdings" pitchFamily="2" charset="2"/>
              <a:buNone/>
            </a:pPr>
            <a:r>
              <a:rPr lang="it-IT" altLang="it-IT" sz="1800" b="1">
                <a:solidFill>
                  <a:schemeClr val="tx1"/>
                </a:solidFill>
                <a:latin typeface="Lucida Grande"/>
                <a:sym typeface="Lucida Grande"/>
              </a:rPr>
              <a:t>Caratteristiche della comunicazione</a:t>
            </a:r>
          </a:p>
          <a:p>
            <a:pPr marL="39688">
              <a:spcBef>
                <a:spcPts val="600"/>
              </a:spcBef>
              <a:buFont typeface="Wingdings" pitchFamily="2" charset="2"/>
              <a:buChar char="Ø"/>
            </a:pPr>
            <a:r>
              <a:rPr lang="it-IT" altLang="it-IT" sz="1800" b="1">
                <a:solidFill>
                  <a:schemeClr val="tx1"/>
                </a:solidFill>
                <a:latin typeface="Lucida Grande"/>
                <a:sym typeface="Lucida Grande"/>
              </a:rPr>
              <a:t>  </a:t>
            </a:r>
            <a:r>
              <a:rPr lang="it-IT" altLang="it-IT" sz="1800">
                <a:solidFill>
                  <a:schemeClr val="tx1"/>
                </a:solidFill>
                <a:latin typeface="Lucida Grande"/>
                <a:sym typeface="Lucida Grande"/>
              </a:rPr>
              <a:t>Coordinamento </a:t>
            </a:r>
            <a:r>
              <a:rPr lang="it-IT" altLang="it-IT" sz="1600">
                <a:solidFill>
                  <a:schemeClr val="tx1"/>
                </a:solidFill>
                <a:latin typeface="Lucida Grande"/>
                <a:sym typeface="Lucida Grande"/>
              </a:rPr>
              <a:t>(</a:t>
            </a:r>
            <a:r>
              <a:rPr lang="it-IT" altLang="it-IT" sz="1600" i="1">
                <a:solidFill>
                  <a:schemeClr val="tx1"/>
                </a:solidFill>
                <a:latin typeface="Lucida Grande"/>
                <a:sym typeface="Lucida Grande"/>
              </a:rPr>
              <a:t>circolare modalità di comunicazione, format, manuale d’uso ecc.)</a:t>
            </a:r>
            <a:r>
              <a:rPr lang="it-IT" altLang="it-IT" sz="1800" i="1">
                <a:solidFill>
                  <a:schemeClr val="tx1"/>
                </a:solidFill>
                <a:latin typeface="Lucida Grande"/>
                <a:sym typeface="Lucida Grande"/>
              </a:rPr>
              <a:t> </a:t>
            </a:r>
          </a:p>
          <a:p>
            <a:pPr marL="39688">
              <a:spcBef>
                <a:spcPts val="600"/>
              </a:spcBef>
              <a:buFont typeface="Wingdings" pitchFamily="2" charset="2"/>
              <a:buChar char="Ø"/>
            </a:pPr>
            <a:r>
              <a:rPr lang="it-IT" altLang="it-IT" sz="1800">
                <a:solidFill>
                  <a:schemeClr val="tx1"/>
                </a:solidFill>
                <a:latin typeface="Lucida Grande"/>
                <a:sym typeface="Lucida Grande"/>
              </a:rPr>
              <a:t>  Collaborazione (</a:t>
            </a:r>
            <a:r>
              <a:rPr lang="it-IT" altLang="it-IT" sz="1600" i="1">
                <a:solidFill>
                  <a:schemeClr val="tx1"/>
                </a:solidFill>
                <a:latin typeface="Lucida Grande"/>
                <a:sym typeface="Lucida Grande"/>
              </a:rPr>
              <a:t>incontro annuale del gruppo di coordinamento, scambio   esperienze, contributi per lo sviluppo dell’interfaccia e call center ecc.)</a:t>
            </a:r>
          </a:p>
          <a:p>
            <a:pPr marL="39688">
              <a:spcBef>
                <a:spcPts val="600"/>
              </a:spcBef>
              <a:buFont typeface="Wingdings" pitchFamily="2" charset="2"/>
              <a:buChar char="Ø"/>
            </a:pPr>
            <a:r>
              <a:rPr lang="it-IT" altLang="it-IT" sz="1800">
                <a:solidFill>
                  <a:schemeClr val="tx1"/>
                </a:solidFill>
                <a:latin typeface="Lucida Grande"/>
                <a:sym typeface="Lucida Grande"/>
              </a:rPr>
              <a:t>  Integrazione con altri programmi e progetti (</a:t>
            </a:r>
            <a:r>
              <a:rPr lang="it-IT" altLang="it-IT" sz="1800" i="1">
                <a:solidFill>
                  <a:schemeClr val="tx1"/>
                </a:solidFill>
                <a:latin typeface="Lucida Grande"/>
                <a:sym typeface="Lucida Grande"/>
              </a:rPr>
              <a:t>Giovanisì, FESR ecc.)</a:t>
            </a:r>
          </a:p>
          <a:p>
            <a:pPr marL="39688">
              <a:spcBef>
                <a:spcPts val="600"/>
              </a:spcBef>
            </a:pPr>
            <a:endParaRPr lang="it-IT" altLang="it-IT" sz="1800" b="1" i="1">
              <a:solidFill>
                <a:schemeClr val="tx1"/>
              </a:solidFill>
              <a:latin typeface="Lucida Grande"/>
              <a:sym typeface="Lucida Grande"/>
            </a:endParaRPr>
          </a:p>
        </p:txBody>
      </p:sp>
      <p:pic>
        <p:nvPicPr>
          <p:cNvPr id="1761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9913" y="0"/>
            <a:ext cx="47640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61925"/>
            <a:ext cx="1600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Immagine 3" descr="Slide FSE 24 giugno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7154" name="Rectangle 3"/>
          <p:cNvSpPr>
            <a:spLocks/>
          </p:cNvSpPr>
          <p:nvPr/>
        </p:nvSpPr>
        <p:spPr bwMode="auto">
          <a:xfrm>
            <a:off x="685800" y="6323013"/>
            <a:ext cx="7848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sz="1100">
                <a:solidFill>
                  <a:srgbClr val="7F7F7F"/>
                </a:solidFill>
                <a:latin typeface="B Franklin Gothic Demi"/>
                <a:sym typeface="B Franklin Gothic Demi"/>
              </a:rPr>
              <a:t>Comitato di Sorveglianza </a:t>
            </a:r>
            <a:r>
              <a:rPr lang="en-US" sz="1100">
                <a:solidFill>
                  <a:srgbClr val="FF0000"/>
                </a:solidFill>
                <a:latin typeface="B Franklin Gothic Demi"/>
                <a:sym typeface="B Franklin Gothic Demi"/>
              </a:rPr>
              <a:t>POR FSE 2007-2013</a:t>
            </a:r>
          </a:p>
        </p:txBody>
      </p:sp>
      <p:sp>
        <p:nvSpPr>
          <p:cNvPr id="177155" name="Rectangle 4"/>
          <p:cNvSpPr>
            <a:spLocks/>
          </p:cNvSpPr>
          <p:nvPr/>
        </p:nvSpPr>
        <p:spPr bwMode="auto">
          <a:xfrm>
            <a:off x="1143000" y="6491288"/>
            <a:ext cx="73914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sz="900">
                <a:solidFill>
                  <a:schemeClr val="tx1"/>
                </a:solidFill>
                <a:latin typeface="FranklinGothic"/>
                <a:sym typeface="FranklinGothic"/>
              </a:rPr>
              <a:t>Firenze, 25 giugno 2014</a:t>
            </a:r>
          </a:p>
          <a:p>
            <a:pPr marL="39688" algn="r"/>
            <a:endParaRPr lang="en-US" sz="900">
              <a:solidFill>
                <a:schemeClr val="tx1"/>
              </a:solidFill>
              <a:latin typeface="FranklinGothic"/>
              <a:sym typeface="FranklinGothic"/>
            </a:endParaRPr>
          </a:p>
        </p:txBody>
      </p:sp>
      <p:pic>
        <p:nvPicPr>
          <p:cNvPr id="177156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6229350"/>
            <a:ext cx="36195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7157" name="Line 6"/>
          <p:cNvSpPr>
            <a:spLocks noChangeShapeType="1"/>
          </p:cNvSpPr>
          <p:nvPr/>
        </p:nvSpPr>
        <p:spPr bwMode="auto">
          <a:xfrm flipH="1">
            <a:off x="684213" y="6276975"/>
            <a:ext cx="7848600" cy="15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7158" name="Rectangle 7"/>
          <p:cNvSpPr>
            <a:spLocks/>
          </p:cNvSpPr>
          <p:nvPr/>
        </p:nvSpPr>
        <p:spPr bwMode="auto">
          <a:xfrm>
            <a:off x="611188" y="1052513"/>
            <a:ext cx="7993062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5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B Franklin Gothic Demi"/>
                <a:sym typeface="B Franklin Gothic Demi"/>
              </a:rPr>
              <a:t>Indocatori</a:t>
            </a:r>
            <a:r>
              <a:rPr lang="en-US" sz="2400" b="1" dirty="0" smtClean="0">
                <a:solidFill>
                  <a:srgbClr val="FF0000"/>
                </a:solidFill>
                <a:latin typeface="B Franklin Gothic Demi"/>
                <a:sym typeface="B Franklin Gothic Demi"/>
              </a:rPr>
              <a:t> di </a:t>
            </a:r>
            <a:r>
              <a:rPr lang="en-US" sz="2400" b="1" dirty="0" err="1" smtClean="0">
                <a:solidFill>
                  <a:srgbClr val="FF0000"/>
                </a:solidFill>
                <a:latin typeface="B Franklin Gothic Demi"/>
                <a:sym typeface="B Franklin Gothic Demi"/>
              </a:rPr>
              <a:t>realizzazione</a:t>
            </a:r>
            <a:r>
              <a:rPr lang="en-US" sz="2400" b="1" dirty="0" smtClean="0">
                <a:solidFill>
                  <a:srgbClr val="FF0000"/>
                </a:solidFill>
                <a:latin typeface="B Franklin Gothic Demi"/>
                <a:sym typeface="B Franklin Gothic Dem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 Franklin Gothic Demi"/>
                <a:sym typeface="B Franklin Gothic Demi"/>
              </a:rPr>
              <a:t>fisica</a:t>
            </a:r>
            <a:r>
              <a:rPr lang="en-US" sz="2400" b="1" dirty="0">
                <a:solidFill>
                  <a:srgbClr val="FF0000"/>
                </a:solidFill>
                <a:latin typeface="B Franklin Gothic Demi"/>
                <a:sym typeface="B Franklin Gothic Demi"/>
              </a:rPr>
              <a:t> al </a:t>
            </a:r>
            <a:r>
              <a:rPr lang="en-US" sz="2400" b="1" dirty="0" smtClean="0">
                <a:solidFill>
                  <a:srgbClr val="FF0000"/>
                </a:solidFill>
                <a:latin typeface="B Franklin Gothic Demi"/>
                <a:sym typeface="B Franklin Gothic Demi"/>
              </a:rPr>
              <a:t>31</a:t>
            </a:r>
            <a:r>
              <a:rPr lang="en-US" sz="2400" b="1" dirty="0">
                <a:solidFill>
                  <a:srgbClr val="FF0000"/>
                </a:solidFill>
                <a:latin typeface="B Franklin Gothic Demi"/>
                <a:sym typeface="B Franklin Gothic Demi"/>
              </a:rPr>
              <a:t>/12/2013</a:t>
            </a:r>
            <a:endParaRPr lang="en-US" sz="1800" b="1" dirty="0">
              <a:solidFill>
                <a:schemeClr val="tx1"/>
              </a:solidFill>
              <a:latin typeface="Lucida Grande"/>
              <a:sym typeface="Lucida Grande"/>
            </a:endParaRPr>
          </a:p>
        </p:txBody>
      </p:sp>
      <p:pic>
        <p:nvPicPr>
          <p:cNvPr id="17715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9913" y="0"/>
            <a:ext cx="4764087" cy="711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7716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61925"/>
            <a:ext cx="1600200" cy="933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aphicFrame>
        <p:nvGraphicFramePr>
          <p:cNvPr id="184479" name="Group 15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27502329"/>
              </p:ext>
            </p:extLst>
          </p:nvPr>
        </p:nvGraphicFramePr>
        <p:xfrm>
          <a:off x="395288" y="1628775"/>
          <a:ext cx="8497887" cy="5035603"/>
        </p:xfrm>
        <a:graphic>
          <a:graphicData uri="http://schemas.openxmlformats.org/drawingml/2006/table">
            <a:tbl>
              <a:tblPr/>
              <a:tblGrid>
                <a:gridCol w="1789112"/>
                <a:gridCol w="1739528"/>
                <a:gridCol w="792535"/>
                <a:gridCol w="792162"/>
                <a:gridCol w="792163"/>
                <a:gridCol w="792162"/>
                <a:gridCol w="791418"/>
                <a:gridCol w="1008807"/>
              </a:tblGrid>
              <a:tr h="271157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ATTIVIT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  <a:cs typeface="Arial" charset="0"/>
                        </a:rPr>
                        <a:t>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INDICATORE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2008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2009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2010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2011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2012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</a:rPr>
                        <a:t>2013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71157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CAMPAGNE DI COMUNICAZIONE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Passaggi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stampa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90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~ 300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~ 300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~ 500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~ 200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3385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Passaggi televisivi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200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350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200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500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&gt; 400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&gt; 400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711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Passaggi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radio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140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~150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200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300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&gt; 800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&gt; 700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60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Copie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materiale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informativo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n.d.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33.000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50.000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60.000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&gt; 50.000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&gt; 50.000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3385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PUBBLICAZIONI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Copie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pubblicazioni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33851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EVENTI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Seminari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/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convegni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24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31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35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32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711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Workshop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n.d.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73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70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75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107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Contatti diretti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2.400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~ 2.500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~ 3.000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~ 4.000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~ 4.000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~ 4.000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405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COMUNICAZIONE WEB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Newsletter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5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15.000 iscritti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6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16.500 iscritti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6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18.000 iscritti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8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20.000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iscritti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&gt; 20.000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iscritti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&gt; 20.000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iscritti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1010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HELP DESK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Contatti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tramite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numeri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verdi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/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sms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75-Black"/>
                          <a:cs typeface="Arial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 33.000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~ 30.000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~ 30.000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~ 30.000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~ 30.000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cs typeface="Arial" charset="0"/>
                        </a:rPr>
                        <a:t>~ 30.000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8" name="Rectangle 3"/>
          <p:cNvSpPr>
            <a:spLocks/>
          </p:cNvSpPr>
          <p:nvPr/>
        </p:nvSpPr>
        <p:spPr bwMode="auto">
          <a:xfrm>
            <a:off x="685800" y="6323013"/>
            <a:ext cx="784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altLang="it-IT" sz="1100">
                <a:solidFill>
                  <a:srgbClr val="7F7F7F"/>
                </a:solidFill>
                <a:latin typeface="B Franklin Gothic Demi"/>
                <a:sym typeface="B Franklin Gothic Demi"/>
              </a:rPr>
              <a:t>Comitato di Sorveglianza </a:t>
            </a:r>
            <a:r>
              <a:rPr lang="en-US" altLang="it-IT" sz="1100">
                <a:solidFill>
                  <a:srgbClr val="FF0000"/>
                </a:solidFill>
                <a:latin typeface="B Franklin Gothic Demi"/>
                <a:sym typeface="B Franklin Gothic Demi"/>
              </a:rPr>
              <a:t>POR FSE Toscana 2007-2013</a:t>
            </a:r>
          </a:p>
        </p:txBody>
      </p:sp>
      <p:sp>
        <p:nvSpPr>
          <p:cNvPr id="178179" name="Rectangle 4"/>
          <p:cNvSpPr>
            <a:spLocks/>
          </p:cNvSpPr>
          <p:nvPr/>
        </p:nvSpPr>
        <p:spPr bwMode="auto">
          <a:xfrm>
            <a:off x="1143000" y="6491288"/>
            <a:ext cx="7391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altLang="it-IT" sz="900">
                <a:solidFill>
                  <a:schemeClr val="tx1"/>
                </a:solidFill>
                <a:latin typeface="FranklinGothic"/>
                <a:sym typeface="FranklinGothic"/>
              </a:rPr>
              <a:t>Firenze, 25 giugno 2014</a:t>
            </a:r>
          </a:p>
        </p:txBody>
      </p:sp>
      <p:pic>
        <p:nvPicPr>
          <p:cNvPr id="178180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6229350"/>
            <a:ext cx="3619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1" name="Line 6"/>
          <p:cNvSpPr>
            <a:spLocks noChangeShapeType="1"/>
          </p:cNvSpPr>
          <p:nvPr/>
        </p:nvSpPr>
        <p:spPr bwMode="auto">
          <a:xfrm flipH="1">
            <a:off x="684213" y="6276975"/>
            <a:ext cx="7848600" cy="15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8182" name="Rectangle 7"/>
          <p:cNvSpPr>
            <a:spLocks/>
          </p:cNvSpPr>
          <p:nvPr/>
        </p:nvSpPr>
        <p:spPr bwMode="auto">
          <a:xfrm>
            <a:off x="395288" y="1263650"/>
            <a:ext cx="835342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50"/>
              </a:spcBef>
            </a:pPr>
            <a:r>
              <a:rPr lang="en-US" altLang="it-IT" sz="2400" b="1">
                <a:solidFill>
                  <a:srgbClr val="FF0000"/>
                </a:solidFill>
                <a:latin typeface="B Franklin Gothic Demi"/>
                <a:sym typeface="B Franklin Gothic Demi"/>
              </a:rPr>
              <a:t>Campagne di comunicazione </a:t>
            </a:r>
            <a:r>
              <a:rPr lang="en-US" altLang="it-IT" sz="2400" b="1">
                <a:solidFill>
                  <a:srgbClr val="172954"/>
                </a:solidFill>
                <a:latin typeface="B Franklin Gothic Demi"/>
                <a:sym typeface="B Franklin Gothic Demi"/>
              </a:rPr>
              <a:t/>
            </a:r>
            <a:br>
              <a:rPr lang="en-US" altLang="it-IT" sz="2400" b="1">
                <a:solidFill>
                  <a:srgbClr val="172954"/>
                </a:solidFill>
                <a:latin typeface="B Franklin Gothic Demi"/>
                <a:sym typeface="B Franklin Gothic Demi"/>
              </a:rPr>
            </a:br>
            <a:r>
              <a:rPr lang="en-US" altLang="it-IT" sz="1800" b="1">
                <a:solidFill>
                  <a:schemeClr val="tx1"/>
                </a:solidFill>
                <a:latin typeface="Lucida Grande"/>
                <a:sym typeface="Lucida Grande"/>
              </a:rPr>
              <a:t/>
            </a:r>
            <a:br>
              <a:rPr lang="en-US" altLang="it-IT" sz="1800" b="1">
                <a:solidFill>
                  <a:schemeClr val="tx1"/>
                </a:solidFill>
                <a:latin typeface="Lucida Grande"/>
                <a:sym typeface="Lucida Grande"/>
              </a:rPr>
            </a:br>
            <a:endParaRPr lang="en-US" altLang="it-IT" sz="1800" b="1">
              <a:solidFill>
                <a:schemeClr val="tx1"/>
              </a:solidFill>
              <a:latin typeface="Lucida Grande"/>
              <a:sym typeface="Lucida Grande"/>
            </a:endParaRPr>
          </a:p>
        </p:txBody>
      </p:sp>
      <p:pic>
        <p:nvPicPr>
          <p:cNvPr id="17818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9913" y="0"/>
            <a:ext cx="47640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61925"/>
            <a:ext cx="1600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5" name="Immagin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188" y="1714500"/>
            <a:ext cx="3705225" cy="22288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8186" name="Immagin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950" y="4005263"/>
            <a:ext cx="3700463" cy="222408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8187" name="Immagin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27588" y="1714500"/>
            <a:ext cx="3705225" cy="22018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8188" name="Immagin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19650" y="3967163"/>
            <a:ext cx="3713163" cy="2235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Fse_brochure2014_copert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212725"/>
            <a:ext cx="8997950" cy="643096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2" name="Rectangle 2"/>
          <p:cNvSpPr>
            <a:spLocks/>
          </p:cNvSpPr>
          <p:nvPr/>
        </p:nvSpPr>
        <p:spPr bwMode="auto">
          <a:xfrm>
            <a:off x="685800" y="6323013"/>
            <a:ext cx="784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altLang="it-IT" sz="1100">
                <a:solidFill>
                  <a:srgbClr val="7F7F7F"/>
                </a:solidFill>
                <a:latin typeface="B Franklin Gothic Demi"/>
                <a:sym typeface="B Franklin Gothic Demi"/>
              </a:rPr>
              <a:t>Comitato di Sorveglianza </a:t>
            </a:r>
            <a:r>
              <a:rPr lang="en-US" altLang="it-IT" sz="1100">
                <a:solidFill>
                  <a:srgbClr val="FF0000"/>
                </a:solidFill>
                <a:latin typeface="B Franklin Gothic Demi"/>
                <a:sym typeface="B Franklin Gothic Demi"/>
              </a:rPr>
              <a:t>POR FSE Toscana 2007-2013</a:t>
            </a:r>
          </a:p>
        </p:txBody>
      </p:sp>
      <p:sp>
        <p:nvSpPr>
          <p:cNvPr id="179203" name="Rectangle 3"/>
          <p:cNvSpPr>
            <a:spLocks/>
          </p:cNvSpPr>
          <p:nvPr/>
        </p:nvSpPr>
        <p:spPr bwMode="auto">
          <a:xfrm>
            <a:off x="1143000" y="6491288"/>
            <a:ext cx="7391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altLang="it-IT" sz="900">
                <a:solidFill>
                  <a:schemeClr val="tx1"/>
                </a:solidFill>
                <a:latin typeface="FranklinGothic"/>
                <a:sym typeface="FranklinGothic"/>
              </a:rPr>
              <a:t>Firenze, 25 giugno 2014</a:t>
            </a:r>
          </a:p>
          <a:p>
            <a:pPr marL="39688" algn="r"/>
            <a:endParaRPr lang="en-US" altLang="it-IT" sz="900">
              <a:solidFill>
                <a:schemeClr val="tx1"/>
              </a:solidFill>
              <a:latin typeface="FranklinGothic"/>
              <a:sym typeface="FranklinGothic"/>
            </a:endParaRPr>
          </a:p>
        </p:txBody>
      </p:sp>
      <p:pic>
        <p:nvPicPr>
          <p:cNvPr id="17920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6229350"/>
            <a:ext cx="3619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5" name="Line 5"/>
          <p:cNvSpPr>
            <a:spLocks noChangeShapeType="1"/>
          </p:cNvSpPr>
          <p:nvPr/>
        </p:nvSpPr>
        <p:spPr bwMode="auto">
          <a:xfrm flipH="1">
            <a:off x="684213" y="6276975"/>
            <a:ext cx="7848600" cy="15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7920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9913" y="0"/>
            <a:ext cx="47640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61925"/>
            <a:ext cx="1600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8" name="Rettangolo 2"/>
          <p:cNvSpPr>
            <a:spLocks noChangeArrowheads="1"/>
          </p:cNvSpPr>
          <p:nvPr/>
        </p:nvSpPr>
        <p:spPr bwMode="auto">
          <a:xfrm>
            <a:off x="527050" y="1196975"/>
            <a:ext cx="807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450"/>
              </a:spcBef>
            </a:pPr>
            <a:r>
              <a:rPr lang="en-US" altLang="it-IT" sz="2400" b="1">
                <a:solidFill>
                  <a:srgbClr val="FF0000"/>
                </a:solidFill>
                <a:latin typeface="B Franklin Gothic Demi"/>
                <a:sym typeface="B Franklin Gothic Demi"/>
              </a:rPr>
              <a:t>Pubblicazioni ed eventi </a:t>
            </a:r>
            <a:r>
              <a:rPr lang="en-US" altLang="it-IT" sz="2400" b="1">
                <a:solidFill>
                  <a:srgbClr val="172954"/>
                </a:solidFill>
                <a:latin typeface="B Franklin Gothic Demi"/>
                <a:sym typeface="B Franklin Gothic Demi"/>
              </a:rPr>
              <a:t/>
            </a:r>
            <a:br>
              <a:rPr lang="en-US" altLang="it-IT" sz="2400" b="1">
                <a:solidFill>
                  <a:srgbClr val="172954"/>
                </a:solidFill>
                <a:latin typeface="B Franklin Gothic Demi"/>
                <a:sym typeface="B Franklin Gothic Demi"/>
              </a:rPr>
            </a:br>
            <a:r>
              <a:rPr lang="en-US" altLang="it-IT" sz="1800" b="1">
                <a:latin typeface="Lucida Grande"/>
                <a:sym typeface="Lucida Grande"/>
              </a:rPr>
              <a:t/>
            </a:r>
            <a:br>
              <a:rPr lang="en-US" altLang="it-IT" sz="1800" b="1">
                <a:latin typeface="Lucida Grande"/>
                <a:sym typeface="Lucida Grande"/>
              </a:rPr>
            </a:br>
            <a:endParaRPr lang="en-US" altLang="it-IT" sz="1800" b="1">
              <a:latin typeface="Lucida Grande"/>
              <a:sym typeface="Lucida Grande"/>
            </a:endParaRPr>
          </a:p>
        </p:txBody>
      </p:sp>
      <p:pic>
        <p:nvPicPr>
          <p:cNvPr id="179209" name="Immagin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1773238"/>
            <a:ext cx="3613150" cy="21669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9210" name="Immagin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5213" y="1773238"/>
            <a:ext cx="3613150" cy="2171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9211" name="Immagin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" y="4005263"/>
            <a:ext cx="3609975" cy="21701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9212" name="Immagin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64100" y="4005263"/>
            <a:ext cx="3643313" cy="2189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6" name="Rectangle 2"/>
          <p:cNvSpPr>
            <a:spLocks/>
          </p:cNvSpPr>
          <p:nvPr/>
        </p:nvSpPr>
        <p:spPr bwMode="auto">
          <a:xfrm>
            <a:off x="685800" y="6323013"/>
            <a:ext cx="784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altLang="it-IT" sz="1100">
                <a:solidFill>
                  <a:srgbClr val="7F7F7F"/>
                </a:solidFill>
                <a:latin typeface="B Franklin Gothic Demi"/>
                <a:sym typeface="B Franklin Gothic Demi"/>
              </a:rPr>
              <a:t>Comitato di Sorveglianza </a:t>
            </a:r>
            <a:r>
              <a:rPr lang="en-US" altLang="it-IT" sz="1100">
                <a:solidFill>
                  <a:srgbClr val="FF0000"/>
                </a:solidFill>
                <a:latin typeface="B Franklin Gothic Demi"/>
                <a:sym typeface="B Franklin Gothic Demi"/>
              </a:rPr>
              <a:t>POR FSE Toscana 2007-2013</a:t>
            </a:r>
          </a:p>
        </p:txBody>
      </p:sp>
      <p:sp>
        <p:nvSpPr>
          <p:cNvPr id="180227" name="Rectangle 3"/>
          <p:cNvSpPr>
            <a:spLocks/>
          </p:cNvSpPr>
          <p:nvPr/>
        </p:nvSpPr>
        <p:spPr bwMode="auto">
          <a:xfrm>
            <a:off x="1143000" y="6491288"/>
            <a:ext cx="7391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altLang="it-IT" sz="900">
                <a:solidFill>
                  <a:schemeClr val="tx1"/>
                </a:solidFill>
                <a:latin typeface="FranklinGothic"/>
                <a:sym typeface="FranklinGothic"/>
              </a:rPr>
              <a:t>Firenze, 25 giugno 2014</a:t>
            </a:r>
          </a:p>
        </p:txBody>
      </p:sp>
      <p:pic>
        <p:nvPicPr>
          <p:cNvPr id="18022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6229350"/>
            <a:ext cx="3619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9" name="Line 5"/>
          <p:cNvSpPr>
            <a:spLocks noChangeShapeType="1"/>
          </p:cNvSpPr>
          <p:nvPr/>
        </p:nvSpPr>
        <p:spPr bwMode="auto">
          <a:xfrm flipH="1">
            <a:off x="684213" y="6276975"/>
            <a:ext cx="7848600" cy="15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8023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9913" y="0"/>
            <a:ext cx="47640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61925"/>
            <a:ext cx="1600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2" name="Rettangolo 2"/>
          <p:cNvSpPr>
            <a:spLocks noChangeArrowheads="1"/>
          </p:cNvSpPr>
          <p:nvPr/>
        </p:nvSpPr>
        <p:spPr bwMode="auto">
          <a:xfrm>
            <a:off x="527050" y="1196975"/>
            <a:ext cx="807720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450"/>
              </a:spcBef>
            </a:pPr>
            <a:r>
              <a:rPr lang="en-US" altLang="it-IT" sz="2400" b="1">
                <a:solidFill>
                  <a:srgbClr val="FF0000"/>
                </a:solidFill>
                <a:latin typeface="B Franklin Gothic Demi"/>
                <a:sym typeface="B Franklin Gothic Demi"/>
              </a:rPr>
              <a:t>P</a:t>
            </a:r>
            <a:r>
              <a:rPr lang="it-IT" altLang="it-IT" sz="2400" b="1">
                <a:solidFill>
                  <a:srgbClr val="FF0000"/>
                </a:solidFill>
                <a:latin typeface="B Franklin Gothic Demi"/>
                <a:sym typeface="B Franklin Gothic Demi"/>
              </a:rPr>
              <a:t>rincipali eventi 2013</a:t>
            </a:r>
          </a:p>
          <a:p>
            <a:pPr algn="ctr">
              <a:spcBef>
                <a:spcPts val="1450"/>
              </a:spcBef>
            </a:pPr>
            <a:endParaRPr lang="it-IT" altLang="it-IT" sz="2400" b="1">
              <a:solidFill>
                <a:srgbClr val="FF0000"/>
              </a:solidFill>
              <a:latin typeface="B Franklin Gothic Demi"/>
              <a:sym typeface="B Franklin Gothic Demi"/>
            </a:endParaRPr>
          </a:p>
          <a:p>
            <a:pPr>
              <a:spcBef>
                <a:spcPts val="1450"/>
              </a:spcBef>
              <a:buFontTx/>
              <a:buChar char="•"/>
            </a:pPr>
            <a:r>
              <a:rPr lang="it-IT" altLang="it-IT" sz="2400" b="1">
                <a:solidFill>
                  <a:srgbClr val="FF0000"/>
                </a:solidFill>
                <a:latin typeface="B Franklin Gothic Demi"/>
                <a:sym typeface="B Franklin Gothic Demi"/>
              </a:rPr>
              <a:t> A cura dell’Adg</a:t>
            </a:r>
          </a:p>
          <a:p>
            <a:pPr>
              <a:spcBef>
                <a:spcPts val="1450"/>
              </a:spcBef>
              <a:buFont typeface="Wingdings" pitchFamily="2" charset="2"/>
              <a:buChar char="Ø"/>
            </a:pPr>
            <a:r>
              <a:rPr lang="it-IT" altLang="it-IT" sz="1800">
                <a:solidFill>
                  <a:schemeClr val="tx1"/>
                </a:solidFill>
                <a:latin typeface="B Franklin Gothic Demi"/>
                <a:sym typeface="B Franklin Gothic Demi"/>
              </a:rPr>
              <a:t> Evento annuale FSE “Diritti al futuro con il Fondo Sociale Europeo”   </a:t>
            </a:r>
            <a:r>
              <a:rPr lang="it-IT" altLang="it-IT" sz="1800" i="1">
                <a:solidFill>
                  <a:schemeClr val="tx1"/>
                </a:solidFill>
                <a:latin typeface="B Franklin Gothic Demi"/>
                <a:sym typeface="B Franklin Gothic Demi"/>
              </a:rPr>
              <a:t>Firenze, 18 novembre 2013</a:t>
            </a:r>
          </a:p>
          <a:p>
            <a:pPr>
              <a:spcBef>
                <a:spcPts val="1450"/>
              </a:spcBef>
              <a:buFont typeface="Wingdings" pitchFamily="2" charset="2"/>
              <a:buChar char="Ø"/>
            </a:pPr>
            <a:r>
              <a:rPr lang="it-IT" altLang="it-IT" sz="1800" i="1">
                <a:solidFill>
                  <a:schemeClr val="tx1"/>
                </a:solidFill>
                <a:latin typeface="B Franklin Gothic Demi"/>
                <a:sym typeface="B Franklin Gothic Demi"/>
              </a:rPr>
              <a:t> </a:t>
            </a:r>
            <a:r>
              <a:rPr lang="it-IT" altLang="it-IT" sz="1800">
                <a:solidFill>
                  <a:schemeClr val="tx1"/>
                </a:solidFill>
                <a:latin typeface="B Franklin Gothic Demi"/>
                <a:sym typeface="B Franklin Gothic Demi"/>
              </a:rPr>
              <a:t>Seminario “La qualifica del nuovo modello di Istruzione e Formazione Professionale in Toscana – </a:t>
            </a:r>
            <a:r>
              <a:rPr lang="it-IT" altLang="it-IT" sz="1800" i="1">
                <a:solidFill>
                  <a:schemeClr val="tx1"/>
                </a:solidFill>
                <a:latin typeface="B Franklin Gothic Demi"/>
                <a:sym typeface="B Franklin Gothic Demi"/>
              </a:rPr>
              <a:t>Firenze, 18 novembre 2013</a:t>
            </a:r>
          </a:p>
          <a:p>
            <a:pPr>
              <a:spcBef>
                <a:spcPts val="1450"/>
              </a:spcBef>
              <a:buFont typeface="Wingdings" pitchFamily="2" charset="2"/>
              <a:buChar char="Ø"/>
            </a:pPr>
            <a:r>
              <a:rPr lang="it-IT" altLang="it-IT" sz="1800">
                <a:solidFill>
                  <a:schemeClr val="tx1"/>
                </a:solidFill>
                <a:latin typeface="B Franklin Gothic Demi"/>
                <a:sym typeface="B Franklin Gothic Demi"/>
              </a:rPr>
              <a:t> Terra futura – </a:t>
            </a:r>
            <a:r>
              <a:rPr lang="it-IT" altLang="it-IT" sz="1800" i="1">
                <a:solidFill>
                  <a:schemeClr val="tx1"/>
                </a:solidFill>
                <a:latin typeface="B Franklin Gothic Demi"/>
                <a:sym typeface="B Franklin Gothic Demi"/>
              </a:rPr>
              <a:t>Firenze, 17-19 maggio 2013</a:t>
            </a:r>
            <a:endParaRPr lang="en-US" altLang="it-IT" sz="1800" b="1">
              <a:latin typeface="Lucida Grande"/>
              <a:sym typeface="Lucida Grande"/>
            </a:endParaRPr>
          </a:p>
        </p:txBody>
      </p:sp>
      <p:sp>
        <p:nvSpPr>
          <p:cNvPr id="180233" name="Rettangolo 2"/>
          <p:cNvSpPr>
            <a:spLocks noChangeArrowheads="1"/>
          </p:cNvSpPr>
          <p:nvPr/>
        </p:nvSpPr>
        <p:spPr bwMode="auto">
          <a:xfrm>
            <a:off x="2771775" y="5157788"/>
            <a:ext cx="576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1450"/>
              </a:spcBef>
              <a:buFontTx/>
              <a:buChar char="•"/>
            </a:pPr>
            <a:r>
              <a:rPr lang="it-IT" altLang="it-IT" sz="2400" b="1">
                <a:solidFill>
                  <a:srgbClr val="FF0000"/>
                </a:solidFill>
                <a:latin typeface="B Franklin Gothic Demi"/>
                <a:sym typeface="B Franklin Gothic Demi"/>
              </a:rPr>
              <a:t> … e degli OO.II. ….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3"/>
          <p:cNvSpPr>
            <a:spLocks/>
          </p:cNvSpPr>
          <p:nvPr/>
        </p:nvSpPr>
        <p:spPr bwMode="auto">
          <a:xfrm>
            <a:off x="685800" y="6323013"/>
            <a:ext cx="784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altLang="it-IT" sz="1100">
                <a:solidFill>
                  <a:srgbClr val="7F7F7F"/>
                </a:solidFill>
                <a:latin typeface="B Franklin Gothic Demi"/>
                <a:sym typeface="B Franklin Gothic Demi"/>
              </a:rPr>
              <a:t>Comitato di Sorveglianza </a:t>
            </a:r>
            <a:r>
              <a:rPr lang="en-US" altLang="it-IT" sz="1100">
                <a:solidFill>
                  <a:srgbClr val="FF0000"/>
                </a:solidFill>
                <a:latin typeface="B Franklin Gothic Demi"/>
                <a:sym typeface="B Franklin Gothic Demi"/>
              </a:rPr>
              <a:t>POR FSE Toscana 2007-2013</a:t>
            </a:r>
          </a:p>
        </p:txBody>
      </p:sp>
      <p:sp>
        <p:nvSpPr>
          <p:cNvPr id="181251" name="Rectangle 4"/>
          <p:cNvSpPr>
            <a:spLocks/>
          </p:cNvSpPr>
          <p:nvPr/>
        </p:nvSpPr>
        <p:spPr bwMode="auto">
          <a:xfrm>
            <a:off x="1143000" y="6491288"/>
            <a:ext cx="7391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en-US" altLang="it-IT" sz="900">
                <a:solidFill>
                  <a:schemeClr val="tx1"/>
                </a:solidFill>
                <a:latin typeface="FranklinGothic"/>
                <a:sym typeface="FranklinGothic"/>
              </a:rPr>
              <a:t>Firenze, 25 giugno 2014</a:t>
            </a:r>
          </a:p>
        </p:txBody>
      </p:sp>
      <p:pic>
        <p:nvPicPr>
          <p:cNvPr id="181252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6229350"/>
            <a:ext cx="3619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3" name="Line 6"/>
          <p:cNvSpPr>
            <a:spLocks noChangeShapeType="1"/>
          </p:cNvSpPr>
          <p:nvPr/>
        </p:nvSpPr>
        <p:spPr bwMode="auto">
          <a:xfrm flipH="1">
            <a:off x="684213" y="6276975"/>
            <a:ext cx="7848600" cy="158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1254" name="Rectangle 7"/>
          <p:cNvSpPr>
            <a:spLocks/>
          </p:cNvSpPr>
          <p:nvPr/>
        </p:nvSpPr>
        <p:spPr bwMode="auto">
          <a:xfrm>
            <a:off x="609600" y="1676400"/>
            <a:ext cx="71628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altLang="it-IT" sz="1800">
              <a:solidFill>
                <a:schemeClr val="tx1"/>
              </a:solidFill>
              <a:latin typeface="Lucida Grande"/>
              <a:sym typeface="Lucida Grande"/>
            </a:endParaRPr>
          </a:p>
        </p:txBody>
      </p:sp>
      <p:pic>
        <p:nvPicPr>
          <p:cNvPr id="18125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9913" y="0"/>
            <a:ext cx="47640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61925"/>
            <a:ext cx="1600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9401" name="Group 201"/>
          <p:cNvGraphicFramePr>
            <a:graphicFrameLocks noGrp="1"/>
          </p:cNvGraphicFramePr>
          <p:nvPr/>
        </p:nvGraphicFramePr>
        <p:xfrm>
          <a:off x="395288" y="1155700"/>
          <a:ext cx="8569325" cy="5026981"/>
        </p:xfrm>
        <a:graphic>
          <a:graphicData uri="http://schemas.openxmlformats.org/drawingml/2006/table">
            <a:tbl>
              <a:tblPr/>
              <a:tblGrid>
                <a:gridCol w="1008062"/>
                <a:gridCol w="1728788"/>
                <a:gridCol w="4032250"/>
                <a:gridCol w="180022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O.I.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Tipo iniziativa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Tema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N.ro  partecipanti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1116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FIRENZE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Convegno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      LAV...ORA DIVERSAMENTE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 Franklin Gothic Demi" charset="0"/>
                        <a:cs typeface="Times New Roman" pitchFamily="18" charset="0"/>
                        <a:sym typeface="Gill Sans" charset="0"/>
                      </a:endParaRP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Le aziende incontrano i giovani alla ricerca del Lavoro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15000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 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270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Mostra ANTICHI MARMI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Restauri eseguiti dalla Scuola professionale edile di Firenze grazie ai corsi di FP FSE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200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LIVORNO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Convegno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FSE Risultati e prospettive per il nostro futuro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120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LUCCA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Informazione dei CPI (fiera del fumetto)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Ruolo del FSE e della UE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230.000  (visitatori della fiera)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MASSA CARRARA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Conferenza stampa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Presentazione iniziative cofinanziate dal FSE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90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6863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PRATO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Seminario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Donne, salute e sicurezza nei luoghi di lavoro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28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Conferenza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XI Conferenza prov. su salute e sicurezza nei luoghi di lavoro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190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68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Workshop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Salute e sicurezza nei luoghi di lavoro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170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6863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SIENA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Stand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Career Day 2013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150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68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Convegno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Luci sul lavoro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97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540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Workshop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Nuovi assetti degli SPI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390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686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SG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Convegno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Presentazione del volume "Questa è la mia storia"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35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68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Workshop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Presentazioni bandi Interventi progettuali 2013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 Franklin Gothic Demi" charset="0"/>
                          <a:cs typeface="Times New Roman" pitchFamily="18" charset="0"/>
                          <a:sym typeface="Gill Sans" charset="0"/>
                        </a:rPr>
                        <a:t>17</a:t>
                      </a:r>
                    </a:p>
                  </a:txBody>
                  <a:tcPr marL="52465" marR="524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olo e sottotitol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sottotitol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olo e sottotito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Vu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Vuot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Vu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olo e punti elenco - A sinistr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A sinistra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olo e punti elenco - A sinist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olo e punti elenco - 2 colonn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2 colonn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olo e punti elenco - 2 colo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olo e punti elenco - A destr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A destra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olo e punti elenco - A dest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olo, punti elenco e f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, punti elenco e fot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olo, punti elenco e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olo e punti elenc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olo e punti ele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olo - Centra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- Centrat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olo - Centra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unti elenc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ti elenc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unti ele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oto - Orizzonta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Orizzonta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Foto - Oriz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oto - Riflesso orizzonta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Riflesso orizzonta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Foto - Riflesso oriz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oto - Vertica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ca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Foto - Vertic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Foto - Riflesso vertica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Riflesso vertica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Foto - Riflesso vertic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olo - In al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- In alt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olo - In al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Pages>0</Pages>
  <Words>894</Words>
  <Characters>0</Characters>
  <Application>Microsoft Macintosh PowerPoint</Application>
  <PresentationFormat>Presentazione su schermo (4:3)</PresentationFormat>
  <Lines>0</Lines>
  <Paragraphs>253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8" baseType="lpstr">
      <vt:lpstr>Titolo e sottotitolo</vt:lpstr>
      <vt:lpstr>Titolo e punti elenco</vt:lpstr>
      <vt:lpstr>Titolo - Centrato</vt:lpstr>
      <vt:lpstr>Punti elenco</vt:lpstr>
      <vt:lpstr>Foto - Orizzontale</vt:lpstr>
      <vt:lpstr>Foto - Riflesso orizzontale</vt:lpstr>
      <vt:lpstr>Foto - Verticale</vt:lpstr>
      <vt:lpstr>Foto - Riflesso verticale</vt:lpstr>
      <vt:lpstr>Titolo - In alto</vt:lpstr>
      <vt:lpstr>Vuoto</vt:lpstr>
      <vt:lpstr>Titolo e punti elenco - A sinistra</vt:lpstr>
      <vt:lpstr>Titolo e punti elenco - 2 colonne</vt:lpstr>
      <vt:lpstr>Titolo e punti elenco - A destra</vt:lpstr>
      <vt:lpstr>Titolo, punti elenco e foto</vt:lpstr>
      <vt:lpstr>Acrobat Document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Concetta De Vitto</dc:creator>
  <cp:keywords/>
  <dc:description/>
  <cp:lastModifiedBy>Annarella Valenti</cp:lastModifiedBy>
  <cp:revision>45</cp:revision>
  <dcterms:modified xsi:type="dcterms:W3CDTF">2014-06-24T20:42:46Z</dcterms:modified>
</cp:coreProperties>
</file>