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8"/>
  </p:notesMasterIdLst>
  <p:sldIdLst>
    <p:sldId id="323" r:id="rId2"/>
    <p:sldId id="270" r:id="rId3"/>
    <p:sldId id="284" r:id="rId4"/>
    <p:sldId id="285" r:id="rId5"/>
    <p:sldId id="286" r:id="rId6"/>
    <p:sldId id="287" r:id="rId7"/>
    <p:sldId id="288" r:id="rId8"/>
    <p:sldId id="327" r:id="rId9"/>
    <p:sldId id="289" r:id="rId10"/>
    <p:sldId id="336" r:id="rId11"/>
    <p:sldId id="324" r:id="rId12"/>
    <p:sldId id="325" r:id="rId13"/>
    <p:sldId id="298" r:id="rId14"/>
    <p:sldId id="301" r:id="rId15"/>
    <p:sldId id="302" r:id="rId16"/>
    <p:sldId id="369" r:id="rId17"/>
    <p:sldId id="371" r:id="rId18"/>
    <p:sldId id="305" r:id="rId19"/>
    <p:sldId id="306" r:id="rId20"/>
    <p:sldId id="348" r:id="rId21"/>
    <p:sldId id="349" r:id="rId22"/>
    <p:sldId id="362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47" r:id="rId31"/>
    <p:sldId id="363" r:id="rId32"/>
    <p:sldId id="366" r:id="rId33"/>
    <p:sldId id="364" r:id="rId34"/>
    <p:sldId id="367" r:id="rId35"/>
    <p:sldId id="321" r:id="rId36"/>
    <p:sldId id="33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D9B9-4522-4214-956B-0BFDE639D9F0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772326-AE61-45E6-86E0-438FC63D4626}">
      <dgm:prSet phldrT="[Text]" custT="1"/>
      <dgm:spPr/>
      <dgm:t>
        <a:bodyPr/>
        <a:lstStyle/>
        <a:p>
          <a:r>
            <a:rPr lang="it-IT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preliminare</a:t>
          </a:r>
        </a:p>
        <a:p>
          <a:r>
            <a:rPr lang="it-IT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Check-list INAIL</a:t>
          </a:r>
          <a:endParaRPr lang="it-IT" sz="18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76019A-DA62-4F83-A2DA-6FD671104595}" type="parTrans" cxnId="{6F3D9A97-CABB-49CE-96DB-E4C12628D3F9}">
      <dgm:prSet/>
      <dgm:spPr/>
      <dgm:t>
        <a:bodyPr/>
        <a:lstStyle/>
        <a:p>
          <a:endParaRPr lang="it-IT"/>
        </a:p>
      </dgm:t>
    </dgm:pt>
    <dgm:pt modelId="{56DCBBAE-FECB-4DFB-B608-7AEA37452186}" type="sibTrans" cxnId="{6F3D9A97-CABB-49CE-96DB-E4C12628D3F9}">
      <dgm:prSet/>
      <dgm:spPr/>
      <dgm:t>
        <a:bodyPr/>
        <a:lstStyle/>
        <a:p>
          <a:endParaRPr lang="it-IT"/>
        </a:p>
      </dgm:t>
    </dgm:pt>
    <dgm:pt modelId="{8B4A6429-55E5-4B6D-82BB-332B71F89EA0}">
      <dgm:prSet phldrT="[Text]" custT="1"/>
      <dgm:spPr/>
      <dgm:t>
        <a:bodyPr lIns="36000" anchor="t"/>
        <a:lstStyle/>
        <a:p>
          <a:pPr algn="ctr">
            <a:spcBef>
              <a:spcPts val="1200"/>
            </a:spcBef>
          </a:pPr>
          <a:r>
            <a:rPr lang="it-IT" sz="16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Eventi sentinella</a:t>
          </a:r>
        </a:p>
        <a:p>
          <a:pPr marL="25400" algn="l">
            <a:spcBef>
              <a:spcPts val="12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Indici infortunistici </a:t>
          </a:r>
        </a:p>
        <a:p>
          <a:pPr marL="25400" algn="l">
            <a:spcBef>
              <a:spcPts val="12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Assenze per malattia</a:t>
          </a:r>
        </a:p>
        <a:p>
          <a:pPr marL="25400" algn="l">
            <a:spcBef>
              <a:spcPts val="12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Turnover</a:t>
          </a:r>
        </a:p>
        <a:p>
          <a:pPr marL="25400" algn="l">
            <a:spcBef>
              <a:spcPts val="12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Procedimenti e sanzioni</a:t>
          </a:r>
          <a:endParaRPr lang="it-IT" sz="1600" dirty="0"/>
        </a:p>
      </dgm:t>
    </dgm:pt>
    <dgm:pt modelId="{F304C0C8-5E15-41A2-989C-7796FBE965E9}" type="parTrans" cxnId="{8E69E9C2-C543-4299-8A57-1F54C1CBE6ED}">
      <dgm:prSet/>
      <dgm:spPr/>
      <dgm:t>
        <a:bodyPr/>
        <a:lstStyle/>
        <a:p>
          <a:endParaRPr lang="it-IT"/>
        </a:p>
      </dgm:t>
    </dgm:pt>
    <dgm:pt modelId="{1182ED3B-BBB4-4DF7-ABDD-0172E1630FA1}" type="sibTrans" cxnId="{8E69E9C2-C543-4299-8A57-1F54C1CBE6ED}">
      <dgm:prSet/>
      <dgm:spPr/>
      <dgm:t>
        <a:bodyPr/>
        <a:lstStyle/>
        <a:p>
          <a:endParaRPr lang="it-IT"/>
        </a:p>
      </dgm:t>
    </dgm:pt>
    <dgm:pt modelId="{DAEBA6C3-ECB8-4E83-82F2-4575C169CD19}">
      <dgm:prSet phldrT="[Text]" custT="1"/>
      <dgm:spPr/>
      <dgm:t>
        <a:bodyPr lIns="36000" anchor="t"/>
        <a:lstStyle/>
        <a:p>
          <a:pPr algn="ctr">
            <a:spcBef>
              <a:spcPct val="0"/>
            </a:spcBef>
          </a:pPr>
          <a:r>
            <a:rPr lang="it-IT" sz="16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Fattori di contenuto del lavoro</a:t>
          </a:r>
        </a:p>
        <a:p>
          <a:pPr algn="l">
            <a:spcBef>
              <a:spcPts val="6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Ambiente di lavoro e attrezzature</a:t>
          </a:r>
        </a:p>
        <a:p>
          <a:pPr marL="25400" algn="l">
            <a:spcBef>
              <a:spcPts val="6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Carichi e ritmi di lavoro</a:t>
          </a:r>
        </a:p>
        <a:p>
          <a:pPr algn="l">
            <a:spcBef>
              <a:spcPts val="600"/>
            </a:spcBef>
          </a:pPr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Orario di lavoro 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E6A680D-B47F-4FD3-BAF0-70FFEF873F64}" type="parTrans" cxnId="{14ECC86E-C35B-4CC5-83A2-29BED9B616B3}">
      <dgm:prSet/>
      <dgm:spPr/>
      <dgm:t>
        <a:bodyPr/>
        <a:lstStyle/>
        <a:p>
          <a:endParaRPr lang="it-IT"/>
        </a:p>
      </dgm:t>
    </dgm:pt>
    <dgm:pt modelId="{93A4C8A5-F5CC-4A6C-A9DB-CFBBBEBF527D}" type="sibTrans" cxnId="{14ECC86E-C35B-4CC5-83A2-29BED9B616B3}">
      <dgm:prSet/>
      <dgm:spPr/>
      <dgm:t>
        <a:bodyPr/>
        <a:lstStyle/>
        <a:p>
          <a:endParaRPr lang="it-IT"/>
        </a:p>
      </dgm:t>
    </dgm:pt>
    <dgm:pt modelId="{B24CD573-D168-4168-9C22-87FC717FC546}">
      <dgm:prSet phldrT="[Text]" custT="1"/>
      <dgm:spPr/>
      <dgm:t>
        <a:bodyPr lIns="36000" anchor="t"/>
        <a:lstStyle/>
        <a:p>
          <a:pPr algn="ctr"/>
          <a:r>
            <a:rPr lang="it-IT" sz="16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Fattori di contesto del lavoro</a:t>
          </a:r>
          <a:endParaRPr lang="it-IT" sz="1600" b="1" u="sng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25400" algn="l"/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Ruolo nell’ambito dell’organizzazione</a:t>
          </a:r>
        </a:p>
        <a:p>
          <a:pPr marL="25400" algn="l"/>
          <a:r>
            <a: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Autonomia decisionale</a:t>
          </a:r>
          <a:endParaRPr lang="it-IT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22A005-4D84-4B1C-A8B1-DC74F5AE8E8F}" type="parTrans" cxnId="{CDFC48C8-7FB4-4701-90F0-8E9DE41E0347}">
      <dgm:prSet/>
      <dgm:spPr/>
      <dgm:t>
        <a:bodyPr/>
        <a:lstStyle/>
        <a:p>
          <a:endParaRPr lang="it-IT"/>
        </a:p>
      </dgm:t>
    </dgm:pt>
    <dgm:pt modelId="{51B54A72-BF0E-4AD6-95FA-E47F78948DE6}" type="sibTrans" cxnId="{CDFC48C8-7FB4-4701-90F0-8E9DE41E0347}">
      <dgm:prSet/>
      <dgm:spPr/>
      <dgm:t>
        <a:bodyPr/>
        <a:lstStyle/>
        <a:p>
          <a:endParaRPr lang="it-IT"/>
        </a:p>
      </dgm:t>
    </dgm:pt>
    <dgm:pt modelId="{6336C209-BAA8-48D6-8BA3-1B89DFA593CA}" type="pres">
      <dgm:prSet presAssocID="{5B18D9B9-4522-4214-956B-0BFDE639D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D066696-FBD2-4573-85CB-588522BD2401}" type="pres">
      <dgm:prSet presAssocID="{97772326-AE61-45E6-86E0-438FC63D4626}" presName="hierRoot1" presStyleCnt="0">
        <dgm:presLayoutVars>
          <dgm:hierBranch val="init"/>
        </dgm:presLayoutVars>
      </dgm:prSet>
      <dgm:spPr/>
    </dgm:pt>
    <dgm:pt modelId="{2F70A4C8-702F-425E-BCD3-9F6F6605933A}" type="pres">
      <dgm:prSet presAssocID="{97772326-AE61-45E6-86E0-438FC63D4626}" presName="rootComposite1" presStyleCnt="0"/>
      <dgm:spPr/>
    </dgm:pt>
    <dgm:pt modelId="{FE9E3A5B-1D68-47BF-94BB-F5A2D1432B1E}" type="pres">
      <dgm:prSet presAssocID="{97772326-AE61-45E6-86E0-438FC63D4626}" presName="rootText1" presStyleLbl="node0" presStyleIdx="0" presStyleCnt="1" custScaleX="159630" custScaleY="12660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2232CF0-32FF-445A-852A-EE6B38E47CF3}" type="pres">
      <dgm:prSet presAssocID="{97772326-AE61-45E6-86E0-438FC63D462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2071F1A-F753-4C24-914A-6A5F7C5593A1}" type="pres">
      <dgm:prSet presAssocID="{97772326-AE61-45E6-86E0-438FC63D4626}" presName="hierChild2" presStyleCnt="0"/>
      <dgm:spPr/>
    </dgm:pt>
    <dgm:pt modelId="{7C61015F-DB00-47AF-8851-D7356AFA76D8}" type="pres">
      <dgm:prSet presAssocID="{F304C0C8-5E15-41A2-989C-7796FBE965E9}" presName="Name37" presStyleLbl="parChTrans1D2" presStyleIdx="0" presStyleCnt="3"/>
      <dgm:spPr/>
      <dgm:t>
        <a:bodyPr/>
        <a:lstStyle/>
        <a:p>
          <a:endParaRPr lang="it-IT"/>
        </a:p>
      </dgm:t>
    </dgm:pt>
    <dgm:pt modelId="{21573FC4-6199-4053-8CAC-CE3C3700F6EF}" type="pres">
      <dgm:prSet presAssocID="{8B4A6429-55E5-4B6D-82BB-332B71F89EA0}" presName="hierRoot2" presStyleCnt="0">
        <dgm:presLayoutVars>
          <dgm:hierBranch val="init"/>
        </dgm:presLayoutVars>
      </dgm:prSet>
      <dgm:spPr/>
    </dgm:pt>
    <dgm:pt modelId="{CE83C1C8-C6D9-4487-8712-B9B3C38511D3}" type="pres">
      <dgm:prSet presAssocID="{8B4A6429-55E5-4B6D-82BB-332B71F89EA0}" presName="rootComposite" presStyleCnt="0"/>
      <dgm:spPr/>
    </dgm:pt>
    <dgm:pt modelId="{072FF582-0E74-4921-A646-D60D285E99D0}" type="pres">
      <dgm:prSet presAssocID="{8B4A6429-55E5-4B6D-82BB-332B71F89EA0}" presName="rootText" presStyleLbl="node2" presStyleIdx="0" presStyleCnt="3" custScaleX="161828" custScaleY="25374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88F441B-5925-424F-B8C0-9B9012BB00C8}" type="pres">
      <dgm:prSet presAssocID="{8B4A6429-55E5-4B6D-82BB-332B71F89EA0}" presName="rootConnector" presStyleLbl="node2" presStyleIdx="0" presStyleCnt="3"/>
      <dgm:spPr/>
      <dgm:t>
        <a:bodyPr/>
        <a:lstStyle/>
        <a:p>
          <a:endParaRPr lang="it-IT"/>
        </a:p>
      </dgm:t>
    </dgm:pt>
    <dgm:pt modelId="{1CE076D5-ECD8-442A-9A4F-722352C49D91}" type="pres">
      <dgm:prSet presAssocID="{8B4A6429-55E5-4B6D-82BB-332B71F89EA0}" presName="hierChild4" presStyleCnt="0"/>
      <dgm:spPr/>
    </dgm:pt>
    <dgm:pt modelId="{3E682550-A3D3-4AC7-8B3C-6D778A9CE0B0}" type="pres">
      <dgm:prSet presAssocID="{8B4A6429-55E5-4B6D-82BB-332B71F89EA0}" presName="hierChild5" presStyleCnt="0"/>
      <dgm:spPr/>
    </dgm:pt>
    <dgm:pt modelId="{55A88991-44D4-45B3-9C08-FD9294F40FB7}" type="pres">
      <dgm:prSet presAssocID="{FE6A680D-B47F-4FD3-BAF0-70FFEF873F64}" presName="Name37" presStyleLbl="parChTrans1D2" presStyleIdx="1" presStyleCnt="3"/>
      <dgm:spPr/>
      <dgm:t>
        <a:bodyPr/>
        <a:lstStyle/>
        <a:p>
          <a:endParaRPr lang="it-IT"/>
        </a:p>
      </dgm:t>
    </dgm:pt>
    <dgm:pt modelId="{177EF153-DAA5-4D55-9A33-CDD88517EEFC}" type="pres">
      <dgm:prSet presAssocID="{DAEBA6C3-ECB8-4E83-82F2-4575C169CD19}" presName="hierRoot2" presStyleCnt="0">
        <dgm:presLayoutVars>
          <dgm:hierBranch val="init"/>
        </dgm:presLayoutVars>
      </dgm:prSet>
      <dgm:spPr/>
    </dgm:pt>
    <dgm:pt modelId="{8517F9E2-0971-472C-B6E4-DED1103CED05}" type="pres">
      <dgm:prSet presAssocID="{DAEBA6C3-ECB8-4E83-82F2-4575C169CD19}" presName="rootComposite" presStyleCnt="0"/>
      <dgm:spPr/>
    </dgm:pt>
    <dgm:pt modelId="{26C58504-B978-41AD-8AE1-45BDA83ED3C3}" type="pres">
      <dgm:prSet presAssocID="{DAEBA6C3-ECB8-4E83-82F2-4575C169CD19}" presName="rootText" presStyleLbl="node2" presStyleIdx="1" presStyleCnt="3" custScaleX="155511" custScaleY="25374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C05A9A1-454B-4445-B731-8F5B768CE7A2}" type="pres">
      <dgm:prSet presAssocID="{DAEBA6C3-ECB8-4E83-82F2-4575C169CD19}" presName="rootConnector" presStyleLbl="node2" presStyleIdx="1" presStyleCnt="3"/>
      <dgm:spPr/>
      <dgm:t>
        <a:bodyPr/>
        <a:lstStyle/>
        <a:p>
          <a:endParaRPr lang="it-IT"/>
        </a:p>
      </dgm:t>
    </dgm:pt>
    <dgm:pt modelId="{204AED9B-0138-4454-8464-18B1BE8830CA}" type="pres">
      <dgm:prSet presAssocID="{DAEBA6C3-ECB8-4E83-82F2-4575C169CD19}" presName="hierChild4" presStyleCnt="0"/>
      <dgm:spPr/>
    </dgm:pt>
    <dgm:pt modelId="{FF7D362C-A1EF-4EEA-B052-C85E196EDF9F}" type="pres">
      <dgm:prSet presAssocID="{DAEBA6C3-ECB8-4E83-82F2-4575C169CD19}" presName="hierChild5" presStyleCnt="0"/>
      <dgm:spPr/>
    </dgm:pt>
    <dgm:pt modelId="{0893CF7C-7F64-47E4-8D38-B13A3FB554DC}" type="pres">
      <dgm:prSet presAssocID="{B522A005-4D84-4B1C-A8B1-DC74F5AE8E8F}" presName="Name37" presStyleLbl="parChTrans1D2" presStyleIdx="2" presStyleCnt="3"/>
      <dgm:spPr/>
      <dgm:t>
        <a:bodyPr/>
        <a:lstStyle/>
        <a:p>
          <a:endParaRPr lang="it-IT"/>
        </a:p>
      </dgm:t>
    </dgm:pt>
    <dgm:pt modelId="{2AA0B91E-3D17-4839-86DA-4BB05B6B5F79}" type="pres">
      <dgm:prSet presAssocID="{B24CD573-D168-4168-9C22-87FC717FC546}" presName="hierRoot2" presStyleCnt="0">
        <dgm:presLayoutVars>
          <dgm:hierBranch val="init"/>
        </dgm:presLayoutVars>
      </dgm:prSet>
      <dgm:spPr/>
    </dgm:pt>
    <dgm:pt modelId="{1EABF407-4002-4527-AAFA-37DC4A5B8017}" type="pres">
      <dgm:prSet presAssocID="{B24CD573-D168-4168-9C22-87FC717FC546}" presName="rootComposite" presStyleCnt="0"/>
      <dgm:spPr/>
    </dgm:pt>
    <dgm:pt modelId="{5BB497C7-28D1-435B-9D70-7D4D4CFD62CC}" type="pres">
      <dgm:prSet presAssocID="{B24CD573-D168-4168-9C22-87FC717FC546}" presName="rootText" presStyleLbl="node2" presStyleIdx="2" presStyleCnt="3" custScaleX="153877" custScaleY="25375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D07BD83-E8BB-4634-B1BA-CACCEF7DA9EA}" type="pres">
      <dgm:prSet presAssocID="{B24CD573-D168-4168-9C22-87FC717FC546}" presName="rootConnector" presStyleLbl="node2" presStyleIdx="2" presStyleCnt="3"/>
      <dgm:spPr/>
      <dgm:t>
        <a:bodyPr/>
        <a:lstStyle/>
        <a:p>
          <a:endParaRPr lang="it-IT"/>
        </a:p>
      </dgm:t>
    </dgm:pt>
    <dgm:pt modelId="{E0F8A5DB-9973-435F-AA46-F1B023C8300D}" type="pres">
      <dgm:prSet presAssocID="{B24CD573-D168-4168-9C22-87FC717FC546}" presName="hierChild4" presStyleCnt="0"/>
      <dgm:spPr/>
    </dgm:pt>
    <dgm:pt modelId="{C484D677-8719-49CE-9D4A-2A9829D652FF}" type="pres">
      <dgm:prSet presAssocID="{B24CD573-D168-4168-9C22-87FC717FC546}" presName="hierChild5" presStyleCnt="0"/>
      <dgm:spPr/>
    </dgm:pt>
    <dgm:pt modelId="{623B9C78-8EE1-4030-92A1-107BFE5DCFA5}" type="pres">
      <dgm:prSet presAssocID="{97772326-AE61-45E6-86E0-438FC63D4626}" presName="hierChild3" presStyleCnt="0"/>
      <dgm:spPr/>
    </dgm:pt>
  </dgm:ptLst>
  <dgm:cxnLst>
    <dgm:cxn modelId="{E91A21BD-197F-413A-85B1-DD3F88FFDB37}" type="presOf" srcId="{5B18D9B9-4522-4214-956B-0BFDE639D9F0}" destId="{6336C209-BAA8-48D6-8BA3-1B89DFA593CA}" srcOrd="0" destOrd="0" presId="urn:microsoft.com/office/officeart/2005/8/layout/orgChart1"/>
    <dgm:cxn modelId="{CDFC48C8-7FB4-4701-90F0-8E9DE41E0347}" srcId="{97772326-AE61-45E6-86E0-438FC63D4626}" destId="{B24CD573-D168-4168-9C22-87FC717FC546}" srcOrd="2" destOrd="0" parTransId="{B522A005-4D84-4B1C-A8B1-DC74F5AE8E8F}" sibTransId="{51B54A72-BF0E-4AD6-95FA-E47F78948DE6}"/>
    <dgm:cxn modelId="{8E69E9C2-C543-4299-8A57-1F54C1CBE6ED}" srcId="{97772326-AE61-45E6-86E0-438FC63D4626}" destId="{8B4A6429-55E5-4B6D-82BB-332B71F89EA0}" srcOrd="0" destOrd="0" parTransId="{F304C0C8-5E15-41A2-989C-7796FBE965E9}" sibTransId="{1182ED3B-BBB4-4DF7-ABDD-0172E1630FA1}"/>
    <dgm:cxn modelId="{15C07DD9-E1CE-46EC-8B74-D46E34C2C133}" type="presOf" srcId="{B24CD573-D168-4168-9C22-87FC717FC546}" destId="{5BB497C7-28D1-435B-9D70-7D4D4CFD62CC}" srcOrd="0" destOrd="0" presId="urn:microsoft.com/office/officeart/2005/8/layout/orgChart1"/>
    <dgm:cxn modelId="{33BF02FA-69A0-4ECC-AACE-90A27C39224F}" type="presOf" srcId="{8B4A6429-55E5-4B6D-82BB-332B71F89EA0}" destId="{C88F441B-5925-424F-B8C0-9B9012BB00C8}" srcOrd="1" destOrd="0" presId="urn:microsoft.com/office/officeart/2005/8/layout/orgChart1"/>
    <dgm:cxn modelId="{6F3D9A97-CABB-49CE-96DB-E4C12628D3F9}" srcId="{5B18D9B9-4522-4214-956B-0BFDE639D9F0}" destId="{97772326-AE61-45E6-86E0-438FC63D4626}" srcOrd="0" destOrd="0" parTransId="{3976019A-DA62-4F83-A2DA-6FD671104595}" sibTransId="{56DCBBAE-FECB-4DFB-B608-7AEA37452186}"/>
    <dgm:cxn modelId="{FDC8C28F-9066-40D5-89A4-04E49BAA36A1}" type="presOf" srcId="{DAEBA6C3-ECB8-4E83-82F2-4575C169CD19}" destId="{9C05A9A1-454B-4445-B731-8F5B768CE7A2}" srcOrd="1" destOrd="0" presId="urn:microsoft.com/office/officeart/2005/8/layout/orgChart1"/>
    <dgm:cxn modelId="{4A4C06E8-AB6B-46D9-8EAC-BB9F414807C1}" type="presOf" srcId="{B24CD573-D168-4168-9C22-87FC717FC546}" destId="{AD07BD83-E8BB-4634-B1BA-CACCEF7DA9EA}" srcOrd="1" destOrd="0" presId="urn:microsoft.com/office/officeart/2005/8/layout/orgChart1"/>
    <dgm:cxn modelId="{5BBBDC06-4A2C-415E-A502-9E29818802AB}" type="presOf" srcId="{FE6A680D-B47F-4FD3-BAF0-70FFEF873F64}" destId="{55A88991-44D4-45B3-9C08-FD9294F40FB7}" srcOrd="0" destOrd="0" presId="urn:microsoft.com/office/officeart/2005/8/layout/orgChart1"/>
    <dgm:cxn modelId="{7D69A1B6-2109-405D-B0A2-893715FAEFB4}" type="presOf" srcId="{F304C0C8-5E15-41A2-989C-7796FBE965E9}" destId="{7C61015F-DB00-47AF-8851-D7356AFA76D8}" srcOrd="0" destOrd="0" presId="urn:microsoft.com/office/officeart/2005/8/layout/orgChart1"/>
    <dgm:cxn modelId="{DDED203F-4E22-4AB3-BFA2-FE3E74C08098}" type="presOf" srcId="{DAEBA6C3-ECB8-4E83-82F2-4575C169CD19}" destId="{26C58504-B978-41AD-8AE1-45BDA83ED3C3}" srcOrd="0" destOrd="0" presId="urn:microsoft.com/office/officeart/2005/8/layout/orgChart1"/>
    <dgm:cxn modelId="{110AEA18-E973-403A-B8BE-75D04DF0547E}" type="presOf" srcId="{8B4A6429-55E5-4B6D-82BB-332B71F89EA0}" destId="{072FF582-0E74-4921-A646-D60D285E99D0}" srcOrd="0" destOrd="0" presId="urn:microsoft.com/office/officeart/2005/8/layout/orgChart1"/>
    <dgm:cxn modelId="{399857BF-C7C5-4EEB-B467-EBBDC29394AC}" type="presOf" srcId="{B522A005-4D84-4B1C-A8B1-DC74F5AE8E8F}" destId="{0893CF7C-7F64-47E4-8D38-B13A3FB554DC}" srcOrd="0" destOrd="0" presId="urn:microsoft.com/office/officeart/2005/8/layout/orgChart1"/>
    <dgm:cxn modelId="{4398CE99-4D9E-4F95-B786-ADB029D35085}" type="presOf" srcId="{97772326-AE61-45E6-86E0-438FC63D4626}" destId="{32232CF0-32FF-445A-852A-EE6B38E47CF3}" srcOrd="1" destOrd="0" presId="urn:microsoft.com/office/officeart/2005/8/layout/orgChart1"/>
    <dgm:cxn modelId="{14ECC86E-C35B-4CC5-83A2-29BED9B616B3}" srcId="{97772326-AE61-45E6-86E0-438FC63D4626}" destId="{DAEBA6C3-ECB8-4E83-82F2-4575C169CD19}" srcOrd="1" destOrd="0" parTransId="{FE6A680D-B47F-4FD3-BAF0-70FFEF873F64}" sibTransId="{93A4C8A5-F5CC-4A6C-A9DB-CFBBBEBF527D}"/>
    <dgm:cxn modelId="{CD35CF83-A54F-4961-A25D-EC26A9B4F97E}" type="presOf" srcId="{97772326-AE61-45E6-86E0-438FC63D4626}" destId="{FE9E3A5B-1D68-47BF-94BB-F5A2D1432B1E}" srcOrd="0" destOrd="0" presId="urn:microsoft.com/office/officeart/2005/8/layout/orgChart1"/>
    <dgm:cxn modelId="{657CBEA4-3A92-4373-8C7E-4CACCBDE5E4E}" type="presParOf" srcId="{6336C209-BAA8-48D6-8BA3-1B89DFA593CA}" destId="{6D066696-FBD2-4573-85CB-588522BD2401}" srcOrd="0" destOrd="0" presId="urn:microsoft.com/office/officeart/2005/8/layout/orgChart1"/>
    <dgm:cxn modelId="{E6CBF304-09AF-4F84-97BD-687D7995AA79}" type="presParOf" srcId="{6D066696-FBD2-4573-85CB-588522BD2401}" destId="{2F70A4C8-702F-425E-BCD3-9F6F6605933A}" srcOrd="0" destOrd="0" presId="urn:microsoft.com/office/officeart/2005/8/layout/orgChart1"/>
    <dgm:cxn modelId="{0A90C8BD-0332-4406-9B2F-85A95551A573}" type="presParOf" srcId="{2F70A4C8-702F-425E-BCD3-9F6F6605933A}" destId="{FE9E3A5B-1D68-47BF-94BB-F5A2D1432B1E}" srcOrd="0" destOrd="0" presId="urn:microsoft.com/office/officeart/2005/8/layout/orgChart1"/>
    <dgm:cxn modelId="{501EAC13-80C7-49D1-BB9D-D102505E747D}" type="presParOf" srcId="{2F70A4C8-702F-425E-BCD3-9F6F6605933A}" destId="{32232CF0-32FF-445A-852A-EE6B38E47CF3}" srcOrd="1" destOrd="0" presId="urn:microsoft.com/office/officeart/2005/8/layout/orgChart1"/>
    <dgm:cxn modelId="{0D49ED39-6952-4F8F-81B4-4904CEF60109}" type="presParOf" srcId="{6D066696-FBD2-4573-85CB-588522BD2401}" destId="{C2071F1A-F753-4C24-914A-6A5F7C5593A1}" srcOrd="1" destOrd="0" presId="urn:microsoft.com/office/officeart/2005/8/layout/orgChart1"/>
    <dgm:cxn modelId="{258592DA-0358-4B28-B570-1877A56FB16F}" type="presParOf" srcId="{C2071F1A-F753-4C24-914A-6A5F7C5593A1}" destId="{7C61015F-DB00-47AF-8851-D7356AFA76D8}" srcOrd="0" destOrd="0" presId="urn:microsoft.com/office/officeart/2005/8/layout/orgChart1"/>
    <dgm:cxn modelId="{BC9B1BD2-70D5-4C05-A9A7-33C3BEAF2ED5}" type="presParOf" srcId="{C2071F1A-F753-4C24-914A-6A5F7C5593A1}" destId="{21573FC4-6199-4053-8CAC-CE3C3700F6EF}" srcOrd="1" destOrd="0" presId="urn:microsoft.com/office/officeart/2005/8/layout/orgChart1"/>
    <dgm:cxn modelId="{3B16AC01-5AB8-4E65-8C46-C7EF75F529E0}" type="presParOf" srcId="{21573FC4-6199-4053-8CAC-CE3C3700F6EF}" destId="{CE83C1C8-C6D9-4487-8712-B9B3C38511D3}" srcOrd="0" destOrd="0" presId="urn:microsoft.com/office/officeart/2005/8/layout/orgChart1"/>
    <dgm:cxn modelId="{B3B2B811-FCA2-47CD-8F17-1982B62272D1}" type="presParOf" srcId="{CE83C1C8-C6D9-4487-8712-B9B3C38511D3}" destId="{072FF582-0E74-4921-A646-D60D285E99D0}" srcOrd="0" destOrd="0" presId="urn:microsoft.com/office/officeart/2005/8/layout/orgChart1"/>
    <dgm:cxn modelId="{0D6ED5B4-0E6C-4ACA-B6FE-8703A703FD1C}" type="presParOf" srcId="{CE83C1C8-C6D9-4487-8712-B9B3C38511D3}" destId="{C88F441B-5925-424F-B8C0-9B9012BB00C8}" srcOrd="1" destOrd="0" presId="urn:microsoft.com/office/officeart/2005/8/layout/orgChart1"/>
    <dgm:cxn modelId="{B4FFE50D-0E8A-448D-B0FE-D07161043348}" type="presParOf" srcId="{21573FC4-6199-4053-8CAC-CE3C3700F6EF}" destId="{1CE076D5-ECD8-442A-9A4F-722352C49D91}" srcOrd="1" destOrd="0" presId="urn:microsoft.com/office/officeart/2005/8/layout/orgChart1"/>
    <dgm:cxn modelId="{E5E9E439-A8D4-44D6-9203-A4821DEE6C11}" type="presParOf" srcId="{21573FC4-6199-4053-8CAC-CE3C3700F6EF}" destId="{3E682550-A3D3-4AC7-8B3C-6D778A9CE0B0}" srcOrd="2" destOrd="0" presId="urn:microsoft.com/office/officeart/2005/8/layout/orgChart1"/>
    <dgm:cxn modelId="{497677BA-3F48-4609-AA93-BA77F4352FDC}" type="presParOf" srcId="{C2071F1A-F753-4C24-914A-6A5F7C5593A1}" destId="{55A88991-44D4-45B3-9C08-FD9294F40FB7}" srcOrd="2" destOrd="0" presId="urn:microsoft.com/office/officeart/2005/8/layout/orgChart1"/>
    <dgm:cxn modelId="{86F025BD-A6F0-4AC1-8781-6F89D0410789}" type="presParOf" srcId="{C2071F1A-F753-4C24-914A-6A5F7C5593A1}" destId="{177EF153-DAA5-4D55-9A33-CDD88517EEFC}" srcOrd="3" destOrd="0" presId="urn:microsoft.com/office/officeart/2005/8/layout/orgChart1"/>
    <dgm:cxn modelId="{CEC5C6F9-89EA-42F5-A30D-167212E98457}" type="presParOf" srcId="{177EF153-DAA5-4D55-9A33-CDD88517EEFC}" destId="{8517F9E2-0971-472C-B6E4-DED1103CED05}" srcOrd="0" destOrd="0" presId="urn:microsoft.com/office/officeart/2005/8/layout/orgChart1"/>
    <dgm:cxn modelId="{857D2A90-F099-40C4-84D9-7A9A7CA7A02F}" type="presParOf" srcId="{8517F9E2-0971-472C-B6E4-DED1103CED05}" destId="{26C58504-B978-41AD-8AE1-45BDA83ED3C3}" srcOrd="0" destOrd="0" presId="urn:microsoft.com/office/officeart/2005/8/layout/orgChart1"/>
    <dgm:cxn modelId="{507C6E22-C1C5-4285-878F-FB836C470025}" type="presParOf" srcId="{8517F9E2-0971-472C-B6E4-DED1103CED05}" destId="{9C05A9A1-454B-4445-B731-8F5B768CE7A2}" srcOrd="1" destOrd="0" presId="urn:microsoft.com/office/officeart/2005/8/layout/orgChart1"/>
    <dgm:cxn modelId="{BFD2A00E-96D8-4E2B-9ADD-AECCD5C13EDC}" type="presParOf" srcId="{177EF153-DAA5-4D55-9A33-CDD88517EEFC}" destId="{204AED9B-0138-4454-8464-18B1BE8830CA}" srcOrd="1" destOrd="0" presId="urn:microsoft.com/office/officeart/2005/8/layout/orgChart1"/>
    <dgm:cxn modelId="{011B1457-0480-4474-B392-8C7DA42DB852}" type="presParOf" srcId="{177EF153-DAA5-4D55-9A33-CDD88517EEFC}" destId="{FF7D362C-A1EF-4EEA-B052-C85E196EDF9F}" srcOrd="2" destOrd="0" presId="urn:microsoft.com/office/officeart/2005/8/layout/orgChart1"/>
    <dgm:cxn modelId="{A5702583-D601-4A8E-AB29-19A48FBD8839}" type="presParOf" srcId="{C2071F1A-F753-4C24-914A-6A5F7C5593A1}" destId="{0893CF7C-7F64-47E4-8D38-B13A3FB554DC}" srcOrd="4" destOrd="0" presId="urn:microsoft.com/office/officeart/2005/8/layout/orgChart1"/>
    <dgm:cxn modelId="{7223F4E8-7201-4764-90B3-98BE74497B3B}" type="presParOf" srcId="{C2071F1A-F753-4C24-914A-6A5F7C5593A1}" destId="{2AA0B91E-3D17-4839-86DA-4BB05B6B5F79}" srcOrd="5" destOrd="0" presId="urn:microsoft.com/office/officeart/2005/8/layout/orgChart1"/>
    <dgm:cxn modelId="{EF3B4531-E449-4027-8874-6BB14496CB0A}" type="presParOf" srcId="{2AA0B91E-3D17-4839-86DA-4BB05B6B5F79}" destId="{1EABF407-4002-4527-AAFA-37DC4A5B8017}" srcOrd="0" destOrd="0" presId="urn:microsoft.com/office/officeart/2005/8/layout/orgChart1"/>
    <dgm:cxn modelId="{48454C62-582E-4798-97F5-712FDB13211B}" type="presParOf" srcId="{1EABF407-4002-4527-AAFA-37DC4A5B8017}" destId="{5BB497C7-28D1-435B-9D70-7D4D4CFD62CC}" srcOrd="0" destOrd="0" presId="urn:microsoft.com/office/officeart/2005/8/layout/orgChart1"/>
    <dgm:cxn modelId="{1D6BB2C8-9A49-48F8-AF63-04721C664A2B}" type="presParOf" srcId="{1EABF407-4002-4527-AAFA-37DC4A5B8017}" destId="{AD07BD83-E8BB-4634-B1BA-CACCEF7DA9EA}" srcOrd="1" destOrd="0" presId="urn:microsoft.com/office/officeart/2005/8/layout/orgChart1"/>
    <dgm:cxn modelId="{82AEEFB7-84D4-4665-B3EF-5DA9BFF01390}" type="presParOf" srcId="{2AA0B91E-3D17-4839-86DA-4BB05B6B5F79}" destId="{E0F8A5DB-9973-435F-AA46-F1B023C8300D}" srcOrd="1" destOrd="0" presId="urn:microsoft.com/office/officeart/2005/8/layout/orgChart1"/>
    <dgm:cxn modelId="{F19D284A-14A2-429E-8316-F1E564577932}" type="presParOf" srcId="{2AA0B91E-3D17-4839-86DA-4BB05B6B5F79}" destId="{C484D677-8719-49CE-9D4A-2A9829D652FF}" srcOrd="2" destOrd="0" presId="urn:microsoft.com/office/officeart/2005/8/layout/orgChart1"/>
    <dgm:cxn modelId="{DBB3F91D-CFDA-475E-805B-3239A2594FA9}" type="presParOf" srcId="{6D066696-FBD2-4573-85CB-588522BD2401}" destId="{623B9C78-8EE1-4030-92A1-107BFE5DCF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8D9B9-4522-4214-956B-0BFDE639D9F0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7772326-AE61-45E6-86E0-438FC63D4626}">
      <dgm:prSet phldrT="[Text]" custT="1"/>
      <dgm:spPr/>
      <dgm:t>
        <a:bodyPr/>
        <a:lstStyle/>
        <a:p>
          <a:r>
            <a:rPr lang="it-IT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APPROFONDITA</a:t>
          </a:r>
        </a:p>
        <a:p>
          <a:r>
            <a:rPr lang="it-IT" sz="1800" b="1" u="none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Percezione soggettiva dei lavoratori</a:t>
          </a:r>
          <a:endParaRPr lang="it-IT" sz="1800" b="1" u="none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76019A-DA62-4F83-A2DA-6FD671104595}" type="parTrans" cxnId="{6F3D9A97-CABB-49CE-96DB-E4C12628D3F9}">
      <dgm:prSet/>
      <dgm:spPr/>
      <dgm:t>
        <a:bodyPr/>
        <a:lstStyle/>
        <a:p>
          <a:endParaRPr lang="it-IT"/>
        </a:p>
      </dgm:t>
    </dgm:pt>
    <dgm:pt modelId="{56DCBBAE-FECB-4DFB-B608-7AEA37452186}" type="sibTrans" cxnId="{6F3D9A97-CABB-49CE-96DB-E4C12628D3F9}">
      <dgm:prSet/>
      <dgm:spPr/>
      <dgm:t>
        <a:bodyPr/>
        <a:lstStyle/>
        <a:p>
          <a:endParaRPr lang="it-IT"/>
        </a:p>
      </dgm:t>
    </dgm:pt>
    <dgm:pt modelId="{DAEBA6C3-ECB8-4E83-82F2-4575C169CD19}">
      <dgm:prSet phldrT="[Text]" custT="1"/>
      <dgm:spPr/>
      <dgm:t>
        <a:bodyPr/>
        <a:lstStyle/>
        <a:p>
          <a:r>
            <a:rPr lang="it-IT" sz="2000" u="none" dirty="0" smtClean="0"/>
            <a:t>Sulle famiglie di fattori/indicatori presi               in esame</a:t>
          </a:r>
          <a:endParaRPr lang="it-IT" sz="2000" b="1" u="none" dirty="0" smtClean="0">
            <a:latin typeface="+mn-lt"/>
            <a:cs typeface="Arial" pitchFamily="34" charset="0"/>
          </a:endParaRPr>
        </a:p>
      </dgm:t>
    </dgm:pt>
    <dgm:pt modelId="{FE6A680D-B47F-4FD3-BAF0-70FFEF873F64}" type="parTrans" cxnId="{14ECC86E-C35B-4CC5-83A2-29BED9B616B3}">
      <dgm:prSet/>
      <dgm:spPr/>
      <dgm:t>
        <a:bodyPr/>
        <a:lstStyle/>
        <a:p>
          <a:endParaRPr lang="it-IT"/>
        </a:p>
      </dgm:t>
    </dgm:pt>
    <dgm:pt modelId="{93A4C8A5-F5CC-4A6C-A9DB-CFBBBEBF527D}" type="sibTrans" cxnId="{14ECC86E-C35B-4CC5-83A2-29BED9B616B3}">
      <dgm:prSet/>
      <dgm:spPr/>
      <dgm:t>
        <a:bodyPr/>
        <a:lstStyle/>
        <a:p>
          <a:endParaRPr lang="it-IT"/>
        </a:p>
      </dgm:t>
    </dgm:pt>
    <dgm:pt modelId="{6336C209-BAA8-48D6-8BA3-1B89DFA593CA}" type="pres">
      <dgm:prSet presAssocID="{5B18D9B9-4522-4214-956B-0BFDE639D9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D066696-FBD2-4573-85CB-588522BD2401}" type="pres">
      <dgm:prSet presAssocID="{97772326-AE61-45E6-86E0-438FC63D4626}" presName="hierRoot1" presStyleCnt="0">
        <dgm:presLayoutVars>
          <dgm:hierBranch val="init"/>
        </dgm:presLayoutVars>
      </dgm:prSet>
      <dgm:spPr/>
    </dgm:pt>
    <dgm:pt modelId="{2F70A4C8-702F-425E-BCD3-9F6F6605933A}" type="pres">
      <dgm:prSet presAssocID="{97772326-AE61-45E6-86E0-438FC63D4626}" presName="rootComposite1" presStyleCnt="0"/>
      <dgm:spPr/>
    </dgm:pt>
    <dgm:pt modelId="{FE9E3A5B-1D68-47BF-94BB-F5A2D1432B1E}" type="pres">
      <dgm:prSet presAssocID="{97772326-AE61-45E6-86E0-438FC63D4626}" presName="rootText1" presStyleLbl="node0" presStyleIdx="0" presStyleCnt="1" custScaleY="84047" custLinFactNeighborX="84295" custLinFactNeighborY="879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2232CF0-32FF-445A-852A-EE6B38E47CF3}" type="pres">
      <dgm:prSet presAssocID="{97772326-AE61-45E6-86E0-438FC63D4626}" presName="rootConnector1" presStyleLbl="node1" presStyleIdx="0" presStyleCnt="0"/>
      <dgm:spPr/>
      <dgm:t>
        <a:bodyPr/>
        <a:lstStyle/>
        <a:p>
          <a:endParaRPr lang="it-IT"/>
        </a:p>
      </dgm:t>
    </dgm:pt>
    <dgm:pt modelId="{C2071F1A-F753-4C24-914A-6A5F7C5593A1}" type="pres">
      <dgm:prSet presAssocID="{97772326-AE61-45E6-86E0-438FC63D4626}" presName="hierChild2" presStyleCnt="0"/>
      <dgm:spPr/>
    </dgm:pt>
    <dgm:pt modelId="{55A88991-44D4-45B3-9C08-FD9294F40FB7}" type="pres">
      <dgm:prSet presAssocID="{FE6A680D-B47F-4FD3-BAF0-70FFEF873F64}" presName="Name37" presStyleLbl="parChTrans1D2" presStyleIdx="0" presStyleCnt="1"/>
      <dgm:spPr/>
      <dgm:t>
        <a:bodyPr/>
        <a:lstStyle/>
        <a:p>
          <a:endParaRPr lang="it-IT"/>
        </a:p>
      </dgm:t>
    </dgm:pt>
    <dgm:pt modelId="{177EF153-DAA5-4D55-9A33-CDD88517EEFC}" type="pres">
      <dgm:prSet presAssocID="{DAEBA6C3-ECB8-4E83-82F2-4575C169CD19}" presName="hierRoot2" presStyleCnt="0">
        <dgm:presLayoutVars>
          <dgm:hierBranch val="init"/>
        </dgm:presLayoutVars>
      </dgm:prSet>
      <dgm:spPr/>
    </dgm:pt>
    <dgm:pt modelId="{8517F9E2-0971-472C-B6E4-DED1103CED05}" type="pres">
      <dgm:prSet presAssocID="{DAEBA6C3-ECB8-4E83-82F2-4575C169CD19}" presName="rootComposite" presStyleCnt="0"/>
      <dgm:spPr/>
    </dgm:pt>
    <dgm:pt modelId="{26C58504-B978-41AD-8AE1-45BDA83ED3C3}" type="pres">
      <dgm:prSet presAssocID="{DAEBA6C3-ECB8-4E83-82F2-4575C169CD19}" presName="rootText" presStyleLbl="node2" presStyleIdx="0" presStyleCnt="1" custScaleX="107309" custScaleY="116009" custLinFactNeighborX="46322" custLinFactNeighborY="-370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C05A9A1-454B-4445-B731-8F5B768CE7A2}" type="pres">
      <dgm:prSet presAssocID="{DAEBA6C3-ECB8-4E83-82F2-4575C169CD19}" presName="rootConnector" presStyleLbl="node2" presStyleIdx="0" presStyleCnt="1"/>
      <dgm:spPr/>
      <dgm:t>
        <a:bodyPr/>
        <a:lstStyle/>
        <a:p>
          <a:endParaRPr lang="it-IT"/>
        </a:p>
      </dgm:t>
    </dgm:pt>
    <dgm:pt modelId="{204AED9B-0138-4454-8464-18B1BE8830CA}" type="pres">
      <dgm:prSet presAssocID="{DAEBA6C3-ECB8-4E83-82F2-4575C169CD19}" presName="hierChild4" presStyleCnt="0"/>
      <dgm:spPr/>
    </dgm:pt>
    <dgm:pt modelId="{FF7D362C-A1EF-4EEA-B052-C85E196EDF9F}" type="pres">
      <dgm:prSet presAssocID="{DAEBA6C3-ECB8-4E83-82F2-4575C169CD19}" presName="hierChild5" presStyleCnt="0"/>
      <dgm:spPr/>
    </dgm:pt>
    <dgm:pt modelId="{623B9C78-8EE1-4030-92A1-107BFE5DCFA5}" type="pres">
      <dgm:prSet presAssocID="{97772326-AE61-45E6-86E0-438FC63D4626}" presName="hierChild3" presStyleCnt="0"/>
      <dgm:spPr/>
    </dgm:pt>
  </dgm:ptLst>
  <dgm:cxnLst>
    <dgm:cxn modelId="{E07FD033-00C9-4F2B-8AB1-E0EE49849F3A}" type="presOf" srcId="{5B18D9B9-4522-4214-956B-0BFDE639D9F0}" destId="{6336C209-BAA8-48D6-8BA3-1B89DFA593CA}" srcOrd="0" destOrd="0" presId="urn:microsoft.com/office/officeart/2005/8/layout/orgChart1"/>
    <dgm:cxn modelId="{6426D24E-B957-40BB-82ED-61482D6B0B49}" type="presOf" srcId="{FE6A680D-B47F-4FD3-BAF0-70FFEF873F64}" destId="{55A88991-44D4-45B3-9C08-FD9294F40FB7}" srcOrd="0" destOrd="0" presId="urn:microsoft.com/office/officeart/2005/8/layout/orgChart1"/>
    <dgm:cxn modelId="{32925AB1-885B-4240-8300-52177E799C6C}" type="presOf" srcId="{97772326-AE61-45E6-86E0-438FC63D4626}" destId="{FE9E3A5B-1D68-47BF-94BB-F5A2D1432B1E}" srcOrd="0" destOrd="0" presId="urn:microsoft.com/office/officeart/2005/8/layout/orgChart1"/>
    <dgm:cxn modelId="{83094885-9AAE-4F91-ADCC-0037FE1379AA}" type="presOf" srcId="{DAEBA6C3-ECB8-4E83-82F2-4575C169CD19}" destId="{9C05A9A1-454B-4445-B731-8F5B768CE7A2}" srcOrd="1" destOrd="0" presId="urn:microsoft.com/office/officeart/2005/8/layout/orgChart1"/>
    <dgm:cxn modelId="{4B2ADC07-5FC3-4CBF-93E2-C330840336A1}" type="presOf" srcId="{DAEBA6C3-ECB8-4E83-82F2-4575C169CD19}" destId="{26C58504-B978-41AD-8AE1-45BDA83ED3C3}" srcOrd="0" destOrd="0" presId="urn:microsoft.com/office/officeart/2005/8/layout/orgChart1"/>
    <dgm:cxn modelId="{CFC98B3F-9E23-4C7F-9EEB-D200BFA396E3}" type="presOf" srcId="{97772326-AE61-45E6-86E0-438FC63D4626}" destId="{32232CF0-32FF-445A-852A-EE6B38E47CF3}" srcOrd="1" destOrd="0" presId="urn:microsoft.com/office/officeart/2005/8/layout/orgChart1"/>
    <dgm:cxn modelId="{14ECC86E-C35B-4CC5-83A2-29BED9B616B3}" srcId="{97772326-AE61-45E6-86E0-438FC63D4626}" destId="{DAEBA6C3-ECB8-4E83-82F2-4575C169CD19}" srcOrd="0" destOrd="0" parTransId="{FE6A680D-B47F-4FD3-BAF0-70FFEF873F64}" sibTransId="{93A4C8A5-F5CC-4A6C-A9DB-CFBBBEBF527D}"/>
    <dgm:cxn modelId="{6F3D9A97-CABB-49CE-96DB-E4C12628D3F9}" srcId="{5B18D9B9-4522-4214-956B-0BFDE639D9F0}" destId="{97772326-AE61-45E6-86E0-438FC63D4626}" srcOrd="0" destOrd="0" parTransId="{3976019A-DA62-4F83-A2DA-6FD671104595}" sibTransId="{56DCBBAE-FECB-4DFB-B608-7AEA37452186}"/>
    <dgm:cxn modelId="{2DC6D874-97EC-4FB5-B64B-104C0A1977B1}" type="presParOf" srcId="{6336C209-BAA8-48D6-8BA3-1B89DFA593CA}" destId="{6D066696-FBD2-4573-85CB-588522BD2401}" srcOrd="0" destOrd="0" presId="urn:microsoft.com/office/officeart/2005/8/layout/orgChart1"/>
    <dgm:cxn modelId="{D0DCF130-02B8-48A0-90DA-AAED24A9D927}" type="presParOf" srcId="{6D066696-FBD2-4573-85CB-588522BD2401}" destId="{2F70A4C8-702F-425E-BCD3-9F6F6605933A}" srcOrd="0" destOrd="0" presId="urn:microsoft.com/office/officeart/2005/8/layout/orgChart1"/>
    <dgm:cxn modelId="{04CEE6FA-87D1-44DB-A81F-EA03C1C15DED}" type="presParOf" srcId="{2F70A4C8-702F-425E-BCD3-9F6F6605933A}" destId="{FE9E3A5B-1D68-47BF-94BB-F5A2D1432B1E}" srcOrd="0" destOrd="0" presId="urn:microsoft.com/office/officeart/2005/8/layout/orgChart1"/>
    <dgm:cxn modelId="{02F587E9-6068-4197-B58A-CEE1AE5A8121}" type="presParOf" srcId="{2F70A4C8-702F-425E-BCD3-9F6F6605933A}" destId="{32232CF0-32FF-445A-852A-EE6B38E47CF3}" srcOrd="1" destOrd="0" presId="urn:microsoft.com/office/officeart/2005/8/layout/orgChart1"/>
    <dgm:cxn modelId="{B8595B20-A5BB-4358-A098-329C2017235E}" type="presParOf" srcId="{6D066696-FBD2-4573-85CB-588522BD2401}" destId="{C2071F1A-F753-4C24-914A-6A5F7C5593A1}" srcOrd="1" destOrd="0" presId="urn:microsoft.com/office/officeart/2005/8/layout/orgChart1"/>
    <dgm:cxn modelId="{C8F86B31-C34F-4B00-BF99-555CBE40D8ED}" type="presParOf" srcId="{C2071F1A-F753-4C24-914A-6A5F7C5593A1}" destId="{55A88991-44D4-45B3-9C08-FD9294F40FB7}" srcOrd="0" destOrd="0" presId="urn:microsoft.com/office/officeart/2005/8/layout/orgChart1"/>
    <dgm:cxn modelId="{8E3FDFDB-5D37-4097-8A4E-EC15B531C15A}" type="presParOf" srcId="{C2071F1A-F753-4C24-914A-6A5F7C5593A1}" destId="{177EF153-DAA5-4D55-9A33-CDD88517EEFC}" srcOrd="1" destOrd="0" presId="urn:microsoft.com/office/officeart/2005/8/layout/orgChart1"/>
    <dgm:cxn modelId="{5D448433-ADAE-46D6-AA71-CBA2B8E1DAD5}" type="presParOf" srcId="{177EF153-DAA5-4D55-9A33-CDD88517EEFC}" destId="{8517F9E2-0971-472C-B6E4-DED1103CED05}" srcOrd="0" destOrd="0" presId="urn:microsoft.com/office/officeart/2005/8/layout/orgChart1"/>
    <dgm:cxn modelId="{85C9D32D-E13D-4A4A-925C-B932E74BF802}" type="presParOf" srcId="{8517F9E2-0971-472C-B6E4-DED1103CED05}" destId="{26C58504-B978-41AD-8AE1-45BDA83ED3C3}" srcOrd="0" destOrd="0" presId="urn:microsoft.com/office/officeart/2005/8/layout/orgChart1"/>
    <dgm:cxn modelId="{8118C4FD-8B04-41AB-BC60-DDAE3C305448}" type="presParOf" srcId="{8517F9E2-0971-472C-B6E4-DED1103CED05}" destId="{9C05A9A1-454B-4445-B731-8F5B768CE7A2}" srcOrd="1" destOrd="0" presId="urn:microsoft.com/office/officeart/2005/8/layout/orgChart1"/>
    <dgm:cxn modelId="{F86E1457-27BF-4A25-8D07-A8144865CDE2}" type="presParOf" srcId="{177EF153-DAA5-4D55-9A33-CDD88517EEFC}" destId="{204AED9B-0138-4454-8464-18B1BE8830CA}" srcOrd="1" destOrd="0" presId="urn:microsoft.com/office/officeart/2005/8/layout/orgChart1"/>
    <dgm:cxn modelId="{9F60BE29-6556-4146-BCED-604B4A81E9B2}" type="presParOf" srcId="{177EF153-DAA5-4D55-9A33-CDD88517EEFC}" destId="{FF7D362C-A1EF-4EEA-B052-C85E196EDF9F}" srcOrd="2" destOrd="0" presId="urn:microsoft.com/office/officeart/2005/8/layout/orgChart1"/>
    <dgm:cxn modelId="{C098E0D7-D893-4E21-A95F-74CF998B849D}" type="presParOf" srcId="{6D066696-FBD2-4573-85CB-588522BD2401}" destId="{623B9C78-8EE1-4030-92A1-107BFE5DCF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82DF6-37DD-4720-B5BD-3CF5C48911E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33BF69-E1CD-4130-8C9B-5476A93647CE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it-IT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PRELIMINARE</a:t>
          </a:r>
          <a:endParaRPr lang="it-IT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118F40-2B32-47DD-A38A-4D8BDECFE0C8}" type="parTrans" cxnId="{FC352E07-C216-4DBA-B702-CA897E859A92}">
      <dgm:prSet/>
      <dgm:spPr/>
      <dgm:t>
        <a:bodyPr/>
        <a:lstStyle/>
        <a:p>
          <a:endParaRPr lang="it-IT"/>
        </a:p>
      </dgm:t>
    </dgm:pt>
    <dgm:pt modelId="{557C1BA4-E6E5-4528-B047-3793BEA693F0}" type="sibTrans" cxnId="{FC352E07-C216-4DBA-B702-CA897E859A92}">
      <dgm:prSet/>
      <dgm:spPr/>
      <dgm:t>
        <a:bodyPr/>
        <a:lstStyle/>
        <a:p>
          <a:endParaRPr lang="it-IT"/>
        </a:p>
      </dgm:t>
    </dgm:pt>
    <dgm:pt modelId="{B290B8E7-82EE-4B20-8AD5-332A86AF330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Incontro del gruppo costituito per la valutazione dello stress lavoro-correlato (consulente, datore di lavoro, RSPP, medico competente, RLS) per identificare i processi produttivi (aree omogenee) fonti potenziali di stress.</a:t>
          </a:r>
        </a:p>
      </dgm:t>
    </dgm:pt>
    <dgm:pt modelId="{D0D9F8F7-A730-49B5-B902-D8A2CD21A56D}" type="parTrans" cxnId="{8C3EB766-F67F-4186-A10C-8FE751D3175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t-IT"/>
        </a:p>
      </dgm:t>
    </dgm:pt>
    <dgm:pt modelId="{5B14CF7B-8DB6-46DA-852C-442DBDF4A91C}" type="sibTrans" cxnId="{8C3EB766-F67F-4186-A10C-8FE751D31758}">
      <dgm:prSet/>
      <dgm:spPr/>
      <dgm:t>
        <a:bodyPr/>
        <a:lstStyle/>
        <a:p>
          <a:endParaRPr lang="it-IT"/>
        </a:p>
      </dgm:t>
    </dgm:pt>
    <dgm:pt modelId="{71A92FF4-B681-469A-85DC-A57B58C37CB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Somministrazione della checklist INAIL per la evidenziazione dei fattori di rischio o delle criticità</a:t>
          </a:r>
          <a:endParaRPr lang="it-IT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A49BCF9-5BD8-4605-A77A-401677AD1CAB}" type="parTrans" cxnId="{DF43F9CE-9E5D-494F-A22F-36CEF58AB0D2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t-IT"/>
        </a:p>
      </dgm:t>
    </dgm:pt>
    <dgm:pt modelId="{E3066F13-82D5-4F46-9E5D-05D22A82871B}" type="sibTrans" cxnId="{DF43F9CE-9E5D-494F-A22F-36CEF58AB0D2}">
      <dgm:prSet/>
      <dgm:spPr/>
      <dgm:t>
        <a:bodyPr/>
        <a:lstStyle/>
        <a:p>
          <a:endParaRPr lang="it-IT"/>
        </a:p>
      </dgm:t>
    </dgm:pt>
    <dgm:pt modelId="{DD49203E-945E-4EB1-AA31-636712296967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Somministrazione di Adventure ad un gruppo rappresentativo di lavoratori  appartenenti ai processi identificati come potenzialmente stressanti.</a:t>
          </a:r>
          <a:endParaRPr lang="it-IT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DE978F6-89A7-4B66-859E-E90F8CAE61C0}" type="parTrans" cxnId="{DC026452-5789-4CAE-B0C4-B16C51BAB0F0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t-IT"/>
        </a:p>
      </dgm:t>
    </dgm:pt>
    <dgm:pt modelId="{FC8F60E6-AFD1-4729-90F8-A23B274DEB7E}" type="sibTrans" cxnId="{DC026452-5789-4CAE-B0C4-B16C51BAB0F0}">
      <dgm:prSet/>
      <dgm:spPr/>
      <dgm:t>
        <a:bodyPr/>
        <a:lstStyle/>
        <a:p>
          <a:endParaRPr lang="it-IT"/>
        </a:p>
      </dgm:t>
    </dgm:pt>
    <dgm:pt modelId="{6D6718FB-49D2-435D-BC1D-BC33DB64A15C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Discussione dei risultati con il gruppo di lavoro e definizione della metodologia per la valutazione approfondita, se necessario.</a:t>
          </a:r>
          <a:endParaRPr lang="it-IT" sz="1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850B1CF-3B40-49D4-9806-23663168F385}" type="parTrans" cxnId="{5969B7D5-3529-4E73-86E1-31C8FB5FD97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t-IT"/>
        </a:p>
      </dgm:t>
    </dgm:pt>
    <dgm:pt modelId="{EF7D7E20-75C9-47CC-B28D-D093C057AEB4}" type="sibTrans" cxnId="{5969B7D5-3529-4E73-86E1-31C8FB5FD975}">
      <dgm:prSet/>
      <dgm:spPr/>
      <dgm:t>
        <a:bodyPr/>
        <a:lstStyle/>
        <a:p>
          <a:endParaRPr lang="it-IT"/>
        </a:p>
      </dgm:t>
    </dgm:pt>
    <dgm:pt modelId="{25EC5438-DD24-4074-B993-DC59B93A3553}" type="pres">
      <dgm:prSet presAssocID="{C7782DF6-37DD-4720-B5BD-3CF5C4891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ED3C3CD-2001-4A0E-B852-A78366218F35}" type="pres">
      <dgm:prSet presAssocID="{6533BF69-E1CD-4130-8C9B-5476A93647CE}" presName="root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F3755FFE-58AE-4F8B-82F8-18D6FA36F2E1}" type="pres">
      <dgm:prSet presAssocID="{6533BF69-E1CD-4130-8C9B-5476A93647CE}" presName="root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B5274F6B-D73F-46FD-BBE0-95446D417E65}" type="pres">
      <dgm:prSet presAssocID="{6533BF69-E1CD-4130-8C9B-5476A93647CE}" presName="rootText" presStyleLbl="node1" presStyleIdx="0" presStyleCnt="1" custScaleX="347685" custScaleY="366986" custLinFactY="-56747" custLinFactNeighborX="-506" custLinFactNeighborY="-100000"/>
      <dgm:spPr/>
      <dgm:t>
        <a:bodyPr/>
        <a:lstStyle/>
        <a:p>
          <a:endParaRPr lang="it-IT"/>
        </a:p>
      </dgm:t>
    </dgm:pt>
    <dgm:pt modelId="{CB9995D4-BAFC-44B1-BE45-AFC52C7C2EAA}" type="pres">
      <dgm:prSet presAssocID="{6533BF69-E1CD-4130-8C9B-5476A93647CE}" presName="rootConnector" presStyleLbl="node1" presStyleIdx="0" presStyleCnt="1"/>
      <dgm:spPr/>
      <dgm:t>
        <a:bodyPr/>
        <a:lstStyle/>
        <a:p>
          <a:endParaRPr lang="it-IT"/>
        </a:p>
      </dgm:t>
    </dgm:pt>
    <dgm:pt modelId="{B637101F-A921-45B0-8A5C-FD56D855B545}" type="pres">
      <dgm:prSet presAssocID="{6533BF69-E1CD-4130-8C9B-5476A93647CE}" presName="childShap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359065EF-2628-4B02-B1E7-5E69BA693B46}" type="pres">
      <dgm:prSet presAssocID="{D0D9F8F7-A730-49B5-B902-D8A2CD21A56D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30E0BAA-FBC6-4B66-B461-2A97188FDD4D}" type="pres">
      <dgm:prSet presAssocID="{B290B8E7-82EE-4B20-8AD5-332A86AF3308}" presName="childText" presStyleLbl="bgAcc1" presStyleIdx="0" presStyleCnt="4" custScaleX="978807" custScaleY="238936" custLinFactNeighborY="-30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698BC7-63BE-4F67-8CA7-EF72CC45EB37}" type="pres">
      <dgm:prSet presAssocID="{0A49BCF9-5BD8-4605-A77A-401677AD1CAB}" presName="Name13" presStyleLbl="parChTrans1D2" presStyleIdx="1" presStyleCnt="4"/>
      <dgm:spPr/>
      <dgm:t>
        <a:bodyPr/>
        <a:lstStyle/>
        <a:p>
          <a:endParaRPr lang="it-IT"/>
        </a:p>
      </dgm:t>
    </dgm:pt>
    <dgm:pt modelId="{0EB75B56-F493-4FF1-9DD6-90DA94D21283}" type="pres">
      <dgm:prSet presAssocID="{71A92FF4-B681-469A-85DC-A57B58C37CB8}" presName="childText" presStyleLbl="bgAcc1" presStyleIdx="1" presStyleCnt="4" custScaleX="965578" custScaleY="213929" custLinFactNeighborY="-23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5935FD-EF4E-4C06-96D7-FF177D47ABBE}" type="pres">
      <dgm:prSet presAssocID="{4DE978F6-89A7-4B66-859E-E90F8CAE61C0}" presName="Name13" presStyleLbl="parChTrans1D2" presStyleIdx="2" presStyleCnt="4"/>
      <dgm:spPr/>
      <dgm:t>
        <a:bodyPr/>
        <a:lstStyle/>
        <a:p>
          <a:endParaRPr lang="it-IT"/>
        </a:p>
      </dgm:t>
    </dgm:pt>
    <dgm:pt modelId="{806D6A75-77F3-49DF-96AB-4E7D55D34DCB}" type="pres">
      <dgm:prSet presAssocID="{DD49203E-945E-4EB1-AA31-636712296967}" presName="childText" presStyleLbl="bgAcc1" presStyleIdx="2" presStyleCnt="4" custScaleX="961086" custScaleY="172679" custLinFactNeighborY="282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F6F6D3-C997-4DD1-9B0D-3541EA47A3B3}" type="pres">
      <dgm:prSet presAssocID="{5850B1CF-3B40-49D4-9806-23663168F385}" presName="Name13" presStyleLbl="parChTrans1D2" presStyleIdx="3" presStyleCnt="4"/>
      <dgm:spPr/>
      <dgm:t>
        <a:bodyPr/>
        <a:lstStyle/>
        <a:p>
          <a:endParaRPr lang="it-IT"/>
        </a:p>
      </dgm:t>
    </dgm:pt>
    <dgm:pt modelId="{29EBFB04-F269-450E-9E5F-7C5E0A4CD434}" type="pres">
      <dgm:prSet presAssocID="{6D6718FB-49D2-435D-BC1D-BC33DB64A15C}" presName="childText" presStyleLbl="bgAcc1" presStyleIdx="3" presStyleCnt="4" custScaleX="963434" custScaleY="154501" custLinFactNeighborY="378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352E07-C216-4DBA-B702-CA897E859A92}" srcId="{C7782DF6-37DD-4720-B5BD-3CF5C48911E0}" destId="{6533BF69-E1CD-4130-8C9B-5476A93647CE}" srcOrd="0" destOrd="0" parTransId="{3B118F40-2B32-47DD-A38A-4D8BDECFE0C8}" sibTransId="{557C1BA4-E6E5-4528-B047-3793BEA693F0}"/>
    <dgm:cxn modelId="{64A11746-2B7E-4D92-9E48-1860FC2D81FD}" type="presOf" srcId="{0A49BCF9-5BD8-4605-A77A-401677AD1CAB}" destId="{2D698BC7-63BE-4F67-8CA7-EF72CC45EB37}" srcOrd="0" destOrd="0" presId="urn:microsoft.com/office/officeart/2005/8/layout/hierarchy3"/>
    <dgm:cxn modelId="{C3BD567E-7E14-4705-944C-E0219D9BBA3A}" type="presOf" srcId="{71A92FF4-B681-469A-85DC-A57B58C37CB8}" destId="{0EB75B56-F493-4FF1-9DD6-90DA94D21283}" srcOrd="0" destOrd="0" presId="urn:microsoft.com/office/officeart/2005/8/layout/hierarchy3"/>
    <dgm:cxn modelId="{DC026452-5789-4CAE-B0C4-B16C51BAB0F0}" srcId="{6533BF69-E1CD-4130-8C9B-5476A93647CE}" destId="{DD49203E-945E-4EB1-AA31-636712296967}" srcOrd="2" destOrd="0" parTransId="{4DE978F6-89A7-4B66-859E-E90F8CAE61C0}" sibTransId="{FC8F60E6-AFD1-4729-90F8-A23B274DEB7E}"/>
    <dgm:cxn modelId="{DF43F9CE-9E5D-494F-A22F-36CEF58AB0D2}" srcId="{6533BF69-E1CD-4130-8C9B-5476A93647CE}" destId="{71A92FF4-B681-469A-85DC-A57B58C37CB8}" srcOrd="1" destOrd="0" parTransId="{0A49BCF9-5BD8-4605-A77A-401677AD1CAB}" sibTransId="{E3066F13-82D5-4F46-9E5D-05D22A82871B}"/>
    <dgm:cxn modelId="{BE3BF2AA-B692-47FF-80A9-935C37577491}" type="presOf" srcId="{4DE978F6-89A7-4B66-859E-E90F8CAE61C0}" destId="{405935FD-EF4E-4C06-96D7-FF177D47ABBE}" srcOrd="0" destOrd="0" presId="urn:microsoft.com/office/officeart/2005/8/layout/hierarchy3"/>
    <dgm:cxn modelId="{6205B4F1-4241-4A91-9296-008C8EE5D5D5}" type="presOf" srcId="{B290B8E7-82EE-4B20-8AD5-332A86AF3308}" destId="{930E0BAA-FBC6-4B66-B461-2A97188FDD4D}" srcOrd="0" destOrd="0" presId="urn:microsoft.com/office/officeart/2005/8/layout/hierarchy3"/>
    <dgm:cxn modelId="{548573A6-83BB-43A8-A89C-63303E893E68}" type="presOf" srcId="{D0D9F8F7-A730-49B5-B902-D8A2CD21A56D}" destId="{359065EF-2628-4B02-B1E7-5E69BA693B46}" srcOrd="0" destOrd="0" presId="urn:microsoft.com/office/officeart/2005/8/layout/hierarchy3"/>
    <dgm:cxn modelId="{BAD3BB8F-2005-410A-B2D0-97F9D40B632E}" type="presOf" srcId="{6533BF69-E1CD-4130-8C9B-5476A93647CE}" destId="{B5274F6B-D73F-46FD-BBE0-95446D417E65}" srcOrd="0" destOrd="0" presId="urn:microsoft.com/office/officeart/2005/8/layout/hierarchy3"/>
    <dgm:cxn modelId="{AD49D0D6-2A1C-43C8-A29C-69D55EC2CCAE}" type="presOf" srcId="{5850B1CF-3B40-49D4-9806-23663168F385}" destId="{FFF6F6D3-C997-4DD1-9B0D-3541EA47A3B3}" srcOrd="0" destOrd="0" presId="urn:microsoft.com/office/officeart/2005/8/layout/hierarchy3"/>
    <dgm:cxn modelId="{E7E31C24-7F24-4198-B4CB-3641FFBFBD9B}" type="presOf" srcId="{C7782DF6-37DD-4720-B5BD-3CF5C48911E0}" destId="{25EC5438-DD24-4074-B993-DC59B93A3553}" srcOrd="0" destOrd="0" presId="urn:microsoft.com/office/officeart/2005/8/layout/hierarchy3"/>
    <dgm:cxn modelId="{DC4399F9-58A0-4203-8DFE-8C5FA3480F3F}" type="presOf" srcId="{DD49203E-945E-4EB1-AA31-636712296967}" destId="{806D6A75-77F3-49DF-96AB-4E7D55D34DCB}" srcOrd="0" destOrd="0" presId="urn:microsoft.com/office/officeart/2005/8/layout/hierarchy3"/>
    <dgm:cxn modelId="{5969B7D5-3529-4E73-86E1-31C8FB5FD975}" srcId="{6533BF69-E1CD-4130-8C9B-5476A93647CE}" destId="{6D6718FB-49D2-435D-BC1D-BC33DB64A15C}" srcOrd="3" destOrd="0" parTransId="{5850B1CF-3B40-49D4-9806-23663168F385}" sibTransId="{EF7D7E20-75C9-47CC-B28D-D093C057AEB4}"/>
    <dgm:cxn modelId="{F35CCC9B-FBB0-42DD-9AA7-12D017E728BD}" type="presOf" srcId="{6533BF69-E1CD-4130-8C9B-5476A93647CE}" destId="{CB9995D4-BAFC-44B1-BE45-AFC52C7C2EAA}" srcOrd="1" destOrd="0" presId="urn:microsoft.com/office/officeart/2005/8/layout/hierarchy3"/>
    <dgm:cxn modelId="{837469D2-90FE-4B78-82B4-F140E12CB81D}" type="presOf" srcId="{6D6718FB-49D2-435D-BC1D-BC33DB64A15C}" destId="{29EBFB04-F269-450E-9E5F-7C5E0A4CD434}" srcOrd="0" destOrd="0" presId="urn:microsoft.com/office/officeart/2005/8/layout/hierarchy3"/>
    <dgm:cxn modelId="{8C3EB766-F67F-4186-A10C-8FE751D31758}" srcId="{6533BF69-E1CD-4130-8C9B-5476A93647CE}" destId="{B290B8E7-82EE-4B20-8AD5-332A86AF3308}" srcOrd="0" destOrd="0" parTransId="{D0D9F8F7-A730-49B5-B902-D8A2CD21A56D}" sibTransId="{5B14CF7B-8DB6-46DA-852C-442DBDF4A91C}"/>
    <dgm:cxn modelId="{1D6240E7-AA75-4D98-962B-60C129DD9E38}" type="presParOf" srcId="{25EC5438-DD24-4074-B993-DC59B93A3553}" destId="{BED3C3CD-2001-4A0E-B852-A78366218F35}" srcOrd="0" destOrd="0" presId="urn:microsoft.com/office/officeart/2005/8/layout/hierarchy3"/>
    <dgm:cxn modelId="{EE41A8CB-DAA9-43E8-9707-D732B7DEF267}" type="presParOf" srcId="{BED3C3CD-2001-4A0E-B852-A78366218F35}" destId="{F3755FFE-58AE-4F8B-82F8-18D6FA36F2E1}" srcOrd="0" destOrd="0" presId="urn:microsoft.com/office/officeart/2005/8/layout/hierarchy3"/>
    <dgm:cxn modelId="{3394A84B-39F8-479A-A3D2-0092158A6E9E}" type="presParOf" srcId="{F3755FFE-58AE-4F8B-82F8-18D6FA36F2E1}" destId="{B5274F6B-D73F-46FD-BBE0-95446D417E65}" srcOrd="0" destOrd="0" presId="urn:microsoft.com/office/officeart/2005/8/layout/hierarchy3"/>
    <dgm:cxn modelId="{A79CA117-6F8D-49B3-AD21-B3AF0EC98C75}" type="presParOf" srcId="{F3755FFE-58AE-4F8B-82F8-18D6FA36F2E1}" destId="{CB9995D4-BAFC-44B1-BE45-AFC52C7C2EAA}" srcOrd="1" destOrd="0" presId="urn:microsoft.com/office/officeart/2005/8/layout/hierarchy3"/>
    <dgm:cxn modelId="{48170E68-7A09-4AA2-9F56-3280C3FE14B4}" type="presParOf" srcId="{BED3C3CD-2001-4A0E-B852-A78366218F35}" destId="{B637101F-A921-45B0-8A5C-FD56D855B545}" srcOrd="1" destOrd="0" presId="urn:microsoft.com/office/officeart/2005/8/layout/hierarchy3"/>
    <dgm:cxn modelId="{1ABF4D5E-9AB6-40AA-944E-F7E11C6AE2EE}" type="presParOf" srcId="{B637101F-A921-45B0-8A5C-FD56D855B545}" destId="{359065EF-2628-4B02-B1E7-5E69BA693B46}" srcOrd="0" destOrd="0" presId="urn:microsoft.com/office/officeart/2005/8/layout/hierarchy3"/>
    <dgm:cxn modelId="{E1F922DA-C95D-437F-8631-7C118D6337F2}" type="presParOf" srcId="{B637101F-A921-45B0-8A5C-FD56D855B545}" destId="{930E0BAA-FBC6-4B66-B461-2A97188FDD4D}" srcOrd="1" destOrd="0" presId="urn:microsoft.com/office/officeart/2005/8/layout/hierarchy3"/>
    <dgm:cxn modelId="{4D67822A-0AE2-456B-AA97-62CBFB2E0040}" type="presParOf" srcId="{B637101F-A921-45B0-8A5C-FD56D855B545}" destId="{2D698BC7-63BE-4F67-8CA7-EF72CC45EB37}" srcOrd="2" destOrd="0" presId="urn:microsoft.com/office/officeart/2005/8/layout/hierarchy3"/>
    <dgm:cxn modelId="{54F06C0E-E20F-4069-A1FF-CA23065C17BE}" type="presParOf" srcId="{B637101F-A921-45B0-8A5C-FD56D855B545}" destId="{0EB75B56-F493-4FF1-9DD6-90DA94D21283}" srcOrd="3" destOrd="0" presId="urn:microsoft.com/office/officeart/2005/8/layout/hierarchy3"/>
    <dgm:cxn modelId="{C3FD682B-DFFF-4163-89AD-BCD464BB8CFC}" type="presParOf" srcId="{B637101F-A921-45B0-8A5C-FD56D855B545}" destId="{405935FD-EF4E-4C06-96D7-FF177D47ABBE}" srcOrd="4" destOrd="0" presId="urn:microsoft.com/office/officeart/2005/8/layout/hierarchy3"/>
    <dgm:cxn modelId="{9AB8E316-C46A-4413-8C9C-492D2493B700}" type="presParOf" srcId="{B637101F-A921-45B0-8A5C-FD56D855B545}" destId="{806D6A75-77F3-49DF-96AB-4E7D55D34DCB}" srcOrd="5" destOrd="0" presId="urn:microsoft.com/office/officeart/2005/8/layout/hierarchy3"/>
    <dgm:cxn modelId="{88B811FE-B385-49D2-9508-ED52404C1D1F}" type="presParOf" srcId="{B637101F-A921-45B0-8A5C-FD56D855B545}" destId="{FFF6F6D3-C997-4DD1-9B0D-3541EA47A3B3}" srcOrd="6" destOrd="0" presId="urn:microsoft.com/office/officeart/2005/8/layout/hierarchy3"/>
    <dgm:cxn modelId="{43E410CE-CCEB-4F17-A770-CB280645FD86}" type="presParOf" srcId="{B637101F-A921-45B0-8A5C-FD56D855B545}" destId="{29EBFB04-F269-450E-9E5F-7C5E0A4CD43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82DF6-37DD-4720-B5BD-3CF5C48911E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533BF69-E1CD-4130-8C9B-5476A93647CE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it-IT" sz="20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APPROFONDITA</a:t>
          </a:r>
          <a:endParaRPr lang="it-IT" sz="20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118F40-2B32-47DD-A38A-4D8BDECFE0C8}" type="parTrans" cxnId="{FC352E07-C216-4DBA-B702-CA897E859A92}">
      <dgm:prSet/>
      <dgm:spPr/>
      <dgm:t>
        <a:bodyPr/>
        <a:lstStyle/>
        <a:p>
          <a:endParaRPr lang="it-IT"/>
        </a:p>
      </dgm:t>
    </dgm:pt>
    <dgm:pt modelId="{557C1BA4-E6E5-4528-B047-3793BEA693F0}" type="sibTrans" cxnId="{FC352E07-C216-4DBA-B702-CA897E859A92}">
      <dgm:prSet/>
      <dgm:spPr/>
      <dgm:t>
        <a:bodyPr/>
        <a:lstStyle/>
        <a:p>
          <a:endParaRPr lang="it-IT"/>
        </a:p>
      </dgm:t>
    </dgm:pt>
    <dgm:pt modelId="{B290B8E7-82EE-4B20-8AD5-332A86AF330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 anchor="ctr"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Scelta dei processi su cui fare l’approfondimento in base ai risultati ottenuti nella valutazione preliminare e somministrazione di Adventure ad un più ampio numero di lavoratori.</a:t>
          </a:r>
        </a:p>
      </dgm:t>
    </dgm:pt>
    <dgm:pt modelId="{D0D9F8F7-A730-49B5-B902-D8A2CD21A56D}" type="parTrans" cxnId="{8C3EB766-F67F-4186-A10C-8FE751D3175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it-IT"/>
        </a:p>
      </dgm:t>
    </dgm:pt>
    <dgm:pt modelId="{5B14CF7B-8DB6-46DA-852C-442DBDF4A91C}" type="sibTrans" cxnId="{8C3EB766-F67F-4186-A10C-8FE751D31758}">
      <dgm:prSet/>
      <dgm:spPr/>
      <dgm:t>
        <a:bodyPr/>
        <a:lstStyle/>
        <a:p>
          <a:endParaRPr lang="it-IT"/>
        </a:p>
      </dgm:t>
    </dgm:pt>
    <dgm:pt modelId="{A674919C-DB5B-4D1C-8A2E-877C92FF159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 anchor="ctr"/>
        <a:lstStyle/>
        <a:p>
          <a:pPr algn="just"/>
          <a:r>
            <a:rPr lang="it-IT" sz="1400" b="0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Predisposizione dei focus </a:t>
          </a:r>
          <a:r>
            <a:rPr lang="it-IT" sz="1400" b="0" baseline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</a:t>
          </a:r>
          <a:r>
            <a:rPr lang="it-IT" sz="1400" b="0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e dei training </a:t>
          </a:r>
          <a:r>
            <a:rPr lang="it-IT" sz="1400" b="0" baseline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</a:t>
          </a:r>
          <a:r>
            <a:rPr lang="it-IT" sz="1400" b="0" baseline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. Realizzazione di filmati di realtà virtuale. Ricerca di soluzioni migliorative.</a:t>
          </a:r>
        </a:p>
      </dgm:t>
    </dgm:pt>
    <dgm:pt modelId="{E540203F-25B7-4861-B855-E658D711B323}" type="parTrans" cxnId="{2E1C34A0-DBC0-4984-9F80-871EE465FBA0}">
      <dgm:prSet/>
      <dgm:spPr/>
      <dgm:t>
        <a:bodyPr/>
        <a:lstStyle/>
        <a:p>
          <a:endParaRPr lang="it-IT"/>
        </a:p>
      </dgm:t>
    </dgm:pt>
    <dgm:pt modelId="{79A9ED3F-F61F-43CD-82E0-415107A5992B}" type="sibTrans" cxnId="{2E1C34A0-DBC0-4984-9F80-871EE465FBA0}">
      <dgm:prSet/>
      <dgm:spPr/>
      <dgm:t>
        <a:bodyPr/>
        <a:lstStyle/>
        <a:p>
          <a:endParaRPr lang="it-IT"/>
        </a:p>
      </dgm:t>
    </dgm:pt>
    <dgm:pt modelId="{F1EF14A0-B4A1-465C-B9F2-3922AC04E27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 anchor="ctr"/>
        <a:lstStyle/>
        <a:p>
          <a:pPr algn="just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Stesura del piano di miglioramento da parte del consulente in base alle indicazioni del gruppo di valutazione.</a:t>
          </a:r>
        </a:p>
      </dgm:t>
    </dgm:pt>
    <dgm:pt modelId="{8C66B9A6-524C-4D26-B79E-D7BB6A79F122}" type="parTrans" cxnId="{BBED8A50-3B29-421D-985F-CF93903FAC77}">
      <dgm:prSet/>
      <dgm:spPr/>
      <dgm:t>
        <a:bodyPr/>
        <a:lstStyle/>
        <a:p>
          <a:endParaRPr lang="it-IT"/>
        </a:p>
      </dgm:t>
    </dgm:pt>
    <dgm:pt modelId="{BDDBF025-89A9-478D-8D96-214943F5EE88}" type="sibTrans" cxnId="{BBED8A50-3B29-421D-985F-CF93903FAC77}">
      <dgm:prSet/>
      <dgm:spPr/>
      <dgm:t>
        <a:bodyPr/>
        <a:lstStyle/>
        <a:p>
          <a:endParaRPr lang="it-IT"/>
        </a:p>
      </dgm:t>
    </dgm:pt>
    <dgm:pt modelId="{6A80701E-96C9-4962-A8AE-A41C6BD9A9AD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 anchor="ctr"/>
        <a:lstStyle/>
        <a:p>
          <a:pPr algn="l"/>
          <a:r>
            <a:rPr lang="it-IT" sz="1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Attuazione del piano di miglioramento. </a:t>
          </a:r>
        </a:p>
      </dgm:t>
    </dgm:pt>
    <dgm:pt modelId="{E3CCA0A8-8DEA-405A-8D5E-FCE7EF013E3B}" type="parTrans" cxnId="{A4523342-6F25-4DC0-92E8-763A49DCC6E0}">
      <dgm:prSet/>
      <dgm:spPr/>
      <dgm:t>
        <a:bodyPr/>
        <a:lstStyle/>
        <a:p>
          <a:endParaRPr lang="it-IT"/>
        </a:p>
      </dgm:t>
    </dgm:pt>
    <dgm:pt modelId="{786E0E97-9C1A-42E3-967B-CAE9E42F374D}" type="sibTrans" cxnId="{A4523342-6F25-4DC0-92E8-763A49DCC6E0}">
      <dgm:prSet/>
      <dgm:spPr/>
      <dgm:t>
        <a:bodyPr/>
        <a:lstStyle/>
        <a:p>
          <a:endParaRPr lang="it-IT"/>
        </a:p>
      </dgm:t>
    </dgm:pt>
    <dgm:pt modelId="{25EC5438-DD24-4074-B993-DC59B93A3553}" type="pres">
      <dgm:prSet presAssocID="{C7782DF6-37DD-4720-B5BD-3CF5C48911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ED3C3CD-2001-4A0E-B852-A78366218F35}" type="pres">
      <dgm:prSet presAssocID="{6533BF69-E1CD-4130-8C9B-5476A93647CE}" presName="root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F3755FFE-58AE-4F8B-82F8-18D6FA36F2E1}" type="pres">
      <dgm:prSet presAssocID="{6533BF69-E1CD-4130-8C9B-5476A93647CE}" presName="rootComposit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B5274F6B-D73F-46FD-BBE0-95446D417E65}" type="pres">
      <dgm:prSet presAssocID="{6533BF69-E1CD-4130-8C9B-5476A93647CE}" presName="rootText" presStyleLbl="node1" presStyleIdx="0" presStyleCnt="1" custScaleX="347685" custScaleY="366986" custLinFactY="-56747" custLinFactNeighborX="-506" custLinFactNeighborY="-100000"/>
      <dgm:spPr/>
      <dgm:t>
        <a:bodyPr/>
        <a:lstStyle/>
        <a:p>
          <a:endParaRPr lang="it-IT"/>
        </a:p>
      </dgm:t>
    </dgm:pt>
    <dgm:pt modelId="{CB9995D4-BAFC-44B1-BE45-AFC52C7C2EAA}" type="pres">
      <dgm:prSet presAssocID="{6533BF69-E1CD-4130-8C9B-5476A93647CE}" presName="rootConnector" presStyleLbl="node1" presStyleIdx="0" presStyleCnt="1"/>
      <dgm:spPr/>
      <dgm:t>
        <a:bodyPr/>
        <a:lstStyle/>
        <a:p>
          <a:endParaRPr lang="it-IT"/>
        </a:p>
      </dgm:t>
    </dgm:pt>
    <dgm:pt modelId="{B637101F-A921-45B0-8A5C-FD56D855B545}" type="pres">
      <dgm:prSet presAssocID="{6533BF69-E1CD-4130-8C9B-5476A93647CE}" presName="childShap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359065EF-2628-4B02-B1E7-5E69BA693B46}" type="pres">
      <dgm:prSet presAssocID="{D0D9F8F7-A730-49B5-B902-D8A2CD21A56D}" presName="Name13" presStyleLbl="parChTrans1D2" presStyleIdx="0" presStyleCnt="4"/>
      <dgm:spPr/>
      <dgm:t>
        <a:bodyPr/>
        <a:lstStyle/>
        <a:p>
          <a:endParaRPr lang="it-IT"/>
        </a:p>
      </dgm:t>
    </dgm:pt>
    <dgm:pt modelId="{930E0BAA-FBC6-4B66-B461-2A97188FDD4D}" type="pres">
      <dgm:prSet presAssocID="{B290B8E7-82EE-4B20-8AD5-332A86AF3308}" presName="childText" presStyleLbl="bgAcc1" presStyleIdx="0" presStyleCnt="4" custScaleX="951673" custScaleY="189896" custLinFactNeighborY="-30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3E2828-F72A-4E7C-A6F7-297F3CF3FEF0}" type="pres">
      <dgm:prSet presAssocID="{E540203F-25B7-4861-B855-E658D711B323}" presName="Name13" presStyleLbl="parChTrans1D2" presStyleIdx="1" presStyleCnt="4"/>
      <dgm:spPr/>
      <dgm:t>
        <a:bodyPr/>
        <a:lstStyle/>
        <a:p>
          <a:endParaRPr lang="it-IT"/>
        </a:p>
      </dgm:t>
    </dgm:pt>
    <dgm:pt modelId="{857EA6BE-7A52-444D-8020-985D85DCD2EC}" type="pres">
      <dgm:prSet presAssocID="{A674919C-DB5B-4D1C-8A2E-877C92FF159F}" presName="childText" presStyleLbl="bgAcc1" presStyleIdx="1" presStyleCnt="4" custScaleX="951673" custScaleY="205492" custLinFactNeighborY="-30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11A8DE-81C1-41A1-BB2A-6AD3697EEA6B}" type="pres">
      <dgm:prSet presAssocID="{8C66B9A6-524C-4D26-B79E-D7BB6A79F122}" presName="Name13" presStyleLbl="parChTrans1D2" presStyleIdx="2" presStyleCnt="4"/>
      <dgm:spPr/>
      <dgm:t>
        <a:bodyPr/>
        <a:lstStyle/>
        <a:p>
          <a:endParaRPr lang="it-IT"/>
        </a:p>
      </dgm:t>
    </dgm:pt>
    <dgm:pt modelId="{58098755-917F-4FA5-8CD7-5ACB5A2E8351}" type="pres">
      <dgm:prSet presAssocID="{F1EF14A0-B4A1-465C-B9F2-3922AC04E27A}" presName="childText" presStyleLbl="bgAcc1" presStyleIdx="2" presStyleCnt="4" custScaleX="951673" custScaleY="156583" custLinFactNeighborY="-306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789D1F-9423-44F9-A23B-742890FFA1C4}" type="pres">
      <dgm:prSet presAssocID="{E3CCA0A8-8DEA-405A-8D5E-FCE7EF013E3B}" presName="Name13" presStyleLbl="parChTrans1D2" presStyleIdx="3" presStyleCnt="4"/>
      <dgm:spPr/>
      <dgm:t>
        <a:bodyPr/>
        <a:lstStyle/>
        <a:p>
          <a:endParaRPr lang="it-IT"/>
        </a:p>
      </dgm:t>
    </dgm:pt>
    <dgm:pt modelId="{A89F98F4-9F45-451E-9DF4-B6B390708923}" type="pres">
      <dgm:prSet presAssocID="{6A80701E-96C9-4962-A8AE-A41C6BD9A9AD}" presName="childText" presStyleLbl="bgAcc1" presStyleIdx="3" presStyleCnt="4" custScaleX="951673" custScaleY="114594" custLinFactNeighborX="6026" custLinFactNeighborY="-283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352E07-C216-4DBA-B702-CA897E859A92}" srcId="{C7782DF6-37DD-4720-B5BD-3CF5C48911E0}" destId="{6533BF69-E1CD-4130-8C9B-5476A93647CE}" srcOrd="0" destOrd="0" parTransId="{3B118F40-2B32-47DD-A38A-4D8BDECFE0C8}" sibTransId="{557C1BA4-E6E5-4528-B047-3793BEA693F0}"/>
    <dgm:cxn modelId="{A4523342-6F25-4DC0-92E8-763A49DCC6E0}" srcId="{6533BF69-E1CD-4130-8C9B-5476A93647CE}" destId="{6A80701E-96C9-4962-A8AE-A41C6BD9A9AD}" srcOrd="3" destOrd="0" parTransId="{E3CCA0A8-8DEA-405A-8D5E-FCE7EF013E3B}" sibTransId="{786E0E97-9C1A-42E3-967B-CAE9E42F374D}"/>
    <dgm:cxn modelId="{9A95220A-9F11-42AF-BB29-A3BB5463B84E}" type="presOf" srcId="{E540203F-25B7-4861-B855-E658D711B323}" destId="{CC3E2828-F72A-4E7C-A6F7-297F3CF3FEF0}" srcOrd="0" destOrd="0" presId="urn:microsoft.com/office/officeart/2005/8/layout/hierarchy3"/>
    <dgm:cxn modelId="{B67610B3-55EE-4C5F-BBFD-A9002D1A70B6}" type="presOf" srcId="{6533BF69-E1CD-4130-8C9B-5476A93647CE}" destId="{B5274F6B-D73F-46FD-BBE0-95446D417E65}" srcOrd="0" destOrd="0" presId="urn:microsoft.com/office/officeart/2005/8/layout/hierarchy3"/>
    <dgm:cxn modelId="{0358A17E-25EA-42C8-87EF-B82B3EA82D69}" type="presOf" srcId="{6A80701E-96C9-4962-A8AE-A41C6BD9A9AD}" destId="{A89F98F4-9F45-451E-9DF4-B6B390708923}" srcOrd="0" destOrd="0" presId="urn:microsoft.com/office/officeart/2005/8/layout/hierarchy3"/>
    <dgm:cxn modelId="{D3373AE3-61C5-4187-AA24-EBEABE0B2873}" type="presOf" srcId="{A674919C-DB5B-4D1C-8A2E-877C92FF159F}" destId="{857EA6BE-7A52-444D-8020-985D85DCD2EC}" srcOrd="0" destOrd="0" presId="urn:microsoft.com/office/officeart/2005/8/layout/hierarchy3"/>
    <dgm:cxn modelId="{8527E537-F490-4D67-AEFD-D34493D554E8}" type="presOf" srcId="{D0D9F8F7-A730-49B5-B902-D8A2CD21A56D}" destId="{359065EF-2628-4B02-B1E7-5E69BA693B46}" srcOrd="0" destOrd="0" presId="urn:microsoft.com/office/officeart/2005/8/layout/hierarchy3"/>
    <dgm:cxn modelId="{AFC4EB6C-DA3A-4CF8-9ACE-A1471F8732A0}" type="presOf" srcId="{6533BF69-E1CD-4130-8C9B-5476A93647CE}" destId="{CB9995D4-BAFC-44B1-BE45-AFC52C7C2EAA}" srcOrd="1" destOrd="0" presId="urn:microsoft.com/office/officeart/2005/8/layout/hierarchy3"/>
    <dgm:cxn modelId="{3F5BA3AC-3B04-4A78-9C3E-DAD3F4937DD5}" type="presOf" srcId="{E3CCA0A8-8DEA-405A-8D5E-FCE7EF013E3B}" destId="{58789D1F-9423-44F9-A23B-742890FFA1C4}" srcOrd="0" destOrd="0" presId="urn:microsoft.com/office/officeart/2005/8/layout/hierarchy3"/>
    <dgm:cxn modelId="{2A62CD59-376C-4A4F-AC2F-7B4C239BA715}" type="presOf" srcId="{B290B8E7-82EE-4B20-8AD5-332A86AF3308}" destId="{930E0BAA-FBC6-4B66-B461-2A97188FDD4D}" srcOrd="0" destOrd="0" presId="urn:microsoft.com/office/officeart/2005/8/layout/hierarchy3"/>
    <dgm:cxn modelId="{BBED8A50-3B29-421D-985F-CF93903FAC77}" srcId="{6533BF69-E1CD-4130-8C9B-5476A93647CE}" destId="{F1EF14A0-B4A1-465C-B9F2-3922AC04E27A}" srcOrd="2" destOrd="0" parTransId="{8C66B9A6-524C-4D26-B79E-D7BB6A79F122}" sibTransId="{BDDBF025-89A9-478D-8D96-214943F5EE88}"/>
    <dgm:cxn modelId="{2E1C34A0-DBC0-4984-9F80-871EE465FBA0}" srcId="{6533BF69-E1CD-4130-8C9B-5476A93647CE}" destId="{A674919C-DB5B-4D1C-8A2E-877C92FF159F}" srcOrd="1" destOrd="0" parTransId="{E540203F-25B7-4861-B855-E658D711B323}" sibTransId="{79A9ED3F-F61F-43CD-82E0-415107A5992B}"/>
    <dgm:cxn modelId="{6B94F189-482A-403C-8019-0C35B3A6A60D}" type="presOf" srcId="{F1EF14A0-B4A1-465C-B9F2-3922AC04E27A}" destId="{58098755-917F-4FA5-8CD7-5ACB5A2E8351}" srcOrd="0" destOrd="0" presId="urn:microsoft.com/office/officeart/2005/8/layout/hierarchy3"/>
    <dgm:cxn modelId="{8621796B-788C-41C8-9927-9E7B836E7B6D}" type="presOf" srcId="{8C66B9A6-524C-4D26-B79E-D7BB6A79F122}" destId="{B211A8DE-81C1-41A1-BB2A-6AD3697EEA6B}" srcOrd="0" destOrd="0" presId="urn:microsoft.com/office/officeart/2005/8/layout/hierarchy3"/>
    <dgm:cxn modelId="{EE0E8D17-4E1F-4B52-A948-D052FA9CB809}" type="presOf" srcId="{C7782DF6-37DD-4720-B5BD-3CF5C48911E0}" destId="{25EC5438-DD24-4074-B993-DC59B93A3553}" srcOrd="0" destOrd="0" presId="urn:microsoft.com/office/officeart/2005/8/layout/hierarchy3"/>
    <dgm:cxn modelId="{8C3EB766-F67F-4186-A10C-8FE751D31758}" srcId="{6533BF69-E1CD-4130-8C9B-5476A93647CE}" destId="{B290B8E7-82EE-4B20-8AD5-332A86AF3308}" srcOrd="0" destOrd="0" parTransId="{D0D9F8F7-A730-49B5-B902-D8A2CD21A56D}" sibTransId="{5B14CF7B-8DB6-46DA-852C-442DBDF4A91C}"/>
    <dgm:cxn modelId="{E2A53581-31C0-414D-99DD-94933888684F}" type="presParOf" srcId="{25EC5438-DD24-4074-B993-DC59B93A3553}" destId="{BED3C3CD-2001-4A0E-B852-A78366218F35}" srcOrd="0" destOrd="0" presId="urn:microsoft.com/office/officeart/2005/8/layout/hierarchy3"/>
    <dgm:cxn modelId="{41738257-8ACC-46C4-BF33-BA32DCE430A4}" type="presParOf" srcId="{BED3C3CD-2001-4A0E-B852-A78366218F35}" destId="{F3755FFE-58AE-4F8B-82F8-18D6FA36F2E1}" srcOrd="0" destOrd="0" presId="urn:microsoft.com/office/officeart/2005/8/layout/hierarchy3"/>
    <dgm:cxn modelId="{68AB6604-0753-43D8-875A-519FAF1D41AF}" type="presParOf" srcId="{F3755FFE-58AE-4F8B-82F8-18D6FA36F2E1}" destId="{B5274F6B-D73F-46FD-BBE0-95446D417E65}" srcOrd="0" destOrd="0" presId="urn:microsoft.com/office/officeart/2005/8/layout/hierarchy3"/>
    <dgm:cxn modelId="{79F0C773-B64F-4565-A2AA-1118BC4BEB72}" type="presParOf" srcId="{F3755FFE-58AE-4F8B-82F8-18D6FA36F2E1}" destId="{CB9995D4-BAFC-44B1-BE45-AFC52C7C2EAA}" srcOrd="1" destOrd="0" presId="urn:microsoft.com/office/officeart/2005/8/layout/hierarchy3"/>
    <dgm:cxn modelId="{5BD17365-A5A4-40FF-A736-3913C76B4E76}" type="presParOf" srcId="{BED3C3CD-2001-4A0E-B852-A78366218F35}" destId="{B637101F-A921-45B0-8A5C-FD56D855B545}" srcOrd="1" destOrd="0" presId="urn:microsoft.com/office/officeart/2005/8/layout/hierarchy3"/>
    <dgm:cxn modelId="{CE368BC9-296E-494F-8B8D-0A2EF3A15440}" type="presParOf" srcId="{B637101F-A921-45B0-8A5C-FD56D855B545}" destId="{359065EF-2628-4B02-B1E7-5E69BA693B46}" srcOrd="0" destOrd="0" presId="urn:microsoft.com/office/officeart/2005/8/layout/hierarchy3"/>
    <dgm:cxn modelId="{8D267DFD-7246-4B17-B7C3-BA48EA9D1552}" type="presParOf" srcId="{B637101F-A921-45B0-8A5C-FD56D855B545}" destId="{930E0BAA-FBC6-4B66-B461-2A97188FDD4D}" srcOrd="1" destOrd="0" presId="urn:microsoft.com/office/officeart/2005/8/layout/hierarchy3"/>
    <dgm:cxn modelId="{B6B884AC-E6FB-4063-80A7-821802781175}" type="presParOf" srcId="{B637101F-A921-45B0-8A5C-FD56D855B545}" destId="{CC3E2828-F72A-4E7C-A6F7-297F3CF3FEF0}" srcOrd="2" destOrd="0" presId="urn:microsoft.com/office/officeart/2005/8/layout/hierarchy3"/>
    <dgm:cxn modelId="{EB37100B-44AF-40AB-B3E6-4B1D8AA3B592}" type="presParOf" srcId="{B637101F-A921-45B0-8A5C-FD56D855B545}" destId="{857EA6BE-7A52-444D-8020-985D85DCD2EC}" srcOrd="3" destOrd="0" presId="urn:microsoft.com/office/officeart/2005/8/layout/hierarchy3"/>
    <dgm:cxn modelId="{15BCDFFB-9D82-4C8F-91E0-569A606CEFBE}" type="presParOf" srcId="{B637101F-A921-45B0-8A5C-FD56D855B545}" destId="{B211A8DE-81C1-41A1-BB2A-6AD3697EEA6B}" srcOrd="4" destOrd="0" presId="urn:microsoft.com/office/officeart/2005/8/layout/hierarchy3"/>
    <dgm:cxn modelId="{4FC8684B-6339-4CA3-9E7F-634381EF2140}" type="presParOf" srcId="{B637101F-A921-45B0-8A5C-FD56D855B545}" destId="{58098755-917F-4FA5-8CD7-5ACB5A2E8351}" srcOrd="5" destOrd="0" presId="urn:microsoft.com/office/officeart/2005/8/layout/hierarchy3"/>
    <dgm:cxn modelId="{F48F5F4C-30D5-42F9-9064-5BAFC4474767}" type="presParOf" srcId="{B637101F-A921-45B0-8A5C-FD56D855B545}" destId="{58789D1F-9423-44F9-A23B-742890FFA1C4}" srcOrd="6" destOrd="0" presId="urn:microsoft.com/office/officeart/2005/8/layout/hierarchy3"/>
    <dgm:cxn modelId="{A1B1B73C-28E0-4161-A9FB-B1F8F3A92A9D}" type="presParOf" srcId="{B637101F-A921-45B0-8A5C-FD56D855B545}" destId="{A89F98F4-9F45-451E-9DF4-B6B39070892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93CF7C-7F64-47E4-8D38-B13A3FB554DC}">
      <dsp:nvSpPr>
        <dsp:cNvPr id="0" name=""/>
        <dsp:cNvSpPr/>
      </dsp:nvSpPr>
      <dsp:spPr>
        <a:xfrm>
          <a:off x="3886200" y="1252373"/>
          <a:ext cx="2718943" cy="317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6"/>
              </a:lnTo>
              <a:lnTo>
                <a:pt x="2718943" y="158896"/>
              </a:lnTo>
              <a:lnTo>
                <a:pt x="2718943" y="31779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88991-44D4-45B3-9C08-FD9294F40FB7}">
      <dsp:nvSpPr>
        <dsp:cNvPr id="0" name=""/>
        <dsp:cNvSpPr/>
      </dsp:nvSpPr>
      <dsp:spPr>
        <a:xfrm>
          <a:off x="3840480" y="1252373"/>
          <a:ext cx="91440" cy="317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896"/>
              </a:lnTo>
              <a:lnTo>
                <a:pt x="105881" y="158896"/>
              </a:lnTo>
              <a:lnTo>
                <a:pt x="105881" y="31779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1015F-DB00-47AF-8851-D7356AFA76D8}">
      <dsp:nvSpPr>
        <dsp:cNvPr id="0" name=""/>
        <dsp:cNvSpPr/>
      </dsp:nvSpPr>
      <dsp:spPr>
        <a:xfrm>
          <a:off x="1227417" y="1252373"/>
          <a:ext cx="2658782" cy="317793"/>
        </a:xfrm>
        <a:custGeom>
          <a:avLst/>
          <a:gdLst/>
          <a:ahLst/>
          <a:cxnLst/>
          <a:rect l="0" t="0" r="0" b="0"/>
          <a:pathLst>
            <a:path>
              <a:moveTo>
                <a:pt x="2658782" y="0"/>
              </a:moveTo>
              <a:lnTo>
                <a:pt x="2658782" y="158896"/>
              </a:lnTo>
              <a:lnTo>
                <a:pt x="0" y="158896"/>
              </a:lnTo>
              <a:lnTo>
                <a:pt x="0" y="31779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E3A5B-1D68-47BF-94BB-F5A2D1432B1E}">
      <dsp:nvSpPr>
        <dsp:cNvPr id="0" name=""/>
        <dsp:cNvSpPr/>
      </dsp:nvSpPr>
      <dsp:spPr>
        <a:xfrm>
          <a:off x="2678357" y="294429"/>
          <a:ext cx="2415685" cy="9579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preliminare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Check-list INAIL</a:t>
          </a:r>
          <a:endParaRPr lang="it-IT" sz="18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78357" y="294429"/>
        <a:ext cx="2415685" cy="957943"/>
      </dsp:txXfrm>
    </dsp:sp>
    <dsp:sp modelId="{072FF582-0E74-4921-A646-D60D285E99D0}">
      <dsp:nvSpPr>
        <dsp:cNvPr id="0" name=""/>
        <dsp:cNvSpPr/>
      </dsp:nvSpPr>
      <dsp:spPr>
        <a:xfrm>
          <a:off x="2943" y="1570166"/>
          <a:ext cx="2448947" cy="1919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Eventi sentinella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Indici infortunistici 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Assenze per malattia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Turnover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Procedimenti e sanzioni</a:t>
          </a:r>
          <a:endParaRPr lang="it-IT" sz="1600" kern="1200" dirty="0"/>
        </a:p>
      </dsp:txBody>
      <dsp:txXfrm>
        <a:off x="2943" y="1570166"/>
        <a:ext cx="2448947" cy="1919995"/>
      </dsp:txXfrm>
    </dsp:sp>
    <dsp:sp modelId="{26C58504-B978-41AD-8AE1-45BDA83ED3C3}">
      <dsp:nvSpPr>
        <dsp:cNvPr id="0" name=""/>
        <dsp:cNvSpPr/>
      </dsp:nvSpPr>
      <dsp:spPr>
        <a:xfrm>
          <a:off x="2769685" y="1570166"/>
          <a:ext cx="2353352" cy="19199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Fattori di contenuto del lavoro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Ambiente di lavoro e attrezzature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Carichi e ritmi di lavoro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Orario di lavoro 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69685" y="1570166"/>
        <a:ext cx="2353352" cy="1919995"/>
      </dsp:txXfrm>
    </dsp:sp>
    <dsp:sp modelId="{5BB497C7-28D1-435B-9D70-7D4D4CFD62CC}">
      <dsp:nvSpPr>
        <dsp:cNvPr id="0" name=""/>
        <dsp:cNvSpPr/>
      </dsp:nvSpPr>
      <dsp:spPr>
        <a:xfrm>
          <a:off x="5440831" y="1570166"/>
          <a:ext cx="2328625" cy="1920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Fattori di contesto del lavoro</a:t>
          </a:r>
          <a:endParaRPr lang="it-IT" sz="1600" b="1" u="sng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Ruolo nell’ambito dell’organizzazione</a:t>
          </a:r>
        </a:p>
        <a:p>
          <a:pPr marL="2540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Autonomia decisionale</a:t>
          </a:r>
          <a:endParaRPr lang="it-IT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40831" y="1570166"/>
        <a:ext cx="2328625" cy="19200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88991-44D4-45B3-9C08-FD9294F40FB7}">
      <dsp:nvSpPr>
        <dsp:cNvPr id="0" name=""/>
        <dsp:cNvSpPr/>
      </dsp:nvSpPr>
      <dsp:spPr>
        <a:xfrm>
          <a:off x="5534105" y="1422405"/>
          <a:ext cx="1163492" cy="451970"/>
        </a:xfrm>
        <a:custGeom>
          <a:avLst/>
          <a:gdLst/>
          <a:ahLst/>
          <a:cxnLst/>
          <a:rect l="0" t="0" r="0" b="0"/>
          <a:pathLst>
            <a:path>
              <a:moveTo>
                <a:pt x="1163492" y="0"/>
              </a:moveTo>
              <a:lnTo>
                <a:pt x="1163492" y="130250"/>
              </a:lnTo>
              <a:lnTo>
                <a:pt x="0" y="130250"/>
              </a:lnTo>
              <a:lnTo>
                <a:pt x="0" y="45197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E3A5B-1D68-47BF-94BB-F5A2D1432B1E}">
      <dsp:nvSpPr>
        <dsp:cNvPr id="0" name=""/>
        <dsp:cNvSpPr/>
      </dsp:nvSpPr>
      <dsp:spPr>
        <a:xfrm>
          <a:off x="5165598" y="134806"/>
          <a:ext cx="3063999" cy="1287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VALUTAZIONE APPROFONDITA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u="none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Percezione soggettiva dei lavoratori</a:t>
          </a:r>
          <a:endParaRPr lang="it-IT" sz="1800" b="1" u="none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65598" y="134806"/>
        <a:ext cx="3063999" cy="1287599"/>
      </dsp:txXfrm>
    </dsp:sp>
    <dsp:sp modelId="{26C58504-B978-41AD-8AE1-45BDA83ED3C3}">
      <dsp:nvSpPr>
        <dsp:cNvPr id="0" name=""/>
        <dsp:cNvSpPr/>
      </dsp:nvSpPr>
      <dsp:spPr>
        <a:xfrm>
          <a:off x="3890132" y="1874376"/>
          <a:ext cx="3287946" cy="1777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u="none" kern="1200" dirty="0" smtClean="0"/>
            <a:t>Sulle famiglie di fattori/indicatori presi               in esame</a:t>
          </a:r>
          <a:endParaRPr lang="it-IT" sz="2000" b="1" u="none" kern="1200" dirty="0" smtClean="0">
            <a:latin typeface="+mn-lt"/>
            <a:cs typeface="Arial" pitchFamily="34" charset="0"/>
          </a:endParaRPr>
        </a:p>
      </dsp:txBody>
      <dsp:txXfrm>
        <a:off x="3890132" y="1874376"/>
        <a:ext cx="3287946" cy="17772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99654-B9DF-4ED0-B7D5-D77488116F45}" type="datetimeFigureOut">
              <a:rPr lang="it-IT" smtClean="0"/>
              <a:pPr/>
              <a:t>18/12/2013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8859-F28C-4F34-BE8C-96BCA67AF82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AEB3C-6D41-4E5F-BDF2-C842DD5D9C7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130A75-A9C3-4611-8BE0-FBE8960D871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AB0BD9-A305-4B9F-BAA2-2636B5995A5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CB4DD-F55D-4868-A826-642C6F8EA46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29904-5C82-4F9D-B9DB-98060F8276C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C4585-7711-403A-B189-FA660EFD605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7F192-FDEE-4A2E-A3F3-88CB5868D2F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988FD8-1B34-4FAC-8921-CFB392D8A1F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4E22A-3295-4085-98B0-B47693D179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A64AE-9506-41B8-84EF-6DA1015CA42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68563-1199-4845-810C-0313643BD32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FECA2-AD42-41A2-A8ED-C00AF994EEE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AEECF-D1BE-4121-97EA-AE83FF568E6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32E5CF-D65F-4A55-82F5-222775E0B29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F8E35D-0A71-4313-96D2-6318D74E7A2A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26C4D-7D56-47A0-9375-9074A262EC4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558B9-B1BD-4E3C-90E5-2C7FF7A224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558B9-B1BD-4E3C-90E5-2C7FF7A224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558B9-B1BD-4E3C-90E5-2C7FF7A224E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ACAF4-8538-4BBF-AE47-3B34E49500B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B8859-F28C-4F34-BE8C-96BCA67AF826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ld rechts 2-fach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4892675" y="1676400"/>
            <a:ext cx="4051300" cy="23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CC00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03" y="1095375"/>
            <a:ext cx="82671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000" b="1">
                <a:solidFill>
                  <a:srgbClr val="213E69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de-DE" dirty="0" smtClean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892675" y="4152900"/>
            <a:ext cx="4051300" cy="234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CC00"/>
                </a:solidFill>
              </a:defRPr>
            </a:lvl1pPr>
          </a:lstStyle>
          <a:p>
            <a:pPr lvl="0"/>
            <a:endParaRPr lang="de-DE" noProof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92083" y="1676376"/>
            <a:ext cx="4123933" cy="4491099"/>
          </a:xfrm>
          <a:prstGeom prst="rect">
            <a:avLst/>
          </a:prstGeom>
        </p:spPr>
        <p:txBody>
          <a:bodyPr/>
          <a:lstStyle>
            <a:lvl1pPr marL="0" indent="3175">
              <a:buClr>
                <a:schemeClr val="accent1">
                  <a:lumMod val="50000"/>
                </a:schemeClr>
              </a:buClr>
              <a:buNone/>
              <a:defRPr lang="de-DE" sz="1600" kern="1200" dirty="0" smtClean="0">
                <a:solidFill>
                  <a:srgbClr val="213E69"/>
                </a:solidFill>
                <a:effectLst/>
                <a:latin typeface="Arial Narrow" pitchFamily="34" charset="0"/>
                <a:ea typeface="+mn-ea"/>
                <a:cs typeface="Arial" pitchFamily="34" charset="0"/>
              </a:defRPr>
            </a:lvl1pPr>
            <a:lvl2pPr marL="542925" indent="-180975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2pPr>
            <a:lvl3pPr marL="714375" indent="-17145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3pPr>
            <a:lvl4pPr marL="895350" indent="-180975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rgbClr val="213E69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  <a:p>
            <a:pPr lvl="3"/>
            <a:r>
              <a:rPr lang="de-DE" dirty="0" smtClean="0"/>
              <a:t>Fünfte Ebene</a:t>
            </a:r>
          </a:p>
          <a:p>
            <a:pPr lvl="3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3352800" y="6248400"/>
            <a:ext cx="1219200" cy="365125"/>
          </a:xfrm>
        </p:spPr>
        <p:txBody>
          <a:bodyPr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6615BB-C6B6-4B59-A60E-C4C2249FDE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083" y="1676376"/>
            <a:ext cx="7689275" cy="4491099"/>
          </a:xfrm>
          <a:prstGeom prst="rect">
            <a:avLst/>
          </a:prstGeom>
        </p:spPr>
        <p:txBody>
          <a:bodyPr/>
          <a:lstStyle>
            <a:lvl1pPr marL="0" indent="3175">
              <a:buClr>
                <a:schemeClr val="accent1">
                  <a:lumMod val="50000"/>
                </a:schemeClr>
              </a:buClr>
              <a:buNone/>
              <a:defRPr lang="de-DE" sz="1600" kern="1200" dirty="0" smtClean="0">
                <a:solidFill>
                  <a:srgbClr val="213E69"/>
                </a:solidFill>
                <a:effectLst/>
                <a:latin typeface="Arial Narrow" pitchFamily="34" charset="0"/>
                <a:ea typeface="+mn-ea"/>
                <a:cs typeface="Arial" pitchFamily="34" charset="0"/>
              </a:defRPr>
            </a:lvl1pPr>
            <a:lvl2pPr marL="542925" indent="-180975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2pPr>
            <a:lvl3pPr marL="714375" indent="-171450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3pPr>
            <a:lvl4pPr marL="895350" indent="-180975"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  <a:defRPr sz="1600">
                <a:solidFill>
                  <a:srgbClr val="213E69"/>
                </a:solidFill>
                <a:latin typeface="Arial Narrow" pitchFamily="34" charset="0"/>
              </a:defRPr>
            </a:lvl4pPr>
            <a:lvl5pPr>
              <a:buClr>
                <a:schemeClr val="accent1">
                  <a:lumMod val="50000"/>
                </a:schemeClr>
              </a:buClr>
              <a:defRPr>
                <a:solidFill>
                  <a:srgbClr val="213E69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r>
              <a:rPr lang="de-DE" dirty="0" smtClean="0"/>
              <a:t>Vierte Ebene</a:t>
            </a:r>
          </a:p>
          <a:p>
            <a:pPr lvl="3"/>
            <a:r>
              <a:rPr lang="de-DE" dirty="0" smtClean="0"/>
              <a:t>Fünfte Ebene</a:t>
            </a:r>
          </a:p>
          <a:p>
            <a:pPr lvl="3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03" y="1095375"/>
            <a:ext cx="826719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000" b="1">
                <a:solidFill>
                  <a:srgbClr val="213E69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de-DE" dirty="0" smtClean="0"/>
          </a:p>
        </p:txBody>
      </p:sp>
      <p:sp>
        <p:nvSpPr>
          <p:cNvPr id="4" name="Segnaposto numero diapositiva 8"/>
          <p:cNvSpPr>
            <a:spLocks noGrp="1"/>
          </p:cNvSpPr>
          <p:nvPr>
            <p:ph type="sldNum" sz="quarter" idx="10"/>
          </p:nvPr>
        </p:nvSpPr>
        <p:spPr>
          <a:xfrm>
            <a:off x="3352800" y="6248400"/>
            <a:ext cx="1219200" cy="365125"/>
          </a:xfrm>
        </p:spPr>
        <p:txBody>
          <a:bodyPr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98259A-A5C3-4783-B0E7-2C5850CDEA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vatar/CantiereEdile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vatar/UfficioCasa.wm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m3dsignservizisociali.mp4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vatar/OperatoreBanca.mp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video%20stress.wm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avatar/Mobbing.mp4" TargetMode="Externa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railer%20albo.m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lavreb.unisi.it/" TargetMode="External"/><Relationship Id="rId4" Type="http://schemas.openxmlformats.org/officeDocument/2006/relationships/hyperlink" Target="http://www.progettoalbo.i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-competence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hyperlink" Target="mailto:alessandro.innocenti@unisi.it" TargetMode="External"/><Relationship Id="rId4" Type="http://schemas.openxmlformats.org/officeDocument/2006/relationships/hyperlink" Target="http://www.ambientesc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334000"/>
            <a:ext cx="5257800" cy="128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4800"/>
            <a:ext cx="670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2895600"/>
          </a:xfrm>
        </p:spPr>
        <p:txBody>
          <a:bodyPr anchor="ctr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</a:t>
            </a: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ALBO</a:t>
            </a:r>
            <a:r>
              <a:rPr lang="it-IT" sz="5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5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realtà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virtuale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 approfondita</a:t>
            </a:r>
            <a:b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dello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</a:t>
            </a:r>
            <a: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lavoro-correlato</a:t>
            </a:r>
            <a:br>
              <a:rPr lang="it-IT" sz="2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Alessandro Innocenti</a:t>
            </a:r>
            <a:b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Università di Siena)</a:t>
            </a:r>
            <a:b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Riunione </a:t>
            </a:r>
            <a:r>
              <a:rPr lang="it-IT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Regione </a:t>
            </a: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Toscana</a:t>
            </a: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it-IT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dicembre 2013</a:t>
            </a:r>
            <a: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it-IT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Obiettivi Progetto ALBO</a:t>
            </a:r>
            <a:endParaRPr lang="it-IT" sz="3600" b="1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Rounded Rectangle 5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Risultati Progetto ALBO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828800"/>
            <a:ext cx="79248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Migliori risultati derivanti dall’utilizzo di immersione in ambienti virtuali per la rilevazione delle cause e dei fattori di stress lavoro-correlato.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Customizzazione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un sistema informatico web-based, denominato Adventure-based Learning™.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Elaborazione di linee guida per la valutazione dei rischi psicosociali in ambienti di lavoro tramite utilizzo di sistemi ICT.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Fornitura strumento gestionale finalizzato alle piccole imprese, derivante dal sistema Adventure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Game.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Procedura rilevazione stress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066800" y="1371600"/>
          <a:ext cx="6781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Procedura rilevazione stress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990600" y="1371600"/>
          <a:ext cx="6781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7848600" cy="4038600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5" y="1370013"/>
            <a:ext cx="28575" cy="48783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16413"/>
            <a:ext cx="4572000" cy="269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Organizzazione del lavoro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baseline="0" dirty="0" smtClean="0">
              <a:latin typeface="Verdana" pitchFamily="34" charset="0"/>
            </a:endParaRPr>
          </a:p>
          <a:p>
            <a:pPr eaLnBrk="1" hangingPunct="1"/>
            <a:endParaRPr lang="it-IT" baseline="0" dirty="0" smtClean="0"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Studio di caso: Cantiere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magine 6" descr="pellicola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2964" y="138545"/>
            <a:ext cx="152400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685800" y="1397000"/>
          <a:ext cx="7924800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9398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Macro categoria INAIL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Tahoma"/>
                          <a:ea typeface="Times New Roman"/>
                          <a:cs typeface="Times New Roman"/>
                        </a:rPr>
                        <a:t>Micro categoria INAIL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Tahoma"/>
                          <a:ea typeface="Times New Roman"/>
                          <a:cs typeface="Times New Roman"/>
                        </a:rPr>
                        <a:t>Aspetti critici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latin typeface="Tahoma"/>
                          <a:ea typeface="Times New Roman"/>
                          <a:cs typeface="Times New Roman"/>
                        </a:rPr>
                        <a:t>Soluzione adottata</a:t>
                      </a:r>
                      <a:endParaRPr lang="it-I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Errori di percezione dello stress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98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Relazioni interpersonali sul lavoro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Contatti frequenti con le persone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Deve far fronte alle richieste di fornitori, cittadino, vigile </a:t>
                      </a:r>
                      <a:endParaRPr lang="it-IT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Si attiva cercando di rispondere </a:t>
                      </a:r>
                      <a:r>
                        <a:rPr lang="it-IT" sz="12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su </a:t>
                      </a: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tutti i fronti </a:t>
                      </a:r>
                      <a:r>
                        <a:rPr lang="it-IT" sz="12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allo stesso tempo 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Non rendersi conto che le aspettative sono troppo alte 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68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Organizzazione del lavoro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Carenza di supporto organizzativo/carico di lavoro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Deve far fronte alle richieste di fornitori, cittadino, vigile </a:t>
                      </a:r>
                      <a:endParaRPr lang="it-IT" sz="1200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Si attiva senza supporto di colleghi/superiori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Sopravvaluta la propria inadeguatezza rispetto ai problemi organizzativi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2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Contenuto del lavoro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Richieste cognitive, richieste emozionali, fattori soggettivi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Contenere l’insistenza del cittadino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Prende tempo e reagisce vivacemente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Non si rende conto </a:t>
                      </a:r>
                      <a:r>
                        <a:rPr lang="it-IT" sz="1200" baseline="0" dirty="0" smtClean="0">
                          <a:latin typeface="Tahoma"/>
                          <a:ea typeface="Times New Roman"/>
                          <a:cs typeface="Times New Roman"/>
                        </a:rPr>
                        <a:t>della poca attenzione manifestata al cittadino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60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Ambiente di lavoro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Sicurezza sul lavoro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>
                          <a:latin typeface="Tahoma"/>
                          <a:ea typeface="Times New Roman"/>
                          <a:cs typeface="Times New Roman"/>
                        </a:rPr>
                        <a:t>Circolazione personale in cantiere in sicurezza</a:t>
                      </a:r>
                      <a:endParaRPr lang="it-IT" sz="1200" baseline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Utilizzo DPI e cartellonistica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latin typeface="Tahoma"/>
                          <a:ea typeface="Times New Roman"/>
                          <a:cs typeface="Times New Roman"/>
                        </a:rPr>
                        <a:t>Confidenza con il luogo</a:t>
                      </a:r>
                      <a:endParaRPr lang="it-IT" sz="1200" baseline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baseline="0" dirty="0" smtClean="0">
              <a:latin typeface="Verdana" pitchFamily="34" charset="0"/>
            </a:endParaRPr>
          </a:p>
          <a:p>
            <a:pPr eaLnBrk="1" hangingPunct="1"/>
            <a:endParaRPr lang="it-IT" baseline="0" dirty="0" smtClean="0"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Studio di caso: servizi sociali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magine 6" descr="pellicola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52400"/>
            <a:ext cx="152400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685800" y="1397000"/>
          <a:ext cx="79248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939800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Macro categoria INAIL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Micro categoria INAIL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Aspetti critici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Soluzione adottata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Tahoma"/>
                          <a:ea typeface="Times New Roman"/>
                          <a:cs typeface="Times New Roman"/>
                        </a:rPr>
                        <a:t>Errori di percezione dello stress</a:t>
                      </a:r>
                      <a:endParaRPr lang="it-I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700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Relazioni interpersonali sul lavoro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Carenza di supporto organizzativo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Deve far fronte alle aspettative create dall’impiegata </a:t>
                      </a:r>
                      <a:r>
                        <a:rPr lang="it-IT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amministrativa 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Propone subito altre soluzioni senza accertarne la disponibilità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rendersi conto che le aspettative troppo alte create dalla dipendente non permettono all’utente di valutare le soluzioni offerte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0744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Cultura organizzativa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Aspetti della comunicazione e bassi livelli di sostegno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avere a disposizioni soluzioni risolutive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Propone soluzioni solo temporanee e non adeguate alle esigenze dell’utente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Sopravvaluta la propria inadeguatezza rispetto ai problemi </a:t>
                      </a:r>
                      <a:r>
                        <a:rPr lang="it-IT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organizzativi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6304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Contenuto del lavoro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Richieste cognitive, richieste emozionali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Contenere l’insistenza dell’utente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Prende tempo con impegni generici</a:t>
                      </a:r>
                      <a:endParaRPr lang="it-IT" sz="11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Non </a:t>
                      </a:r>
                      <a:r>
                        <a:rPr lang="it-IT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si </a:t>
                      </a: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rende conto del proprio linguaggio del corpo che indica </a:t>
                      </a:r>
                      <a:r>
                        <a:rPr lang="it-IT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chiusura </a:t>
                      </a:r>
                      <a:r>
                        <a:rPr lang="it-IT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(si sposta in dietro nella sedia, incrocia braccia e gambe)</a:t>
                      </a:r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Immagine 6" descr="pellicola2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5000"/>
            <a:ext cx="152400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00200"/>
            <a:ext cx="7924800" cy="76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Le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euristiche causano una divergenza tra la percezione soggettiva dei fattori di stress e una sua valutazione realistica e oggettiva</a:t>
            </a:r>
          </a:p>
          <a:p>
            <a:pPr algn="just"/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191000"/>
            <a:ext cx="38862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Overconfidence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Eccesso di fiducia nel giudicare le esigenze del cliente sulla base alla propria esperienza </a:t>
            </a: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Es.: i più esperti fanno meno uso della tecnologia per la conta delle banconote o per le banconote contraffatte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4191000"/>
            <a:ext cx="38100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Euristica dell’affettività</a:t>
            </a: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Dare troppo peso alla sensibilità del cliente che si attende partecipazione emotiva ai suoi problemi</a:t>
            </a: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Es: perdere la concentrazione durante le operazioni di sportello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743200"/>
            <a:ext cx="26670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Euristiche allo sportello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10000" y="3505200"/>
            <a:ext cx="6096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00600" y="3505200"/>
            <a:ext cx="609600" cy="60960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PROGETTO ALBO</a:t>
            </a:r>
          </a:p>
          <a:p>
            <a:pPr lvl="0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Studio di caso: cassieri banca</a:t>
            </a:r>
            <a:endParaRPr lang="it-IT" sz="36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2" name="Immagine 11" descr="pellicola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52400"/>
            <a:ext cx="1524000" cy="1143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PROGETTO ALBO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Mobbing</a:t>
            </a:r>
            <a:endParaRPr lang="it-IT" sz="36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2" name="Immagine 11" descr="pellicola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514600"/>
            <a:ext cx="1930400" cy="1447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magine 11" descr="pellicola2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514600"/>
            <a:ext cx="1930400" cy="1447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28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smtClean="0"/>
              <a:t>   VIDEO REALE                         VIDEO VIRTUALE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          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1" y="1447800"/>
            <a:ext cx="6700602" cy="4800600"/>
          </a:xfrm>
        </p:spPr>
      </p:pic>
      <p:sp>
        <p:nvSpPr>
          <p:cNvPr id="4" name="Rounded Rectangle 3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Adventure-Based</a:t>
            </a: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Learning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Adventure</a:t>
            </a: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Based Learning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315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</a:rPr>
              <a:t>Adventure-based Learning è un metodo di training innovativo sviluppato dalla Società svizzero-tedesca Core Competence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GmbH.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514600"/>
            <a:ext cx="7315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Basato sulla costruzione di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storyboard animati che utilizzano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tecnologie come Flash™, ActionScript™, e “web services” standardizzati.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5334000"/>
            <a:ext cx="731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contenuti vengono interiorizzati a un livello più profondo e gli allievi in formazione riescono a migliorare le proprie abilità e conoscenze in modo più semplice e veloce rispetto ai programmi tradizionali.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886200"/>
            <a:ext cx="7315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Sviluppa  programmi di formazione dei dipendenti organizzati su base individuale caratterizzati da un approccio di gioco interattivo fra la persona “reale” e uno o più agenti “virtuali”.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133600"/>
            <a:ext cx="7696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Art. 15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comma 1  “</a:t>
            </a:r>
            <a:r>
              <a:rPr lang="it-IT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Misure generali di tutela” </a:t>
            </a:r>
            <a:endParaRPr lang="it-IT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valutazione di tutti i rischi per la salute e sicurezza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b) programmazione della prevenzione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c) eliminazione/riduzione dei rischi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d) priorità delle misure di protezione collettiva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e) informazione e formazione adeguate per tutti i lavoratori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f) programmazione delle misure per garantire il miglioramento      </a:t>
            </a:r>
          </a:p>
          <a:p>
            <a:pPr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nel tempo dei livelli di sicurezza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800600"/>
            <a:ext cx="7696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Art. 28 comma 1 “</a:t>
            </a:r>
            <a:r>
              <a:rPr lang="it-IT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Oggetto della valutazione dei rischi”</a:t>
            </a:r>
            <a:endParaRPr lang="it-IT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-457200" algn="just">
              <a:buNone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Tutti i rischi per la sicurezza e la salute dei lavoratori, ivi compresi quelli riguardanti gruppi di lavoratori esposti a rischi particolari, tra cui anche quelli collegati allo stress lavoro correlato (accordo europeo 8 ottobre 2004).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Lavoro-Correlato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769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LEGGE 81/2008</a:t>
            </a: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platzhalter 3"/>
          <p:cNvSpPr>
            <a:spLocks noGrp="1"/>
          </p:cNvSpPr>
          <p:nvPr>
            <p:ph type="body" sz="half" idx="2"/>
          </p:nvPr>
        </p:nvSpPr>
        <p:spPr>
          <a:xfrm>
            <a:off x="250825" y="914400"/>
            <a:ext cx="2873375" cy="5184775"/>
          </a:xfrm>
        </p:spPr>
        <p:txBody>
          <a:bodyPr>
            <a:normAutofit lnSpcReduction="10000"/>
          </a:bodyPr>
          <a:lstStyle/>
          <a:p>
            <a:pPr marR="0" algn="ctr">
              <a:spcAft>
                <a:spcPts val="600"/>
              </a:spcAft>
            </a:pPr>
            <a:r>
              <a:rPr lang="it-IT" sz="2000" b="1" baseline="0" dirty="0" smtClean="0">
                <a:latin typeface="Verdana" pitchFamily="34" charset="0"/>
              </a:rPr>
              <a:t>Registrazione Utente</a:t>
            </a: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latin typeface="Verdana" pitchFamily="34" charset="0"/>
              </a:rPr>
              <a:t> Per garantire l’anonimato, non è possibile associare l’identità dell’utente alla login da lui/lei prescelta (nickname).</a:t>
            </a: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latin typeface="Verdana" pitchFamily="34" charset="0"/>
              </a:rPr>
              <a:t> Digitando una password si ottiene accesso al sistema e si può cominciare a giocare.</a:t>
            </a: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latin typeface="Verdana" pitchFamily="34" charset="0"/>
              </a:rPr>
              <a:t> I risultati di tutti i giochi vengono conservati dal sistema, in abbinamento con il nickname, per soli fini statistici e di comparazione con gli approcci tradizionali .</a:t>
            </a:r>
          </a:p>
          <a:p>
            <a:pPr marR="0">
              <a:buFont typeface="Arial" charset="0"/>
              <a:buChar char="•"/>
            </a:pPr>
            <a:endParaRPr lang="en-US" sz="1600" baseline="0" dirty="0" smtClean="0">
              <a:latin typeface="Verdana" pitchFamily="34" charset="0"/>
            </a:endParaRPr>
          </a:p>
          <a:p>
            <a:pPr marR="0"/>
            <a:endParaRPr lang="en-US" sz="2000" b="1" baseline="0" dirty="0" smtClean="0">
              <a:latin typeface="Verdana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659" b="10659"/>
          <a:stretch>
            <a:fillRect/>
          </a:stretch>
        </p:blipFill>
        <p:spPr>
          <a:noFill/>
          <a:ln>
            <a:noFill/>
          </a:ln>
        </p:spPr>
      </p:pic>
      <p:sp>
        <p:nvSpPr>
          <p:cNvPr id="34820" name="Textfeld 7"/>
          <p:cNvSpPr txBox="1">
            <a:spLocks noChangeArrowheads="1"/>
          </p:cNvSpPr>
          <p:nvPr/>
        </p:nvSpPr>
        <p:spPr bwMode="auto">
          <a:xfrm>
            <a:off x="4114800" y="1600200"/>
            <a:ext cx="216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Benvenuti in ALBO</a:t>
            </a:r>
          </a:p>
        </p:txBody>
      </p:sp>
      <p:sp>
        <p:nvSpPr>
          <p:cNvPr id="34821" name="Textfeld 5"/>
          <p:cNvSpPr txBox="1">
            <a:spLocks noChangeArrowheads="1"/>
          </p:cNvSpPr>
          <p:nvPr/>
        </p:nvSpPr>
        <p:spPr bwMode="auto">
          <a:xfrm>
            <a:off x="3635375" y="5300663"/>
            <a:ext cx="52800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Questa visualizzazione ha solo carattere indicativo e non riflette il risultato finale della programmazione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platzhalter 4"/>
          <p:cNvSpPr>
            <a:spLocks noGrp="1"/>
          </p:cNvSpPr>
          <p:nvPr>
            <p:ph type="body" sz="half" idx="2"/>
          </p:nvPr>
        </p:nvSpPr>
        <p:spPr>
          <a:xfrm>
            <a:off x="250825" y="914400"/>
            <a:ext cx="3101975" cy="4968875"/>
          </a:xfrm>
        </p:spPr>
        <p:txBody>
          <a:bodyPr/>
          <a:lstStyle/>
          <a:p>
            <a:pPr marR="0" algn="ctr"/>
            <a:r>
              <a:rPr lang="it-IT" sz="2000" b="1" baseline="0" dirty="0" smtClean="0">
                <a:solidFill>
                  <a:schemeClr val="bg1"/>
                </a:solidFill>
                <a:latin typeface="Verdana" pitchFamily="34" charset="0"/>
              </a:rPr>
              <a:t>Introduzione</a:t>
            </a:r>
          </a:p>
          <a:p>
            <a:pPr marR="0" algn="ctr">
              <a:spcAft>
                <a:spcPts val="600"/>
              </a:spcAft>
            </a:pPr>
            <a:r>
              <a:rPr lang="it-IT" sz="2000" b="1" dirty="0" smtClean="0">
                <a:solidFill>
                  <a:schemeClr val="bg1"/>
                </a:solidFill>
                <a:latin typeface="Verdana" pitchFamily="34" charset="0"/>
              </a:rPr>
              <a:t>Coach</a:t>
            </a:r>
            <a:endParaRPr lang="it-IT" sz="2400" b="1" baseline="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</a:rPr>
              <a:t> Un coach virtuale dà il benvenuto all’utente e introduce le regole dell’</a:t>
            </a:r>
            <a:r>
              <a:rPr lang="it-IT" sz="1600" baseline="0" dirty="0" err="1" smtClean="0">
                <a:solidFill>
                  <a:schemeClr val="bg1"/>
                </a:solidFill>
                <a:latin typeface="Verdana" pitchFamily="34" charset="0"/>
              </a:rPr>
              <a:t>Adventure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</a:rPr>
              <a:t> Game e come essa sarà strutturata.</a:t>
            </a: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</a:rPr>
              <a:t> Il Coach accompagnerà l’utente attraverso l’intero </a:t>
            </a:r>
            <a:r>
              <a:rPr lang="it-IT" sz="1600" baseline="0" dirty="0" err="1" smtClean="0">
                <a:solidFill>
                  <a:schemeClr val="bg1"/>
                </a:solidFill>
                <a:latin typeface="Verdana" pitchFamily="34" charset="0"/>
              </a:rPr>
              <a:t>Adventure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</a:rPr>
              <a:t> Game.</a:t>
            </a:r>
          </a:p>
          <a:p>
            <a:pPr marR="0" algn="just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</a:rPr>
              <a:t> Non si comporterà da insegnante ma piuttosto come una guida e un suggeritore.</a:t>
            </a:r>
          </a:p>
          <a:p>
            <a:pPr marR="0">
              <a:buFont typeface="Arial" charset="0"/>
              <a:buChar char="•"/>
            </a:pPr>
            <a:endParaRPr lang="en-US" sz="1600" baseline="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R="0"/>
            <a:endParaRPr lang="en-US" sz="2400" b="1" baseline="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</p:txBody>
      </p:sp>
      <p:sp>
        <p:nvSpPr>
          <p:cNvPr id="35843" name="Textfeld 5"/>
          <p:cNvSpPr txBox="1">
            <a:spLocks noChangeArrowheads="1"/>
          </p:cNvSpPr>
          <p:nvPr/>
        </p:nvSpPr>
        <p:spPr bwMode="auto">
          <a:xfrm>
            <a:off x="3635375" y="5300663"/>
            <a:ext cx="52800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900"/>
              <a:t>Questa visualizzazione ha solo carattere indicativo e non riflette il risultato finale della programmazione</a:t>
            </a:r>
          </a:p>
        </p:txBody>
      </p:sp>
      <p:pic>
        <p:nvPicPr>
          <p:cNvPr id="35844" name="Immagin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52525"/>
            <a:ext cx="2743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-37595" y="981075"/>
            <a:ext cx="9180512" cy="6751652"/>
            <a:chOff x="-37595" y="981075"/>
            <a:chExt cx="9180512" cy="6751652"/>
          </a:xfrm>
        </p:grpSpPr>
        <p:grpSp>
          <p:nvGrpSpPr>
            <p:cNvPr id="6" name="Gruppieren 12"/>
            <p:cNvGrpSpPr/>
            <p:nvPr/>
          </p:nvGrpSpPr>
          <p:grpSpPr>
            <a:xfrm>
              <a:off x="-37595" y="981075"/>
              <a:ext cx="9180512" cy="6751652"/>
              <a:chOff x="-37595" y="981075"/>
              <a:chExt cx="9180512" cy="6751652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7595" y="981075"/>
                <a:ext cx="9180512" cy="6140213"/>
              </a:xfrm>
              <a:prstGeom prst="rect">
                <a:avLst/>
              </a:prstGeom>
            </p:spPr>
          </p:pic>
          <p:sp>
            <p:nvSpPr>
              <p:cNvPr id="8" name="Rechteck 7"/>
              <p:cNvSpPr/>
              <p:nvPr/>
            </p:nvSpPr>
            <p:spPr>
              <a:xfrm>
                <a:off x="-36512" y="5589240"/>
                <a:ext cx="6588224" cy="1368152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4" descr="P:\2Produktion\3Toolbox\Avatare_TC\mr_martinez\Feliz_Martinez_Verison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625" y="2276872"/>
                <a:ext cx="4429728" cy="545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hteck 4"/>
              <p:cNvSpPr/>
              <p:nvPr/>
            </p:nvSpPr>
            <p:spPr>
              <a:xfrm>
                <a:off x="251520" y="5805264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t-IT" dirty="0"/>
                  <a:t>Benvenuti nella nostra Azienda virtuale! State per rivivere l’esperienza lavorativa dei suoi funzionari, grazie alle nostre simulazioni.</a:t>
                </a:r>
                <a:endParaRPr lang="en-US" dirty="0"/>
              </a:p>
            </p:txBody>
          </p:sp>
          <p:grpSp>
            <p:nvGrpSpPr>
              <p:cNvPr id="9" name="Gruppieren 8"/>
              <p:cNvGrpSpPr/>
              <p:nvPr/>
            </p:nvGrpSpPr>
            <p:grpSpPr>
              <a:xfrm>
                <a:off x="6192413" y="1479029"/>
                <a:ext cx="1368152" cy="477512"/>
                <a:chOff x="7956376" y="1079280"/>
                <a:chExt cx="1368152" cy="477512"/>
              </a:xfrm>
            </p:grpSpPr>
            <p:pic>
              <p:nvPicPr>
                <p:cNvPr id="11" name="Grafik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6376" y="1079280"/>
                  <a:ext cx="1368152" cy="477512"/>
                </a:xfrm>
                <a:prstGeom prst="rect">
                  <a:avLst/>
                </a:prstGeom>
              </p:spPr>
            </p:pic>
            <p:sp>
              <p:nvSpPr>
                <p:cNvPr id="12" name="Textfeld 11"/>
                <p:cNvSpPr txBox="1"/>
                <p:nvPr/>
              </p:nvSpPr>
              <p:spPr>
                <a:xfrm>
                  <a:off x="8028764" y="1145324"/>
                  <a:ext cx="12237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err="1" smtClean="0">
                      <a:solidFill>
                        <a:schemeClr val="bg1"/>
                      </a:solidFill>
                    </a:rPr>
                    <a:t>Ripetere</a:t>
                  </a:r>
                  <a:r>
                    <a:rPr lang="de-DE" sz="1400" b="1" dirty="0" smtClean="0">
                      <a:solidFill>
                        <a:schemeClr val="bg1"/>
                      </a:solidFill>
                    </a:rPr>
                    <a:t> Intro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uppieren 13"/>
              <p:cNvGrpSpPr/>
              <p:nvPr/>
            </p:nvGrpSpPr>
            <p:grpSpPr>
              <a:xfrm>
                <a:off x="7615792" y="1484784"/>
                <a:ext cx="1440160" cy="477512"/>
                <a:chOff x="8005016" y="1079280"/>
                <a:chExt cx="1440160" cy="477512"/>
              </a:xfrm>
            </p:grpSpPr>
            <p:pic>
              <p:nvPicPr>
                <p:cNvPr id="15" name="Grafik 1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5016" y="1079280"/>
                  <a:ext cx="1368152" cy="477512"/>
                </a:xfrm>
                <a:prstGeom prst="rect">
                  <a:avLst/>
                </a:prstGeom>
              </p:spPr>
            </p:pic>
            <p:sp>
              <p:nvSpPr>
                <p:cNvPr id="16" name="Textfeld 15"/>
                <p:cNvSpPr txBox="1"/>
                <p:nvPr/>
              </p:nvSpPr>
              <p:spPr>
                <a:xfrm>
                  <a:off x="8221420" y="1145324"/>
                  <a:ext cx="12237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err="1" smtClean="0">
                      <a:solidFill>
                        <a:schemeClr val="bg1"/>
                      </a:solidFill>
                    </a:rPr>
                    <a:t>Annulare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" name="Abgerundetes Rechteck 1">
              <a:hlinkClick r:id="rId6" action="ppaction://hlinksldjump"/>
            </p:cNvPr>
            <p:cNvSpPr/>
            <p:nvPr/>
          </p:nvSpPr>
          <p:spPr>
            <a:xfrm>
              <a:off x="7615792" y="1543011"/>
              <a:ext cx="1368152" cy="3738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bgerundetes Rechteck 16">
              <a:hlinkClick r:id="rId7" action="ppaction://hlinksldjump"/>
            </p:cNvPr>
            <p:cNvSpPr/>
            <p:nvPr/>
          </p:nvSpPr>
          <p:spPr>
            <a:xfrm>
              <a:off x="7615792" y="1102449"/>
              <a:ext cx="1368152" cy="3738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1837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5692" b="5692"/>
          <a:stretch>
            <a:fillRect/>
          </a:stretch>
        </p:blipFill>
        <p:spPr>
          <a:xfrm>
            <a:off x="3962400" y="1520825"/>
            <a:ext cx="5021263" cy="335597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11597" cy="707886"/>
          </a:xfrm>
        </p:spPr>
        <p:txBody>
          <a:bodyPr/>
          <a:lstStyle/>
          <a:p>
            <a:pPr algn="ctr">
              <a:spcAft>
                <a:spcPts val="500"/>
              </a:spcAft>
              <a:defRPr/>
            </a:pPr>
            <a:r>
              <a:rPr lang="it-IT" baseline="0" dirty="0" smtClean="0">
                <a:latin typeface="Verdana" pitchFamily="34" charset="0"/>
              </a:rPr>
              <a:t>Struttura comune a tutti i giochi interattivi </a:t>
            </a:r>
            <a:br>
              <a:rPr lang="it-IT" baseline="0" dirty="0" smtClean="0">
                <a:latin typeface="Verdana" pitchFamily="34" charset="0"/>
              </a:rPr>
            </a:br>
            <a:r>
              <a:rPr lang="it-IT" baseline="0" dirty="0" smtClean="0">
                <a:latin typeface="Verdana" pitchFamily="34" charset="0"/>
              </a:rPr>
              <a:t>(</a:t>
            </a:r>
            <a:r>
              <a:rPr lang="it-IT" baseline="0" dirty="0" err="1" smtClean="0">
                <a:latin typeface="Verdana" pitchFamily="34" charset="0"/>
              </a:rPr>
              <a:t>Competence</a:t>
            </a:r>
            <a:r>
              <a:rPr lang="it-IT" baseline="0" dirty="0" smtClean="0">
                <a:latin typeface="Verdana" pitchFamily="34" charset="0"/>
              </a:rPr>
              <a:t> </a:t>
            </a:r>
            <a:r>
              <a:rPr lang="it-IT" baseline="0" dirty="0" err="1" smtClean="0">
                <a:latin typeface="Verdana" pitchFamily="34" charset="0"/>
              </a:rPr>
              <a:t>Codes</a:t>
            </a:r>
            <a:r>
              <a:rPr lang="it-IT" baseline="0" dirty="0" smtClean="0">
                <a:latin typeface="Verdana" pitchFamily="34" charset="0"/>
              </a:rPr>
              <a:t>)</a:t>
            </a:r>
            <a:endParaRPr lang="it-IT" baseline="0" dirty="0">
              <a:latin typeface="Verdana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2F08D-02FE-4139-87D9-2E38220C6A74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18" name="Textplatzhalter 3"/>
          <p:cNvSpPr txBox="1">
            <a:spLocks/>
          </p:cNvSpPr>
          <p:nvPr/>
        </p:nvSpPr>
        <p:spPr>
          <a:xfrm>
            <a:off x="228600" y="1524000"/>
            <a:ext cx="3505200" cy="4114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Coach introduce le regole del gioco ed in particolare le modalità di funzionamento tecnico (oggetti da spostare, tasti da cliccare, campi da riempire ecc.).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L’utente esegue le attività previste dal gioco e, se necessario, lancia di nuovo il video.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t-IT" sz="1600" kern="0" dirty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Terminate le attività, l’utente dà la sua conferma. </a:t>
            </a:r>
            <a:endParaRPr lang="it-IT" sz="16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it-IT" sz="16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Il Coach ringrazia e saluta.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it-IT" sz="1600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Si passa al gioco successivo</a:t>
            </a:r>
          </a:p>
          <a:p>
            <a:pPr marL="342900" indent="-342900">
              <a:buFontTx/>
              <a:buAutoNum type="arabicPeriod"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1600" kern="0" dirty="0">
              <a:solidFill>
                <a:sysClr val="windowText" lastClr="0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39942" name="Textfeld 5"/>
          <p:cNvSpPr txBox="1">
            <a:spLocks noChangeArrowheads="1"/>
          </p:cNvSpPr>
          <p:nvPr/>
        </p:nvSpPr>
        <p:spPr bwMode="auto">
          <a:xfrm>
            <a:off x="2971800" y="6096000"/>
            <a:ext cx="6019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dirty="0"/>
              <a:t>Questa visualizzazione ha solo carattere indicativo e non riflette il risultato finale della programmazione</a:t>
            </a:r>
          </a:p>
        </p:txBody>
      </p:sp>
      <p:pic>
        <p:nvPicPr>
          <p:cNvPr id="39943" name="Immagin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590800"/>
            <a:ext cx="21336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platzhalter 4"/>
          <p:cNvSpPr>
            <a:spLocks noGrp="1"/>
          </p:cNvSpPr>
          <p:nvPr>
            <p:ph type="body" sz="half" idx="2"/>
          </p:nvPr>
        </p:nvSpPr>
        <p:spPr>
          <a:xfrm>
            <a:off x="152400" y="762000"/>
            <a:ext cx="2895600" cy="5257800"/>
          </a:xfrm>
        </p:spPr>
        <p:txBody>
          <a:bodyPr>
            <a:normAutofit lnSpcReduction="10000"/>
          </a:bodyPr>
          <a:lstStyle/>
          <a:p>
            <a:pPr marL="0" lvl="1">
              <a:buFont typeface="Verdana" pitchFamily="34" charset="0"/>
              <a:buNone/>
            </a:pPr>
            <a:r>
              <a:rPr lang="it-IT" sz="1600" b="1" baseline="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</a:t>
            </a:r>
            <a:r>
              <a:rPr lang="it-IT" sz="16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Code 1</a:t>
            </a:r>
          </a:p>
          <a:p>
            <a:pPr marL="0" lvl="1">
              <a:buFont typeface="Verdana" pitchFamily="34" charset="0"/>
              <a:buNone/>
            </a:pPr>
            <a:r>
              <a:rPr lang="it-IT" sz="1600" b="1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Percezione della situazione</a:t>
            </a:r>
          </a:p>
          <a:p>
            <a:pPr marL="182563" marR="0" indent="-182563" algn="l"/>
            <a:endParaRPr lang="it-IT" sz="1600" baseline="0" dirty="0" smtClean="0">
              <a:solidFill>
                <a:schemeClr val="bg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sinistro: </a:t>
            </a:r>
            <a:b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elementi dello scenario aziendale proposto dal video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destro:</a:t>
            </a:r>
            <a:b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Categorie di valutazione (molto, abbastanza, poco, per nulla)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L’utente deve spostare con il mouse (drag &amp; </a:t>
            </a:r>
            <a:r>
              <a:rPr lang="it-IT" sz="1600" baseline="0" dirty="0" err="1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drop</a:t>
            </a: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uno a uno gli elementi nelle caselle corrispondenti in base a “</a:t>
            </a:r>
            <a:r>
              <a:rPr lang="it-IT" sz="1600" b="1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quanto li ha visti rappresentati</a:t>
            </a:r>
            <a:r>
              <a:rPr lang="it-IT" sz="1600" baseline="0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nella situazione descritta dalla scenetta</a:t>
            </a:r>
          </a:p>
          <a:p>
            <a:pPr marL="182563" marR="0" indent="-182563" algn="l"/>
            <a:endParaRPr lang="it-IT" sz="1600" baseline="0" dirty="0" smtClean="0">
              <a:latin typeface="Verdana" pitchFamily="34" charset="0"/>
            </a:endParaRPr>
          </a:p>
          <a:p>
            <a:pPr marL="182563" marR="0" indent="-182563">
              <a:buFont typeface="Arial" charset="0"/>
              <a:buChar char="•"/>
            </a:pPr>
            <a:endParaRPr lang="en-US" sz="1600" baseline="0" dirty="0" smtClean="0">
              <a:latin typeface="Verdana" pitchFamily="34" charset="0"/>
            </a:endParaRPr>
          </a:p>
        </p:txBody>
      </p:sp>
      <p:sp>
        <p:nvSpPr>
          <p:cNvPr id="40964" name="Textfeld 5"/>
          <p:cNvSpPr txBox="1">
            <a:spLocks noChangeArrowheads="1"/>
          </p:cNvSpPr>
          <p:nvPr/>
        </p:nvSpPr>
        <p:spPr bwMode="auto">
          <a:xfrm>
            <a:off x="3048000" y="6096000"/>
            <a:ext cx="6096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dirty="0"/>
              <a:t>Questa visualizzazione ha solo carattere indicativo e non riflette il risultato finale della programmazione</a:t>
            </a:r>
          </a:p>
        </p:txBody>
      </p:sp>
      <p:pic>
        <p:nvPicPr>
          <p:cNvPr id="5" name="Picture 2" descr="P:\2Produktion\3Toolbox\Screens\_nach_adventures\Neuer Ordner\ALBO_kompetenzcode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6" t="4661" r="2766" b="4762"/>
          <a:stretch/>
        </p:blipFill>
        <p:spPr bwMode="auto">
          <a:xfrm>
            <a:off x="3048000" y="609600"/>
            <a:ext cx="60960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platzhalter 4"/>
          <p:cNvSpPr>
            <a:spLocks noGrp="1"/>
          </p:cNvSpPr>
          <p:nvPr>
            <p:ph type="body" sz="half" idx="2"/>
          </p:nvPr>
        </p:nvSpPr>
        <p:spPr>
          <a:xfrm>
            <a:off x="1" y="685800"/>
            <a:ext cx="2971799" cy="5413375"/>
          </a:xfrm>
        </p:spPr>
        <p:txBody>
          <a:bodyPr>
            <a:normAutofit lnSpcReduction="10000"/>
          </a:bodyPr>
          <a:lstStyle/>
          <a:p>
            <a:pPr marL="0" lvl="1" algn="ctr">
              <a:buFont typeface="Verdana" pitchFamily="34" charset="0"/>
              <a:buNone/>
            </a:pPr>
            <a:r>
              <a:rPr lang="it-IT" sz="1600" b="1" baseline="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</a:t>
            </a: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Code 2</a:t>
            </a:r>
            <a:endParaRPr lang="it-IT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Font typeface="Verdana" pitchFamily="34" charset="0"/>
              <a:buNone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Valutazione della organizzazione del lavoro</a:t>
            </a:r>
          </a:p>
          <a:p>
            <a:pPr marL="182563" marR="0" indent="-182563" algn="l"/>
            <a:endParaRPr lang="it-IT" sz="16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sinistro: </a:t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aspetti dello scenario aziendale proposto dal video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destro:</a:t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Categorie di valutazione (molto, abbastanza, poco, per nulla)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L’utente deve spostare (“drag &amp; </a:t>
            </a:r>
            <a:r>
              <a:rPr lang="it-IT" sz="1600" baseline="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drop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 uno a uno gli aspetti nelle caselle corrispondenti in base a “</a:t>
            </a: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quanto l’organizzazione del lavoro ha funzionato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nella situazione descritta dalla scenetta</a:t>
            </a:r>
          </a:p>
          <a:p>
            <a:pPr marL="182563" marR="0" indent="-182563">
              <a:buFont typeface="Arial" charset="0"/>
              <a:buChar char="•"/>
            </a:pPr>
            <a:endParaRPr lang="en-US" sz="1600" baseline="0" dirty="0" smtClean="0">
              <a:latin typeface="Verdana" pitchFamily="34" charset="0"/>
            </a:endParaRPr>
          </a:p>
        </p:txBody>
      </p:sp>
      <p:grpSp>
        <p:nvGrpSpPr>
          <p:cNvPr id="4" name="Gruppieren 1"/>
          <p:cNvGrpSpPr/>
          <p:nvPr/>
        </p:nvGrpSpPr>
        <p:grpSpPr>
          <a:xfrm>
            <a:off x="2971800" y="609600"/>
            <a:ext cx="6086272" cy="5622322"/>
            <a:chOff x="4614" y="951292"/>
            <a:chExt cx="9129658" cy="6079522"/>
          </a:xfrm>
        </p:grpSpPr>
        <p:pic>
          <p:nvPicPr>
            <p:cNvPr id="5" name="Picture 2" descr="P:\2Produktion\3Toolbox\Screens\_nach_adventures\Neuer Ordner\ALBO_kompetenzcode_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616" t="4661" r="2766" b="4762"/>
            <a:stretch/>
          </p:blipFill>
          <p:spPr bwMode="auto">
            <a:xfrm>
              <a:off x="4614" y="951292"/>
              <a:ext cx="9129658" cy="607952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hteck 2"/>
            <p:cNvSpPr/>
            <p:nvPr/>
          </p:nvSpPr>
          <p:spPr>
            <a:xfrm>
              <a:off x="1403648" y="1556792"/>
              <a:ext cx="7632848" cy="7200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</a:rPr>
                <a:t>Come valuti l'organizzazione del lavoro rispetto a</a:t>
              </a:r>
              <a:r>
                <a:rPr lang="it-IT" b="1" dirty="0" smtClean="0">
                  <a:solidFill>
                    <a:schemeClr val="tx1"/>
                  </a:solidFill>
                </a:rPr>
                <a:t>…?</a:t>
              </a:r>
            </a:p>
            <a:p>
              <a:pPr algn="ctr"/>
              <a:r>
                <a:rPr lang="it-IT" sz="1600" dirty="0">
                  <a:solidFill>
                    <a:schemeClr val="tx1"/>
                  </a:solidFill>
                </a:rPr>
                <a:t>Riguardo alla situazione rappresentata nel video, lei percepisce questi aspetti come soddisfacenti oppure no:</a:t>
              </a:r>
              <a:endParaRPr lang="it-IT" sz="1600" b="1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platzhalter 4"/>
          <p:cNvSpPr>
            <a:spLocks noGrp="1"/>
          </p:cNvSpPr>
          <p:nvPr>
            <p:ph type="body" sz="half" idx="2"/>
          </p:nvPr>
        </p:nvSpPr>
        <p:spPr>
          <a:xfrm>
            <a:off x="1" y="685800"/>
            <a:ext cx="3047999" cy="5413375"/>
          </a:xfrm>
        </p:spPr>
        <p:txBody>
          <a:bodyPr>
            <a:normAutofit fontScale="92500" lnSpcReduction="20000"/>
          </a:bodyPr>
          <a:lstStyle/>
          <a:p>
            <a:pPr marR="0" algn="ctr">
              <a:spcAft>
                <a:spcPts val="600"/>
              </a:spcAft>
            </a:pPr>
            <a:r>
              <a:rPr lang="en-US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 Code 3 </a:t>
            </a: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Rilevanza per la propria organizzazione/azienda</a:t>
            </a:r>
            <a:endParaRPr lang="en-US" sz="1600" b="1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/>
            <a:endParaRPr lang="it-IT" sz="16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3600" marR="0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sinistro: 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 aspetti dello scenario aziendale proposto dal video.</a:t>
            </a:r>
          </a:p>
          <a:p>
            <a:pPr marL="183600" marR="0" algn="l"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centro: </a:t>
            </a:r>
            <a:endParaRPr lang="it-IT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3600" marR="0" algn="l">
              <a:spcAft>
                <a:spcPts val="600"/>
              </a:spcAft>
              <a:buClr>
                <a:schemeClr val="tx1"/>
              </a:buClr>
              <a:buSzPct val="67000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un’immagine per ognuno dei 22 aspetti, e il titolo ingrandito come didascalia.</a:t>
            </a:r>
          </a:p>
          <a:p>
            <a:pPr marL="183600" marR="0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destro: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Categorie di valutazione(molto, abbastanza, poco, per nulla)</a:t>
            </a:r>
          </a:p>
          <a:p>
            <a:pPr marL="183600" marR="0" algn="l">
              <a:spcAft>
                <a:spcPts val="600"/>
              </a:spcAft>
              <a:buClr>
                <a:schemeClr val="tx1"/>
              </a:buClr>
              <a:buSzPct val="67000"/>
              <a:buFont typeface="Wingdings" pitchFamily="2" charset="2"/>
              <a:buChar char="Ø"/>
            </a:pP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L’utente deve mettere un </a:t>
            </a:r>
            <a:r>
              <a:rPr lang="it-IT" sz="1600" i="1" baseline="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  <a:r>
              <a:rPr lang="it-IT" sz="1600" i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corrispondenza di ogni categoria per segnalare “</a:t>
            </a: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quanto essa è oggetto di attenzione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nella propria azie</a:t>
            </a:r>
            <a:r>
              <a:rPr lang="it-IT" sz="16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nda.</a:t>
            </a:r>
          </a:p>
          <a:p>
            <a:pPr marR="0">
              <a:buFont typeface="Arial" charset="0"/>
              <a:buChar char="•"/>
            </a:pPr>
            <a:endParaRPr lang="en-US" sz="2400" baseline="0" dirty="0" smtClean="0">
              <a:latin typeface="Verdana" pitchFamily="34" charset="0"/>
            </a:endParaRPr>
          </a:p>
          <a:p>
            <a:pPr marL="0" lvl="1">
              <a:buFont typeface="Wingdings" pitchFamily="2" charset="2"/>
              <a:buChar char="Ø"/>
            </a:pPr>
            <a:endParaRPr lang="en-US" sz="1600" baseline="0" dirty="0" smtClean="0">
              <a:solidFill>
                <a:srgbClr val="213E69"/>
              </a:solidFill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</p:txBody>
      </p:sp>
      <p:pic>
        <p:nvPicPr>
          <p:cNvPr id="5" name="Picture 2" descr="P:\2Produktion\3Toolbox\Screens\_nach_adventures\Neuer Ordner\ALBO_kompetenzcode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9" t="4431" r="2861" b="4560"/>
          <a:stretch/>
        </p:blipFill>
        <p:spPr bwMode="auto">
          <a:xfrm>
            <a:off x="2971800" y="304800"/>
            <a:ext cx="61722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platzhalter 4"/>
          <p:cNvSpPr>
            <a:spLocks noGrp="1"/>
          </p:cNvSpPr>
          <p:nvPr>
            <p:ph type="body" sz="half" idx="2"/>
          </p:nvPr>
        </p:nvSpPr>
        <p:spPr>
          <a:xfrm>
            <a:off x="228601" y="457200"/>
            <a:ext cx="2514600" cy="5486400"/>
          </a:xfrm>
        </p:spPr>
        <p:txBody>
          <a:bodyPr>
            <a:normAutofit fontScale="92500" lnSpcReduction="20000"/>
          </a:bodyPr>
          <a:lstStyle/>
          <a:p>
            <a:pPr marL="0" lvl="1" algn="ctr">
              <a:buFont typeface="Verdana" pitchFamily="34" charset="0"/>
              <a:buNone/>
            </a:pPr>
            <a:r>
              <a:rPr lang="it-IT" sz="1600" b="1" baseline="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</a:t>
            </a: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Code 4</a:t>
            </a:r>
            <a:endParaRPr lang="it-IT" sz="16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Font typeface="Verdana" pitchFamily="34" charset="0"/>
              <a:buNone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Cosa non ha funzionato</a:t>
            </a:r>
          </a:p>
          <a:p>
            <a:pPr marL="0" lvl="1"/>
            <a:endParaRPr lang="it-IT" sz="1600" b="1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indent="-182563" algn="l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centro: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Fermi fotogramma (o mini clip) estratti dal video mostrato all’inizio dell’Avventura.</a:t>
            </a:r>
          </a:p>
          <a:p>
            <a:pPr marL="182563" marR="0" indent="-182563" algn="l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sinistro:</a:t>
            </a: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Tasti per selezionare la scena da riprodurre o evidenziare.</a:t>
            </a:r>
          </a:p>
          <a:p>
            <a:pPr marL="182563" marR="0" indent="-182563" algn="l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destro:</a:t>
            </a:r>
            <a:br>
              <a:rPr lang="it-IT" sz="16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6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certo numero di opzioni predefinite, che l’utente può selezionare. Ad ogni opzione è associato un feedback nella forma di un commento del coach e/o un altro breve video</a:t>
            </a:r>
          </a:p>
        </p:txBody>
      </p:sp>
      <p:pic>
        <p:nvPicPr>
          <p:cNvPr id="4" name="Picture 2" descr="P:\2Produktion\3Toolbox\Screens\_nach_adventures\Neuer Ordner\ALBO_kompetenzcode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52" t="4666" r="2845" b="5012"/>
          <a:stretch/>
        </p:blipFill>
        <p:spPr bwMode="auto">
          <a:xfrm>
            <a:off x="2743200" y="381000"/>
            <a:ext cx="6295455" cy="607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platzhalter 4"/>
          <p:cNvSpPr>
            <a:spLocks noGrp="1"/>
          </p:cNvSpPr>
          <p:nvPr>
            <p:ph type="body" sz="half" idx="2"/>
          </p:nvPr>
        </p:nvSpPr>
        <p:spPr>
          <a:xfrm>
            <a:off x="228600" y="609600"/>
            <a:ext cx="2743200" cy="541020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lvl="1" algn="ctr">
              <a:buFont typeface="Verdana" pitchFamily="34" charset="0"/>
              <a:buNone/>
            </a:pPr>
            <a:r>
              <a:rPr lang="en-US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Competence Code 5</a:t>
            </a:r>
            <a:endParaRPr lang="en-US" sz="17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ctr">
              <a:buFont typeface="Verdana" pitchFamily="34" charset="0"/>
              <a:buNone/>
            </a:pPr>
            <a:r>
              <a:rPr lang="en-US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 finale</a:t>
            </a:r>
          </a:p>
          <a:p>
            <a:pPr marL="0" lvl="1"/>
            <a:endParaRPr lang="en-US" sz="1600" b="1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sinistro:</a:t>
            </a:r>
            <a:br>
              <a:rPr lang="it-IT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domande di verifica, il cui contenuto riprende l’introduzione del coach e/o i temi affrontati precedentemente nel corso dell’</a:t>
            </a:r>
            <a:r>
              <a:rPr lang="it-IT" sz="1700" baseline="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Game.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centro:</a:t>
            </a:r>
            <a:br>
              <a:rPr lang="it-IT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Cinque risposte possibili, una sola delle quali è corretta. </a:t>
            </a:r>
          </a:p>
          <a:p>
            <a:pPr marL="182563" marR="0" indent="-182563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700" b="1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 lato destro:</a:t>
            </a:r>
            <a: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17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risposte fornite appaiono in una lista provvisoria, che l’utente può sempre modificare fino a quando non avrà premuto il tasto OK. </a:t>
            </a:r>
            <a:endParaRPr lang="en-US" sz="1700" baseline="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marR="0" indent="-182563"/>
            <a:endParaRPr lang="en-US" sz="1600" baseline="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5061" name="CasellaDiTesto 6"/>
          <p:cNvSpPr txBox="1">
            <a:spLocks noChangeArrowheads="1"/>
          </p:cNvSpPr>
          <p:nvPr/>
        </p:nvSpPr>
        <p:spPr bwMode="auto">
          <a:xfrm>
            <a:off x="3733800" y="5334001"/>
            <a:ext cx="510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11363" lvl="4" indent="-182563">
              <a:buFont typeface="Arial" charset="0"/>
              <a:buChar char="•"/>
            </a:pPr>
            <a:endParaRPr lang="it-IT" sz="1600" dirty="0">
              <a:solidFill>
                <a:srgbClr val="254061"/>
              </a:solidFill>
            </a:endParaRPr>
          </a:p>
          <a:p>
            <a:pPr marL="0" lvl="4" indent="-182563"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 termine della prova, le risposte “giuste” saranno evidenziate in verde, mentre quelle “sbagliate” in rosso.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it-IT" sz="1600" dirty="0"/>
          </a:p>
        </p:txBody>
      </p:sp>
      <p:grpSp>
        <p:nvGrpSpPr>
          <p:cNvPr id="5" name="Gruppieren 1"/>
          <p:cNvGrpSpPr/>
          <p:nvPr/>
        </p:nvGrpSpPr>
        <p:grpSpPr>
          <a:xfrm>
            <a:off x="2971800" y="533400"/>
            <a:ext cx="6172200" cy="6120333"/>
            <a:chOff x="-204113" y="990600"/>
            <a:chExt cx="9348113" cy="6120333"/>
          </a:xfrm>
        </p:grpSpPr>
        <p:pic>
          <p:nvPicPr>
            <p:cNvPr id="6" name="Picture 2" descr="P:\2Produktion\2Adventures\Development\ALBO\03_Kompetenzcodes\Development_screens\Municipality_4_Assessment_v1-1_2012-01-11_CaRo Kopi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113" y="990600"/>
              <a:ext cx="9348113" cy="61203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uppieren 5"/>
            <p:cNvGrpSpPr/>
            <p:nvPr/>
          </p:nvGrpSpPr>
          <p:grpSpPr>
            <a:xfrm>
              <a:off x="7524328" y="1124744"/>
              <a:ext cx="1440160" cy="477512"/>
              <a:chOff x="8005016" y="1079280"/>
              <a:chExt cx="1440160" cy="477512"/>
            </a:xfrm>
          </p:grpSpPr>
          <p:pic>
            <p:nvPicPr>
              <p:cNvPr id="10" name="Grafik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5016" y="1079280"/>
                <a:ext cx="1368152" cy="477512"/>
              </a:xfrm>
              <a:prstGeom prst="rect">
                <a:avLst/>
              </a:prstGeom>
            </p:spPr>
          </p:pic>
          <p:sp>
            <p:nvSpPr>
              <p:cNvPr id="11" name="Textfeld 8"/>
              <p:cNvSpPr txBox="1"/>
              <p:nvPr/>
            </p:nvSpPr>
            <p:spPr>
              <a:xfrm>
                <a:off x="8221420" y="1145324"/>
                <a:ext cx="12237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 err="1" smtClean="0">
                    <a:solidFill>
                      <a:schemeClr val="bg1"/>
                    </a:solidFill>
                  </a:rPr>
                  <a:t>Annulare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179512" y="1602256"/>
              <a:ext cx="8496944" cy="89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Test </a:t>
              </a:r>
              <a:r>
                <a:rPr lang="en-US" b="1" dirty="0" err="1">
                  <a:solidFill>
                    <a:schemeClr val="tx1"/>
                  </a:solidFill>
                </a:rPr>
                <a:t>conclusivo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Abgerundetes Rechteck 9">
              <a:hlinkClick r:id="rId5" action="ppaction://hlinksldjump"/>
            </p:cNvPr>
            <p:cNvSpPr/>
            <p:nvPr/>
          </p:nvSpPr>
          <p:spPr>
            <a:xfrm>
              <a:off x="7524328" y="1196752"/>
              <a:ext cx="1368152" cy="3738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platzhalter 4"/>
          <p:cNvSpPr>
            <a:spLocks noGrp="1"/>
          </p:cNvSpPr>
          <p:nvPr>
            <p:ph type="body" sz="half" idx="2"/>
          </p:nvPr>
        </p:nvSpPr>
        <p:spPr>
          <a:xfrm>
            <a:off x="152401" y="381000"/>
            <a:ext cx="2971799" cy="5943600"/>
          </a:xfrm>
        </p:spPr>
        <p:txBody>
          <a:bodyPr>
            <a:normAutofit lnSpcReduction="10000"/>
          </a:bodyPr>
          <a:lstStyle/>
          <a:p>
            <a:pPr marR="0" algn="ctr">
              <a:spcAft>
                <a:spcPts val="600"/>
              </a:spcAft>
            </a:pPr>
            <a:r>
              <a:rPr lang="it-IT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Conclusioni</a:t>
            </a:r>
          </a:p>
          <a:p>
            <a:pPr marR="0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coach virtuale saluta e ringrazia. La sessione di lavoro ha termine.</a:t>
            </a:r>
          </a:p>
          <a:p>
            <a:pPr marR="0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risultati sono aggregati con quelli degli altri utenti e forniti come evidenza statistica al management aziendale (oltre che come prova giuridica dell’avvenuta formazione del personale).</a:t>
            </a:r>
          </a:p>
          <a:p>
            <a:pPr marR="0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è possibile risalire all’identità dei rispondenti, ma ogni utente avrà la sua certificazione personale.</a:t>
            </a:r>
          </a:p>
          <a:p>
            <a:pPr marR="0" algn="l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it-IT" sz="1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Nel caso in cui l’utente non abbia superato il test di verifica, sarà invitato a scaricare una nuova identità (“nickname”) ed a ripetere la prova.</a:t>
            </a:r>
          </a:p>
          <a:p>
            <a:pPr marR="0">
              <a:buFont typeface="Arial" charset="0"/>
              <a:buChar char="•"/>
            </a:pPr>
            <a:endParaRPr lang="it-IT" sz="1600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R="0">
              <a:buFont typeface="Arial" charset="0"/>
              <a:buChar char="•"/>
            </a:pPr>
            <a:endParaRPr lang="en-US" sz="1600" baseline="0" dirty="0" smtClean="0"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  <a:p>
            <a:pPr marR="0"/>
            <a:endParaRPr lang="en-US" sz="2400" b="1" baseline="0" dirty="0" smtClean="0">
              <a:latin typeface="Verdana" pitchFamily="34" charset="0"/>
            </a:endParaRPr>
          </a:p>
        </p:txBody>
      </p:sp>
      <p:pic>
        <p:nvPicPr>
          <p:cNvPr id="46085" name="Immagin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838200"/>
            <a:ext cx="2743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37941665"/>
              </p:ext>
            </p:extLst>
          </p:nvPr>
        </p:nvGraphicFramePr>
        <p:xfrm>
          <a:off x="3124200" y="838200"/>
          <a:ext cx="2854325" cy="4064000"/>
        </p:xfrm>
        <a:graphic>
          <a:graphicData uri="http://schemas.openxmlformats.org/presentationml/2006/ole">
            <p:oleObj spid="_x0000_s16385" name="Document" r:id="rId5" imgW="7216199" imgH="10272275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1336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Introduce nell’art. 28 il comma 1-bis, con il quale si attribuisce alla Commissione Consultiva il compito di formulare indicazioni  metodologiche in ordine al corretto adempimento dell’obbligo.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777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documento indica un percorso metodologico che rappresenta il livello minimo di attuazione dell’obbligo di valutazione del rischio da stress lavoro correlato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609600" y="4343400"/>
            <a:ext cx="777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valutazione viene effettuata dal datore di lavoro consultando RSPP, medico competente e RLS/RLST.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5181600"/>
            <a:ext cx="777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valutazione considera non singoli individui ma gruppi omogenei di lavoratori, esposti a rischi dello stesso tipo. Ogni datore di lavoro può autonomamente effettuare l’individuazione in funzione dell’effettiva organizzazione aziendale.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Lavoro-Correlato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295400"/>
            <a:ext cx="769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Circolare Ministeriale del 18/11/2010: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indicazioni generali</a:t>
            </a: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762000"/>
            <a:ext cx="9144000" cy="5966279"/>
            <a:chOff x="-76158" y="991113"/>
            <a:chExt cx="9472694" cy="5966279"/>
          </a:xfrm>
        </p:grpSpPr>
        <p:grpSp>
          <p:nvGrpSpPr>
            <p:cNvPr id="3" name="Gruppieren 2"/>
            <p:cNvGrpSpPr/>
            <p:nvPr/>
          </p:nvGrpSpPr>
          <p:grpSpPr>
            <a:xfrm>
              <a:off x="-76158" y="991113"/>
              <a:ext cx="9472694" cy="5966279"/>
              <a:chOff x="-76158" y="892554"/>
              <a:chExt cx="9472694" cy="5966279"/>
            </a:xfrm>
          </p:grpSpPr>
          <p:pic>
            <p:nvPicPr>
              <p:cNvPr id="3074" name="Picture 2" descr="P:\2Produktion\2Adventures\Development\ALBO\17_Bilder\City and buildings\Library_inside_2012-04-04 Kopi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6158" y="892554"/>
                <a:ext cx="9342318" cy="5966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uppieren 3"/>
              <p:cNvGrpSpPr/>
              <p:nvPr/>
            </p:nvGrpSpPr>
            <p:grpSpPr>
              <a:xfrm>
                <a:off x="7812360" y="892554"/>
                <a:ext cx="1584176" cy="477512"/>
                <a:chOff x="3979124" y="1124744"/>
                <a:chExt cx="1584176" cy="477512"/>
              </a:xfrm>
            </p:grpSpPr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79124" y="1124744"/>
                  <a:ext cx="1368152" cy="477512"/>
                </a:xfrm>
                <a:prstGeom prst="rect">
                  <a:avLst/>
                </a:prstGeom>
              </p:spPr>
            </p:pic>
            <p:sp>
              <p:nvSpPr>
                <p:cNvPr id="6" name="Textfeld 5"/>
                <p:cNvSpPr txBox="1"/>
                <p:nvPr/>
              </p:nvSpPr>
              <p:spPr>
                <a:xfrm>
                  <a:off x="4339544" y="1190788"/>
                  <a:ext cx="122375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b="1" dirty="0" err="1" smtClean="0">
                      <a:solidFill>
                        <a:schemeClr val="bg1"/>
                      </a:solidFill>
                    </a:rPr>
                    <a:t>Ritorno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Abgerundetes Rechteck 7">
              <a:hlinkClick r:id="rId5" action="ppaction://hlinksldjump"/>
            </p:cNvPr>
            <p:cNvSpPr/>
            <p:nvPr/>
          </p:nvSpPr>
          <p:spPr>
            <a:xfrm>
              <a:off x="7812360" y="1052736"/>
              <a:ext cx="1368152" cy="37382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976452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7924800" cy="129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 smtClean="0"/>
              <a:t>Valutazione dello stress lavoro correlato</a:t>
            </a:r>
            <a:r>
              <a:rPr lang="it-IT" sz="2400" dirty="0" smtClean="0"/>
              <a:t> attraverso lo strumento di rilevazione Adventure Game, nella fase di approfondimento</a:t>
            </a:r>
            <a:endParaRPr lang="it-IT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AMBITI DI APPLICAZIONE</a:t>
            </a:r>
            <a:endParaRPr lang="it-IT" sz="36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971800"/>
            <a:ext cx="79248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 smtClean="0"/>
              <a:t>Formazione in aula</a:t>
            </a:r>
            <a:r>
              <a:rPr lang="it-IT" sz="2400" dirty="0" smtClean="0"/>
              <a:t> mediante l’ausilio degli strumenti di realtà virtuale per presentare situazioni di rischio e favorire la discussione e l’apprendimento</a:t>
            </a:r>
            <a:endParaRPr lang="it-IT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953000"/>
            <a:ext cx="79248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 smtClean="0"/>
              <a:t>Formazione a distanza</a:t>
            </a:r>
            <a:r>
              <a:rPr lang="it-IT" sz="2400" dirty="0" smtClean="0"/>
              <a:t> attraverso l’ausilio del coach virtuale che guida i lavoratori tra gli argomenti di interesse</a:t>
            </a:r>
            <a:endParaRPr lang="it-IT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2298509"/>
            <a:ext cx="8229600" cy="433089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it-IT" baseline="0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  <a:endParaRPr lang="it-IT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 </a:t>
            </a:r>
          </a:p>
          <a:p>
            <a:pPr eaLnBrk="1" hangingPunct="1"/>
            <a:endParaRPr lang="it-IT" baseline="0" dirty="0" smtClean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 pilota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1371600"/>
            <a:ext cx="548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GRANDI IMPRESE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5908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Verdana" pitchFamily="34" charset="0"/>
              </a:rPr>
              <a:t>Comune di Lastra a Signa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Immagine 20" descr="lastraasign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2286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66800" y="38862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Verdana" pitchFamily="34" charset="0"/>
              </a:rPr>
              <a:t>Impresa edile CMSA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66800" y="51816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Verdana" pitchFamily="34" charset="0"/>
              </a:rPr>
              <a:t>Cartiera Lucart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magine 21" descr="lucart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257800"/>
            <a:ext cx="2286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magine 19" descr="cms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9624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2298509"/>
            <a:ext cx="8229600" cy="433089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it-IT" baseline="0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  <a:endParaRPr lang="it-IT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 </a:t>
            </a:r>
          </a:p>
          <a:p>
            <a:pPr eaLnBrk="1" hangingPunct="1"/>
            <a:endParaRPr lang="it-IT" baseline="0" dirty="0" smtClean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Studi pilota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371600"/>
            <a:ext cx="556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PICCOLE IMPRESE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590800"/>
            <a:ext cx="685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 smtClean="0">
                <a:latin typeface="Verdana" pitchFamily="34" charset="0"/>
              </a:rPr>
              <a:t>Artexport</a:t>
            </a:r>
            <a:r>
              <a:rPr lang="it-IT" b="1" dirty="0" smtClean="0">
                <a:latin typeface="Verdana" pitchFamily="34" charset="0"/>
              </a:rPr>
              <a:t> Mobili</a:t>
            </a: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3886200"/>
            <a:ext cx="685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Verdana" pitchFamily="34" charset="0"/>
              </a:rPr>
              <a:t>Cave Benocci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5181600"/>
            <a:ext cx="6858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latin typeface="Verdana" pitchFamily="34" charset="0"/>
              </a:rPr>
              <a:t>Food&amp;co. (Gruppo Colussi)</a:t>
            </a:r>
          </a:p>
          <a:p>
            <a:pPr algn="ctr"/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Immagine 17" descr="artexport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2286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8" descr="benocci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2286000" cy="9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8" descr="logomisura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410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2298509"/>
            <a:ext cx="8229600" cy="4330891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it-IT" baseline="0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	</a:t>
            </a: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	</a:t>
            </a:r>
            <a:endParaRPr lang="it-IT" dirty="0" smtClean="0">
              <a:latin typeface="Verdana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it-IT" baseline="0" dirty="0" smtClean="0">
                <a:latin typeface="Verdana" pitchFamily="34" charset="0"/>
              </a:rPr>
              <a:t> </a:t>
            </a:r>
          </a:p>
          <a:p>
            <a:pPr eaLnBrk="1" hangingPunct="1"/>
            <a:endParaRPr lang="it-IT" baseline="0" dirty="0" smtClean="0">
              <a:latin typeface="Verdan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PROGETTO ALBO</a:t>
            </a:r>
          </a:p>
          <a:p>
            <a:pPr algn="ctr"/>
            <a:r>
              <a:rPr lang="it-IT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Partners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5908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 smtClean="0">
                <a:latin typeface="Verdana" pitchFamily="34" charset="0"/>
              </a:rPr>
              <a:t>Core</a:t>
            </a:r>
            <a:r>
              <a:rPr lang="it-IT" sz="2400" b="1" dirty="0" smtClean="0">
                <a:latin typeface="Verdana" pitchFamily="34" charset="0"/>
              </a:rPr>
              <a:t> </a:t>
            </a:r>
            <a:r>
              <a:rPr lang="it-IT" sz="2400" b="1" dirty="0" err="1" smtClean="0">
                <a:latin typeface="Verdana" pitchFamily="34" charset="0"/>
              </a:rPr>
              <a:t>Competence</a:t>
            </a:r>
            <a:endParaRPr lang="it-IT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13716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latin typeface="Verdana" pitchFamily="34" charset="0"/>
              </a:rPr>
              <a:t>ambiente </a:t>
            </a:r>
            <a:r>
              <a:rPr lang="it-IT" sz="2400" b="1" dirty="0" err="1" smtClean="0">
                <a:latin typeface="Verdana" pitchFamily="34" charset="0"/>
              </a:rPr>
              <a:t>sc</a:t>
            </a:r>
            <a:endParaRPr lang="it-IT" sz="2400" b="1" dirty="0" smtClean="0"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51816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latin typeface="Verdana" pitchFamily="34" charset="0"/>
              </a:rPr>
              <a:t>3Dsign</a:t>
            </a:r>
            <a:endParaRPr lang="it-IT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18" descr="core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90800"/>
            <a:ext cx="1752600" cy="1143000"/>
          </a:xfrm>
          <a:prstGeom prst="rect">
            <a:avLst/>
          </a:prstGeom>
        </p:spPr>
      </p:pic>
      <p:pic>
        <p:nvPicPr>
          <p:cNvPr id="20" name="Picture 19" descr="ambientes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886200"/>
            <a:ext cx="1752599" cy="116931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6800" y="3886200"/>
            <a:ext cx="693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err="1" smtClean="0">
                <a:latin typeface="Verdana" pitchFamily="34" charset="0"/>
              </a:rPr>
              <a:t>Esimple</a:t>
            </a:r>
            <a:endParaRPr lang="it-IT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" name="Picture 21" descr="amblog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371600"/>
            <a:ext cx="1676400" cy="1118473"/>
          </a:xfrm>
          <a:prstGeom prst="rect">
            <a:avLst/>
          </a:prstGeom>
        </p:spPr>
      </p:pic>
      <p:pic>
        <p:nvPicPr>
          <p:cNvPr id="23" name="Picture 22" descr="eximple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886200"/>
            <a:ext cx="1143000" cy="1143000"/>
          </a:xfrm>
          <a:prstGeom prst="rect">
            <a:avLst/>
          </a:prstGeom>
        </p:spPr>
      </p:pic>
      <p:pic>
        <p:nvPicPr>
          <p:cNvPr id="24" name="Picture 23" descr="3dsig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51816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92138" y="1143000"/>
            <a:ext cx="7689850" cy="50244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Responsabile scientifico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Prof. Alessandro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Innocenti </a:t>
            </a:r>
          </a:p>
          <a:p>
            <a:pPr>
              <a:spcBef>
                <a:spcPts val="0"/>
              </a:spcBef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Manager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Francesco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Molinari</a:t>
            </a:r>
            <a:b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Assegnisti di ricerca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Valeria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Faralla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(economista)  </a:t>
            </a:r>
            <a:b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Francesca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Lorini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(statistica)  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Venturini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(psicologa del lavoro)  </a:t>
            </a:r>
            <a:b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Consulenti	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Franca </a:t>
            </a:r>
            <a:r>
              <a:rPr lang="it-IT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Pieretti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(ambiente </a:t>
            </a:r>
            <a:r>
              <a:rPr lang="it-IT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sc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Cesare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Scali (consulente imprese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Silvia Martella (consulente sicurezza)</a:t>
            </a: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endParaRPr lang="it-IT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Collaboratori		Valentina </a:t>
            </a:r>
            <a:r>
              <a:rPr lang="it-IT" baseline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Acquistapace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(psicologa) 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Claudia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Cultraro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(segreteria)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Francesco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Lomagistro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tecnico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laboratorio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Giulia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Scali (psicologa)</a:t>
            </a:r>
          </a:p>
          <a:p>
            <a:pPr>
              <a:spcBef>
                <a:spcPts val="0"/>
              </a:spcBef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61394" cy="461665"/>
          </a:xfrm>
        </p:spPr>
        <p:txBody>
          <a:bodyPr/>
          <a:lstStyle/>
          <a:p>
            <a:pPr algn="ctr">
              <a:defRPr/>
            </a:pPr>
            <a:r>
              <a:rPr lang="it-IT" sz="2400" baseline="0" dirty="0" smtClean="0">
                <a:latin typeface="Verdana" pitchFamily="34" charset="0"/>
              </a:rPr>
              <a:t>Crediti</a:t>
            </a:r>
            <a:endParaRPr lang="it-IT" sz="2400" baseline="0" dirty="0">
              <a:latin typeface="Verdana" pitchFamily="34" charset="0"/>
            </a:endParaRPr>
          </a:p>
        </p:txBody>
      </p:sp>
      <p:pic>
        <p:nvPicPr>
          <p:cNvPr id="48132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219200"/>
            <a:ext cx="114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CasellaDiTesto 4"/>
          <p:cNvSpPr txBox="1">
            <a:spLocks noChangeArrowheads="1"/>
          </p:cNvSpPr>
          <p:nvPr/>
        </p:nvSpPr>
        <p:spPr bwMode="auto">
          <a:xfrm>
            <a:off x="3200400" y="56388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  <a:hlinkClick r:id="rId4"/>
              </a:rPr>
              <a:t>www.progettoalbo.it</a:t>
            </a:r>
            <a:endParaRPr lang="it-IT" b="1" u="sng" dirty="0" smtClean="0">
              <a:solidFill>
                <a:srgbClr val="FF0000"/>
              </a:solidFill>
            </a:endParaRPr>
          </a:p>
          <a:p>
            <a:r>
              <a:rPr lang="it-IT" b="1" u="sng" dirty="0" smtClean="0">
                <a:solidFill>
                  <a:srgbClr val="FF0000"/>
                </a:solidFill>
                <a:hlinkClick r:id="rId5"/>
              </a:rPr>
              <a:t>http://www.lavreb.unisi.it/</a:t>
            </a:r>
            <a:endParaRPr lang="it-IT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381000" y="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Gruppo di ricerca Progetto ALBO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592138" y="1447800"/>
            <a:ext cx="7713662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I prototipi di “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Adventure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Games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” sono realizzati dal partner tecnologico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Core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Competence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aseline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GmbH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http://www.core-competence.com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Il questionario di rilevazione dei rischi psico-sociali è stato ideato nel 2007 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dall’ATI con capofila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ambiente 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s.c.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Fondazione Andrea Devoto, Consorzio Pegaso,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Ires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Toscana, nell’ambito del progetto AIRBAG finanziato dal Ministero del lavoro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http://www.ambientesc.it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da questa già sperimentato con successo in alcune decine di aziende e centinaia di dipendenti a livello nazionale.</a:t>
            </a:r>
          </a:p>
          <a:p>
            <a:pPr>
              <a:defRPr/>
            </a:pP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Responsabile scientifico 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Progetto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ALBO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Alessandro Innocenti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Interuniversitario per l’Economia Sperimentale LABSI  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c/o Dipartimento di Politica Economica, Finanza e Sviluppo DEPFID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Università </a:t>
            </a:r>
            <a:r>
              <a:rPr lang="it-IT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 Siena</a:t>
            </a:r>
          </a:p>
          <a:p>
            <a:pPr>
              <a:spcBef>
                <a:spcPts val="0"/>
              </a:spcBef>
              <a:defRPr/>
            </a:pPr>
            <a:r>
              <a:rPr lang="it-IT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Piazza </a:t>
            </a: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San Francesco, 7 – 53100 Siena</a:t>
            </a:r>
          </a:p>
          <a:p>
            <a:pPr>
              <a:spcBef>
                <a:spcPts val="0"/>
              </a:spcBef>
              <a:defRPr/>
            </a:pPr>
            <a:r>
              <a:rPr lang="it-IT" u="sng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alessandr</a:t>
            </a:r>
            <a:r>
              <a:rPr lang="it-IT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o.innocenti@unisi.i</a:t>
            </a:r>
            <a:r>
              <a:rPr lang="it-IT" u="sng" baseline="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t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tel. 0577-232785</a:t>
            </a:r>
          </a:p>
          <a:p>
            <a:pPr>
              <a:spcBef>
                <a:spcPts val="0"/>
              </a:spcBef>
              <a:defRPr/>
            </a:pPr>
            <a:r>
              <a:rPr lang="it-IT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fax </a:t>
            </a:r>
            <a:r>
              <a:rPr lang="it-IT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0577-232793</a:t>
            </a:r>
            <a:endParaRPr lang="it-IT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8161394" cy="400110"/>
          </a:xfrm>
        </p:spPr>
        <p:txBody>
          <a:bodyPr/>
          <a:lstStyle/>
          <a:p>
            <a:pPr algn="ctr">
              <a:defRPr/>
            </a:pPr>
            <a:r>
              <a:rPr lang="it-IT" baseline="0" dirty="0" smtClean="0">
                <a:latin typeface="Verdana" pitchFamily="34" charset="0"/>
              </a:rPr>
              <a:t>Crediti</a:t>
            </a:r>
            <a:endParaRPr lang="it-IT" baseline="0" dirty="0">
              <a:latin typeface="Verdana" pitchFamily="34" charset="0"/>
            </a:endParaRPr>
          </a:p>
        </p:txBody>
      </p:sp>
      <p:pic>
        <p:nvPicPr>
          <p:cNvPr id="49156" name="Immagin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724400"/>
            <a:ext cx="114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Crediti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33400" y="1778000"/>
          <a:ext cx="77724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5486400"/>
            <a:ext cx="6019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non emergono elementi di rischio da stress lavoro correlato, il datore di lavoro dovrà darne conto nel DVR e  prevedere un piano di monitoraggio.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990600" y="5638800"/>
            <a:ext cx="1143000" cy="609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unded Rectangle 7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Lavoro-Correlato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295400"/>
            <a:ext cx="739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Circolare Ministeriale del 18/11/2010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33400" y="3073400"/>
          <a:ext cx="8229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2057400" y="2057400"/>
            <a:ext cx="601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emergono elementi di rischio si dovrà procedere alla pianificazione degli opportuni interventi correttivi.</a:t>
            </a:r>
          </a:p>
        </p:txBody>
      </p:sp>
      <p:sp>
        <p:nvSpPr>
          <p:cNvPr id="8" name="Striped Right Arrow 7"/>
          <p:cNvSpPr/>
          <p:nvPr/>
        </p:nvSpPr>
        <p:spPr>
          <a:xfrm rot="5400000">
            <a:off x="2552700" y="3086100"/>
            <a:ext cx="609600" cy="3810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2133600" y="36576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inefficaci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4572000" y="3657600"/>
            <a:ext cx="990600" cy="4572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Left Arrow 16"/>
          <p:cNvSpPr/>
          <p:nvPr/>
        </p:nvSpPr>
        <p:spPr>
          <a:xfrm>
            <a:off x="2895600" y="4953000"/>
            <a:ext cx="1600200" cy="5334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18" name="Left Arrow 17"/>
          <p:cNvSpPr/>
          <p:nvPr/>
        </p:nvSpPr>
        <p:spPr>
          <a:xfrm>
            <a:off x="2895600" y="5486400"/>
            <a:ext cx="1600200" cy="5334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20" name="Left Arrow 19"/>
          <p:cNvSpPr/>
          <p:nvPr/>
        </p:nvSpPr>
        <p:spPr>
          <a:xfrm>
            <a:off x="2895600" y="6019800"/>
            <a:ext cx="1600200" cy="5334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attraverso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914400" y="50292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cs typeface="Arial" pitchFamily="34" charset="0"/>
              </a:rPr>
              <a:t>Focus group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0" y="55626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cs typeface="Arial" pitchFamily="34" charset="0"/>
              </a:rPr>
              <a:t>Questionari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4400" y="6096000"/>
            <a:ext cx="1828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cs typeface="Arial" pitchFamily="34" charset="0"/>
              </a:rPr>
              <a:t>Interviste</a:t>
            </a:r>
          </a:p>
        </p:txBody>
      </p:sp>
      <p:sp>
        <p:nvSpPr>
          <p:cNvPr id="15" name="Striped Right Arrow 13"/>
          <p:cNvSpPr/>
          <p:nvPr/>
        </p:nvSpPr>
        <p:spPr>
          <a:xfrm>
            <a:off x="838200" y="2209800"/>
            <a:ext cx="990600" cy="4572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ounded Rectangle 15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Valutazione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Lavoro-Correlato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4400" y="1295400"/>
            <a:ext cx="739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Circolare Ministeriale del 18 /11/2010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Metodologia</a:t>
            </a:r>
          </a:p>
          <a:p>
            <a:pPr algn="ctr"/>
            <a:endParaRPr lang="it-IT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95400"/>
            <a:ext cx="7696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Check-list e questionari implicano consapevolezza dei processi mentali del rispondente e capacità di introspezione-autopresentazione.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971800"/>
            <a:ext cx="769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Fonti di distorsione: le aspettative della persona che risponde, la ricerca di coerenza, la desiderabilità sociale, la percezione del rischio personale e l’influenza del contesto.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 Strumenti </a:t>
            </a:r>
            <a:r>
              <a:rPr lang="it-IT" sz="36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Self-Report</a:t>
            </a:r>
            <a:endParaRPr lang="it-IT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648200"/>
            <a:ext cx="7696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L’effetto delle risposte automatiche agli stimoli: associazioni cognitive talmente stabili che possono operare oltre la consapevolezza e l’intenzione (sistema duale).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76400"/>
            <a:ext cx="7924800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Divergenza tra la percezione soggettiva del rischio e la sua valutazione oggettiva  dovuta a processi mentali detti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euristiche.</a:t>
            </a:r>
          </a:p>
          <a:p>
            <a:pPr algn="just"/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 le euristiche più diffuse si evidenziano l'euristica affettiva, l’illusione del controllo, l’euristica della volontarietà, la percezione amplificata dei rischi catastrofici, l’effetto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hot and cold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il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confirmation bias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over-confidence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it-IT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underconfidence.</a:t>
            </a:r>
          </a:p>
          <a:p>
            <a:pPr algn="just">
              <a:buFont typeface="Arial" pitchFamily="34" charset="0"/>
              <a:buChar char="•"/>
            </a:pPr>
            <a:endParaRPr lang="it-IT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L’insieme di queste euristiche fa sì che gli individui percepiscano la relazione tra rischi e benefici di un'attività in modo diverso da come sarebbe valutata sulla base di un calcolo razionale e probabilistico. </a:t>
            </a:r>
          </a:p>
          <a:p>
            <a:pPr algn="just">
              <a:buFont typeface="Arial" pitchFamily="34" charset="0"/>
              <a:buChar char="•"/>
            </a:pPr>
            <a:endParaRPr lang="it-IT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Euristiche e </a:t>
            </a:r>
            <a:r>
              <a:rPr lang="it-IT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Bias</a:t>
            </a:r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Cognitivi</a:t>
            </a:r>
            <a:endParaRPr lang="it-IT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vlcsnap-2012-11-05-19h57m53s2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1"/>
            <a:ext cx="3930926" cy="243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Realtà Virtuale</a:t>
            </a:r>
            <a:endParaRPr lang="it-IT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4572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Realtà Virtuale</a:t>
            </a:r>
            <a:endParaRPr lang="it-IT" sz="3600" b="1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" name="Picture 6" descr="vlcsnap-2013-01-19-14h58m39s2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4274861" cy="2757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14600"/>
            <a:ext cx="8534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applicazioni VR hanno il fondamentale vantaggio di essere capaci di suscitare esperienze, che possono essere molto simili a quelle esperibili nel mondo reale ed anche di aggiungere simulazioni di contesti altrimenti non esperibili.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76200"/>
            <a:ext cx="79248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Strumenti di Realtà Virtuale</a:t>
            </a:r>
            <a:endParaRPr lang="it-IT" sz="3600" b="1" dirty="0">
              <a:solidFill>
                <a:srgbClr val="FF0000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724400"/>
            <a:ext cx="27432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Animazioni virtuali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la ripresa video del processo garantisce la rappresentazione di tutti gli elementi di rischio</a:t>
            </a:r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4724400"/>
            <a:ext cx="2819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Simulazioni con avatar</a:t>
            </a:r>
          </a:p>
          <a:p>
            <a:pPr algn="ctr"/>
            <a:endPara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la tipologia del processo richiede una ricostruzione virtuale per rendere percepibili i fattori di stress e rischio</a:t>
            </a:r>
            <a:endParaRPr lang="it-IT" sz="1600" dirty="0"/>
          </a:p>
        </p:txBody>
      </p:sp>
      <p:sp>
        <p:nvSpPr>
          <p:cNvPr id="15" name="Striped Right Arrow 14"/>
          <p:cNvSpPr/>
          <p:nvPr/>
        </p:nvSpPr>
        <p:spPr>
          <a:xfrm rot="5400000">
            <a:off x="1028700" y="3848100"/>
            <a:ext cx="990600" cy="609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6096000" y="4724400"/>
            <a:ext cx="2819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Adventure-based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Learning</a:t>
            </a:r>
            <a:endPara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Gioco virtuale per la rilevazione e l’apprendimento dei fattori di stress</a:t>
            </a:r>
            <a:endParaRPr lang="it-IT" sz="1600" b="1" i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it-IT" b="1" i="1" u="sng" dirty="0" smtClean="0"/>
          </a:p>
        </p:txBody>
      </p:sp>
      <p:sp>
        <p:nvSpPr>
          <p:cNvPr id="12" name="Rectangle 4"/>
          <p:cNvSpPr/>
          <p:nvPr/>
        </p:nvSpPr>
        <p:spPr>
          <a:xfrm>
            <a:off x="381000" y="1295400"/>
            <a:ext cx="8534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Realtà virtuale (VR) contribuisce a mettere sotto controllo i fattori ambientali. La realtà virtuale offre un ambiente in cui è possibile evidenziare e analizzare le distorsioni cognitive che creano errori nella percezione della realtà.</a:t>
            </a:r>
          </a:p>
          <a:p>
            <a:pPr algn="just"/>
            <a:endParaRPr lang="it-IT" sz="1200" dirty="0"/>
          </a:p>
        </p:txBody>
      </p:sp>
      <p:sp>
        <p:nvSpPr>
          <p:cNvPr id="18" name="Striped Right Arrow 14"/>
          <p:cNvSpPr/>
          <p:nvPr/>
        </p:nvSpPr>
        <p:spPr>
          <a:xfrm rot="5400000">
            <a:off x="4076700" y="3848100"/>
            <a:ext cx="990600" cy="609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Striped Right Arrow 14"/>
          <p:cNvSpPr/>
          <p:nvPr/>
        </p:nvSpPr>
        <p:spPr>
          <a:xfrm rot="5400000">
            <a:off x="6972300" y="3848100"/>
            <a:ext cx="990600" cy="60960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ETTO ALBO&amp;#x0D;&amp;#x0A;&amp;#x0D;&amp;#x0A;Gli strumenti della realtà virtuale per l’impresa&amp;#x0D;&amp;#x0A;&amp;quot;&quot;/&gt;&lt;property id=&quot;20307&quot; value=&quot;323&quot;/&gt;&lt;/object&gt;&lt;object type=&quot;3&quot; unique_id=&quot;10005&quot;&gt;&lt;property id=&quot;20148&quot; value=&quot;5&quot;/&gt;&lt;property id=&quot;20300&quot; value=&quot;Diapositiva 2&quot;/&gt;&lt;property id=&quot;20307&quot; value=&quot;270&quot;/&gt;&lt;/object&gt;&lt;object type=&quot;3&quot; unique_id=&quot;10006&quot;&gt;&lt;property id=&quot;20148&quot; value=&quot;5&quot;/&gt;&lt;property id=&quot;20300&quot; value=&quot;Diapositiva 3&quot;/&gt;&lt;property id=&quot;20307&quot; value=&quot;284&quot;/&gt;&lt;/object&gt;&lt;object type=&quot;3&quot; unique_id=&quot;10007&quot;&gt;&lt;property id=&quot;20148&quot; value=&quot;5&quot;/&gt;&lt;property id=&quot;20300&quot; value=&quot;Diapositiva 4&quot;/&gt;&lt;property id=&quot;20307&quot; value=&quot;285&quot;/&gt;&lt;/object&gt;&lt;object type=&quot;3&quot; unique_id=&quot;10008&quot;&gt;&lt;property id=&quot;20148&quot; value=&quot;5&quot;/&gt;&lt;property id=&quot;20300&quot; value=&quot;Diapositiva 5&quot;/&gt;&lt;property id=&quot;20307&quot; value=&quot;286&quot;/&gt;&lt;/object&gt;&lt;object type=&quot;3&quot; unique_id=&quot;10009&quot;&gt;&lt;property id=&quot;20148&quot; value=&quot;5&quot;/&gt;&lt;property id=&quot;20300&quot; value=&quot;Diapositiva 6&quot;/&gt;&lt;property id=&quot;20307&quot; value=&quot;287&quot;/&gt;&lt;/object&gt;&lt;object type=&quot;3&quot; unique_id=&quot;10010&quot;&gt;&lt;property id=&quot;20148&quot; value=&quot;5&quot;/&gt;&lt;property id=&quot;20300&quot; value=&quot;Diapositiva 7&quot;/&gt;&lt;property id=&quot;20307&quot; value=&quot;288&quot;/&gt;&lt;/object&gt;&lt;object type=&quot;3&quot; unique_id=&quot;10011&quot;&gt;&lt;property id=&quot;20148&quot; value=&quot;5&quot;/&gt;&lt;property id=&quot;20300&quot; value=&quot;Diapositiva 10&quot;/&gt;&lt;property id=&quot;20307&quot; value=&quot;289&quot;/&gt;&lt;/object&gt;&lt;object type=&quot;3&quot; unique_id=&quot;10018&quot;&gt;&lt;property id=&quot;20148&quot; value=&quot;5&quot;/&gt;&lt;property id=&quot;20300&quot; value=&quot;Diapositiva 9 - &amp;quot;La Realtà Virtuale&amp;quot;&quot;/&gt;&lt;property id=&quot;20307&quot; value=&quot;297&quot;/&gt;&lt;/object&gt;&lt;object type=&quot;3&quot; unique_id=&quot;10019&quot;&gt;&lt;property id=&quot;20148&quot; value=&quot;5&quot;/&gt;&lt;property id=&quot;20300&quot; value=&quot;Diapositiva 15&quot;/&gt;&lt;property id=&quot;20307&quot; value=&quot;298&quot;/&gt;&lt;/object&gt;&lt;object type=&quot;3&quot; unique_id=&quot;10020&quot;&gt;&lt;property id=&quot;20148&quot; value=&quot;5&quot;/&gt;&lt;property id=&quot;20300&quot; value=&quot;Diapositiva 16&quot;/&gt;&lt;property id=&quot;20307&quot; value=&quot;299&quot;/&gt;&lt;/object&gt;&lt;object type=&quot;3&quot; unique_id=&quot;10022&quot;&gt;&lt;property id=&quot;20148&quot; value=&quot;5&quot;/&gt;&lt;property id=&quot;20300&quot; value=&quot;Diapositiva 18&quot;/&gt;&lt;property id=&quot;20307&quot; value=&quot;301&quot;/&gt;&lt;/object&gt;&lt;object type=&quot;3&quot; unique_id=&quot;10023&quot;&gt;&lt;property id=&quot;20148&quot; value=&quot;5&quot;/&gt;&lt;property id=&quot;20300&quot; value=&quot;Diapositiva 19&quot;/&gt;&lt;property id=&quot;20307&quot; value=&quot;302&quot;/&gt;&lt;/object&gt;&lt;object type=&quot;3&quot; unique_id=&quot;10026&quot;&gt;&lt;property id=&quot;20148&quot; value=&quot;5&quot;/&gt;&lt;property id=&quot;20300&quot; value=&quot;Diapositiva 20&quot;/&gt;&lt;property id=&quot;20307&quot; value=&quot;305&quot;/&gt;&lt;/object&gt;&lt;object type=&quot;3&quot; unique_id=&quot;10027&quot;&gt;&lt;property id=&quot;20148&quot; value=&quot;5&quot;/&gt;&lt;property id=&quot;20300&quot; value=&quot;Diapositiva 21&quot;/&gt;&lt;property id=&quot;20307&quot; value=&quot;306&quot;/&gt;&lt;/object&gt;&lt;object type=&quot;3&quot; unique_id=&quot;10029&quot;&gt;&lt;property id=&quot;20148&quot; value=&quot;5&quot;/&gt;&lt;property id=&quot;20300&quot; value=&quot;Diapositiva 22&quot;/&gt;&lt;property id=&quot;20307&quot; value=&quot;308&quot;/&gt;&lt;/object&gt;&lt;object type=&quot;3&quot; unique_id=&quot;10030&quot;&gt;&lt;property id=&quot;20148&quot; value=&quot;5&quot;/&gt;&lt;property id=&quot;20300&quot; value=&quot;Diapositiva 23&quot;/&gt;&lt;property id=&quot;20307&quot; value=&quot;309&quot;/&gt;&lt;/object&gt;&lt;object type=&quot;3&quot; unique_id=&quot;10031&quot;&gt;&lt;property id=&quot;20148&quot; value=&quot;5&quot;/&gt;&lt;property id=&quot;20300&quot; value=&quot;Diapositiva 24&quot;/&gt;&lt;property id=&quot;20307&quot; value=&quot;310&quot;/&gt;&lt;/object&gt;&lt;object type=&quot;3&quot; unique_id=&quot;10032&quot;&gt;&lt;property id=&quot;20148&quot; value=&quot;5&quot;/&gt;&lt;property id=&quot;20300&quot; value=&quot;Diapositiva 25 - &amp;quot;Esempi di edifici&amp;quot;&quot;/&gt;&lt;property id=&quot;20307&quot; value=&quot;311&quot;/&gt;&lt;/object&gt;&lt;object type=&quot;3&quot; unique_id=&quot;10033&quot;&gt;&lt;property id=&quot;20148&quot; value=&quot;5&quot;/&gt;&lt;property id=&quot;20300&quot; value=&quot;Diapositiva 26 - &amp;quot;Inizio dell’Avventura in Comune&amp;quot;&quot;/&gt;&lt;property id=&quot;20307&quot; value=&quot;312&quot;/&gt;&lt;/object&gt;&lt;object type=&quot;3&quot; unique_id=&quot;10034&quot;&gt;&lt;property id=&quot;20148&quot; value=&quot;5&quot;/&gt;&lt;property id=&quot;20300&quot; value=&quot;Diapositiva 27 - &amp;quot;Struttura comune a tutti i giochi interattivi &amp;#x0D;&amp;#x0A;(Competence Codes)&amp;quot;&quot;/&gt;&lt;property id=&quot;20307&quot; value=&quot;313&quot;/&gt;&lt;/object&gt;&lt;object type=&quot;3&quot; unique_id=&quot;10035&quot;&gt;&lt;property id=&quot;20148&quot; value=&quot;5&quot;/&gt;&lt;property id=&quot;20300&quot; value=&quot;Diapositiva 28&quot;/&gt;&lt;property id=&quot;20307&quot; value=&quot;314&quot;/&gt;&lt;/object&gt;&lt;object type=&quot;3&quot; unique_id=&quot;10036&quot;&gt;&lt;property id=&quot;20148&quot; value=&quot;5&quot;/&gt;&lt;property id=&quot;20300&quot; value=&quot;Diapositiva 29&quot;/&gt;&lt;property id=&quot;20307&quot; value=&quot;315&quot;/&gt;&lt;/object&gt;&lt;object type=&quot;3&quot; unique_id=&quot;10037&quot;&gt;&lt;property id=&quot;20148&quot; value=&quot;5&quot;/&gt;&lt;property id=&quot;20300&quot; value=&quot;Diapositiva 30&quot;/&gt;&lt;property id=&quot;20307&quot; value=&quot;316&quot;/&gt;&lt;/object&gt;&lt;object type=&quot;3&quot; unique_id=&quot;10038&quot;&gt;&lt;property id=&quot;20148&quot; value=&quot;5&quot;/&gt;&lt;property id=&quot;20300&quot; value=&quot;Diapositiva 31&quot;/&gt;&lt;property id=&quot;20307&quot; value=&quot;317&quot;/&gt;&lt;/object&gt;&lt;object type=&quot;3&quot; unique_id=&quot;10039&quot;&gt;&lt;property id=&quot;20148&quot; value=&quot;5&quot;/&gt;&lt;property id=&quot;20300&quot; value=&quot;Diapositiva 32&quot;/&gt;&lt;property id=&quot;20307&quot; value=&quot;318&quot;/&gt;&lt;/object&gt;&lt;object type=&quot;3&quot; unique_id=&quot;10040&quot;&gt;&lt;property id=&quot;20148&quot; value=&quot;5&quot;/&gt;&lt;property id=&quot;20300&quot; value=&quot;Diapositiva 33&quot;/&gt;&lt;property id=&quot;20307&quot; value=&quot;319&quot;/&gt;&lt;/object&gt;&lt;object type=&quot;3&quot; unique_id=&quot;10041&quot;&gt;&lt;property id=&quot;20148&quot; value=&quot;5&quot;/&gt;&lt;property id=&quot;20300&quot; value=&quot;Diapositiva 37 - &amp;quot;Partner Progetto ALBO&amp;quot;&quot;/&gt;&lt;property id=&quot;20307&quot; value=&quot;320&quot;/&gt;&lt;/object&gt;&lt;object type=&quot;3&quot; unique_id=&quot;10042&quot;&gt;&lt;property id=&quot;20148&quot; value=&quot;5&quot;/&gt;&lt;property id=&quot;20300&quot; value=&quot;Diapositiva 38 - &amp;quot;Crediti&amp;quot;&quot;/&gt;&lt;property id=&quot;20307&quot; value=&quot;321&quot;/&gt;&lt;/object&gt;&lt;object type=&quot;3&quot; unique_id=&quot;10548&quot;&gt;&lt;property id=&quot;20148&quot; value=&quot;5&quot;/&gt;&lt;property id=&quot;20300&quot; value=&quot;Diapositiva 8 - &amp;quot;La Realtà Virtuale&amp;quot;&quot;/&gt;&lt;property id=&quot;20307&quot; value=&quot;327&quot;/&gt;&lt;/object&gt;&lt;object type=&quot;3&quot; unique_id=&quot;10549&quot;&gt;&lt;property id=&quot;20148&quot; value=&quot;5&quot;/&gt;&lt;property id=&quot;20300&quot; value=&quot;Diapositiva 13&quot;/&gt;&lt;property id=&quot;20307&quot; value=&quot;324&quot;/&gt;&lt;/object&gt;&lt;object type=&quot;3&quot; unique_id=&quot;10550&quot;&gt;&lt;property id=&quot;20148&quot; value=&quot;5&quot;/&gt;&lt;property id=&quot;20300&quot; value=&quot;Diapositiva 14&quot;/&gt;&lt;property id=&quot;20307&quot; value=&quot;325&quot;/&gt;&lt;/object&gt;&lt;object type=&quot;3&quot; unique_id=&quot;10551&quot;&gt;&lt;property id=&quot;20148&quot; value=&quot;5&quot;/&gt;&lt;property id=&quot;20300&quot; value=&quot;Diapositiva 35 - &amp;quot;Caso specifico&amp;quot;&quot;/&gt;&lt;property id=&quot;20307&quot; value=&quot;326&quot;/&gt;&lt;/object&gt;&lt;object type=&quot;3&quot; unique_id=&quot;10676&quot;&gt;&lt;property id=&quot;20148&quot; value=&quot;5&quot;/&gt;&lt;property id=&quot;20300&quot; value=&quot;Diapositiva 34&quot;/&gt;&lt;property id=&quot;20307&quot; value=&quot;330&quot;/&gt;&lt;/object&gt;&lt;object type=&quot;3&quot; unique_id=&quot;10677&quot;&gt;&lt;property id=&quot;20148&quot; value=&quot;5&quot;/&gt;&lt;property id=&quot;20300&quot; value=&quot;Diapositiva 36&quot;/&gt;&lt;property id=&quot;20307&quot; value=&quot;332&quot;/&gt;&lt;/object&gt;&lt;object type=&quot;3&quot; unique_id=&quot;10678&quot;&gt;&lt;property id=&quot;20148&quot; value=&quot;5&quot;/&gt;&lt;property id=&quot;20300&quot; value=&quot;Diapositiva 39 - &amp;quot;Crediti&amp;quot;&quot;/&gt;&lt;property id=&quot;20307&quot; value=&quot;333&quot;/&gt;&lt;/object&gt;&lt;object type=&quot;3&quot; unique_id=&quot;10723&quot;&gt;&lt;property id=&quot;20148&quot; value=&quot;5&quot;/&gt;&lt;property id=&quot;20300&quot; value=&quot;Diapositiva 11&quot;/&gt;&lt;property id=&quot;20307&quot; value=&quot;334&quot;/&gt;&lt;/object&gt;&lt;object type=&quot;3&quot; unique_id=&quot;10985&quot;&gt;&lt;property id=&quot;20148&quot; value=&quot;5&quot;/&gt;&lt;property id=&quot;20300&quot; value=&quot;Diapositiva 12 - &amp;quot;Obiettivi Progetto ALBO&amp;quot;&quot;/&gt;&lt;property id=&quot;20307&quot; value=&quot;336&quot;/&gt;&lt;/object&gt;&lt;object type=&quot;3&quot; unique_id=&quot;10986&quot;&gt;&lt;property id=&quot;20148&quot; value=&quot;5&quot;/&gt;&lt;property id=&quot;20300&quot; value=&quot;Diapositiva 17&quot;/&gt;&lt;property id=&quot;20307&quot; value=&quot;33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1978</TotalTime>
  <Words>2170</Words>
  <Application>Microsoft Office PowerPoint</Application>
  <PresentationFormat>On-screen Show (4:3)</PresentationFormat>
  <Paragraphs>373</Paragraphs>
  <Slides>36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Viale</vt:lpstr>
      <vt:lpstr>Document</vt:lpstr>
      <vt:lpstr> PROGETTO ALBO La realtà virtuale per la valutazione approfondita  dello stress lavoro-correlato  Alessandro Innocenti (Università di Siena)  Riunione Regione Toscana 17 dicembre 2013 </vt:lpstr>
      <vt:lpstr>Slide 2</vt:lpstr>
      <vt:lpstr>Slide 3</vt:lpstr>
      <vt:lpstr>Slide 4</vt:lpstr>
      <vt:lpstr>Slide 5</vt:lpstr>
      <vt:lpstr>Slide 6</vt:lpstr>
      <vt:lpstr>Slide 7</vt:lpstr>
      <vt:lpstr>La Realtà Virtuale</vt:lpstr>
      <vt:lpstr>Slide 9</vt:lpstr>
      <vt:lpstr>Obiettivi Progetto ALBO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Struttura comune a tutti i giochi interattivi  (Competence Codes)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Crediti</vt:lpstr>
      <vt:lpstr>Crediti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</dc:creator>
  <cp:lastModifiedBy>Pc3</cp:lastModifiedBy>
  <cp:revision>246</cp:revision>
  <dcterms:created xsi:type="dcterms:W3CDTF">2006-08-16T00:00:00Z</dcterms:created>
  <dcterms:modified xsi:type="dcterms:W3CDTF">2013-12-18T08:51:51Z</dcterms:modified>
</cp:coreProperties>
</file>