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2" r:id="rId12"/>
    <p:sldId id="270" r:id="rId13"/>
    <p:sldId id="275" r:id="rId14"/>
    <p:sldId id="277" r:id="rId15"/>
    <p:sldId id="276" r:id="rId16"/>
    <p:sldId id="273" r:id="rId17"/>
    <p:sldId id="274" r:id="rId1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39" userDrawn="1">
          <p15:clr>
            <a:srgbClr val="A4A3A4"/>
          </p15:clr>
        </p15:guide>
        <p15:guide id="2" pos="8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D398A"/>
    <a:srgbClr val="60C0C5"/>
    <a:srgbClr val="E42328"/>
    <a:srgbClr val="274596"/>
    <a:srgbClr val="27FFFF"/>
    <a:srgbClr val="FFFFFF"/>
    <a:srgbClr val="5EC1C6"/>
    <a:srgbClr val="F79646"/>
    <a:srgbClr val="EBEB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0" autoAdjust="0"/>
    <p:restoredTop sz="94643"/>
  </p:normalViewPr>
  <p:slideViewPr>
    <p:cSldViewPr snapToGrid="0" snapToObjects="1">
      <p:cViewPr>
        <p:scale>
          <a:sx n="110" d="100"/>
          <a:sy n="110" d="100"/>
        </p:scale>
        <p:origin x="-180" y="66"/>
      </p:cViewPr>
      <p:guideLst>
        <p:guide orient="horz" pos="1139"/>
        <p:guide pos="8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338203-1928-1E4B-A7C4-1F092CAD8E62}" type="doc">
      <dgm:prSet loTypeId="urn:microsoft.com/office/officeart/2005/8/layout/cycle8" loCatId="" qsTypeId="urn:microsoft.com/office/officeart/2005/8/quickstyle/simple3" qsCatId="simple" csTypeId="urn:microsoft.com/office/officeart/2005/8/colors/colorful1#1" csCatId="colorful" phldr="1"/>
      <dgm:spPr/>
    </dgm:pt>
    <dgm:pt modelId="{C498BCE6-0EBA-594D-9C65-902896C6FDA9}">
      <dgm:prSet phldrT="[Text]"/>
      <dgm:spPr>
        <a:solidFill>
          <a:srgbClr val="FFA927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DAE</a:t>
          </a:r>
        </a:p>
        <a:p>
          <a:r>
            <a:rPr lang="en-US" b="1" dirty="0" err="1">
              <a:solidFill>
                <a:schemeClr val="bg1"/>
              </a:solidFill>
            </a:rPr>
            <a:t>Formazione</a:t>
          </a:r>
          <a:endParaRPr lang="en-US" b="1" dirty="0">
            <a:solidFill>
              <a:schemeClr val="bg1"/>
            </a:solidFill>
          </a:endParaRPr>
        </a:p>
      </dgm:t>
    </dgm:pt>
    <dgm:pt modelId="{1B4573BF-5CBB-FE40-AD9E-C1EB1B2F7216}" type="parTrans" cxnId="{0440F73C-BAEE-0D4B-A036-245B29BB07EA}">
      <dgm:prSet/>
      <dgm:spPr/>
      <dgm:t>
        <a:bodyPr/>
        <a:lstStyle/>
        <a:p>
          <a:endParaRPr lang="en-US"/>
        </a:p>
      </dgm:t>
    </dgm:pt>
    <dgm:pt modelId="{80938B74-B3CF-7C4B-99CE-062A24B5C5BC}" type="sibTrans" cxnId="{0440F73C-BAEE-0D4B-A036-245B29BB07EA}">
      <dgm:prSet/>
      <dgm:spPr/>
      <dgm:t>
        <a:bodyPr/>
        <a:lstStyle/>
        <a:p>
          <a:endParaRPr lang="en-US"/>
        </a:p>
      </dgm:t>
    </dgm:pt>
    <dgm:pt modelId="{2957D0E7-2169-EC4E-BBB7-44D1017FD251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Screening</a:t>
          </a:r>
        </a:p>
      </dgm:t>
    </dgm:pt>
    <dgm:pt modelId="{A67C1E64-351B-694A-AAC7-CCFAD57096A5}" type="parTrans" cxnId="{720D7D4E-606D-724B-B6CE-AC9601E9C69A}">
      <dgm:prSet/>
      <dgm:spPr/>
      <dgm:t>
        <a:bodyPr/>
        <a:lstStyle/>
        <a:p>
          <a:endParaRPr lang="en-US"/>
        </a:p>
      </dgm:t>
    </dgm:pt>
    <dgm:pt modelId="{92F8CB8C-577C-CD4E-927E-35133AB01846}" type="sibTrans" cxnId="{720D7D4E-606D-724B-B6CE-AC9601E9C69A}">
      <dgm:prSet/>
      <dgm:spPr/>
      <dgm:t>
        <a:bodyPr/>
        <a:lstStyle/>
        <a:p>
          <a:endParaRPr lang="en-US"/>
        </a:p>
      </dgm:t>
    </dgm:pt>
    <dgm:pt modelId="{CCB37CF1-EE13-A540-8CBF-BF40CC5B47CA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 dirty="0" err="1">
              <a:solidFill>
                <a:schemeClr val="bg1"/>
              </a:solidFill>
            </a:rPr>
            <a:t>Ricerca</a:t>
          </a:r>
          <a:r>
            <a:rPr lang="en-US" b="1" dirty="0">
              <a:solidFill>
                <a:schemeClr val="bg1"/>
              </a:solidFill>
            </a:rPr>
            <a:t> (Torsade)</a:t>
          </a:r>
        </a:p>
      </dgm:t>
    </dgm:pt>
    <dgm:pt modelId="{31CCEDBE-236B-304D-B6AC-1E71490A085D}" type="parTrans" cxnId="{7D90E30A-56DA-5B4B-BB6C-28A0B03B49A4}">
      <dgm:prSet/>
      <dgm:spPr/>
      <dgm:t>
        <a:bodyPr/>
        <a:lstStyle/>
        <a:p>
          <a:endParaRPr lang="en-US"/>
        </a:p>
      </dgm:t>
    </dgm:pt>
    <dgm:pt modelId="{9D9F9F24-F269-3D4F-A0F5-2971A37528E1}" type="sibTrans" cxnId="{7D90E30A-56DA-5B4B-BB6C-28A0B03B49A4}">
      <dgm:prSet/>
      <dgm:spPr/>
      <dgm:t>
        <a:bodyPr/>
        <a:lstStyle/>
        <a:p>
          <a:endParaRPr lang="en-US"/>
        </a:p>
      </dgm:t>
    </dgm:pt>
    <dgm:pt modelId="{83C7B984-5B98-294B-9940-F41E08A6FA9E}" type="pres">
      <dgm:prSet presAssocID="{51338203-1928-1E4B-A7C4-1F092CAD8E62}" presName="compositeShape" presStyleCnt="0">
        <dgm:presLayoutVars>
          <dgm:chMax val="7"/>
          <dgm:dir/>
          <dgm:resizeHandles val="exact"/>
        </dgm:presLayoutVars>
      </dgm:prSet>
      <dgm:spPr/>
    </dgm:pt>
    <dgm:pt modelId="{C16A5CF2-1060-8A46-88A7-F53200739313}" type="pres">
      <dgm:prSet presAssocID="{51338203-1928-1E4B-A7C4-1F092CAD8E62}" presName="wedge1" presStyleLbl="node1" presStyleIdx="0" presStyleCnt="3"/>
      <dgm:spPr/>
      <dgm:t>
        <a:bodyPr/>
        <a:lstStyle/>
        <a:p>
          <a:endParaRPr lang="it-IT"/>
        </a:p>
      </dgm:t>
    </dgm:pt>
    <dgm:pt modelId="{40CE042E-8321-E040-8389-269059FFDA65}" type="pres">
      <dgm:prSet presAssocID="{51338203-1928-1E4B-A7C4-1F092CAD8E62}" presName="dummy1a" presStyleCnt="0"/>
      <dgm:spPr/>
    </dgm:pt>
    <dgm:pt modelId="{92857558-CEF0-BE43-A5A4-22774A27E01B}" type="pres">
      <dgm:prSet presAssocID="{51338203-1928-1E4B-A7C4-1F092CAD8E62}" presName="dummy1b" presStyleCnt="0"/>
      <dgm:spPr/>
    </dgm:pt>
    <dgm:pt modelId="{7373C51E-BE34-0645-BBD3-A013F9BDD004}" type="pres">
      <dgm:prSet presAssocID="{51338203-1928-1E4B-A7C4-1F092CAD8E6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D03F1CA-5996-FF4B-B0D8-E85A97B60534}" type="pres">
      <dgm:prSet presAssocID="{51338203-1928-1E4B-A7C4-1F092CAD8E62}" presName="wedge2" presStyleLbl="node1" presStyleIdx="1" presStyleCnt="3"/>
      <dgm:spPr/>
      <dgm:t>
        <a:bodyPr/>
        <a:lstStyle/>
        <a:p>
          <a:endParaRPr lang="it-IT"/>
        </a:p>
      </dgm:t>
    </dgm:pt>
    <dgm:pt modelId="{161359C8-512B-C047-8100-847784054A36}" type="pres">
      <dgm:prSet presAssocID="{51338203-1928-1E4B-A7C4-1F092CAD8E62}" presName="dummy2a" presStyleCnt="0"/>
      <dgm:spPr/>
    </dgm:pt>
    <dgm:pt modelId="{2FB13E64-1D89-0343-A32F-0C65BCF56278}" type="pres">
      <dgm:prSet presAssocID="{51338203-1928-1E4B-A7C4-1F092CAD8E62}" presName="dummy2b" presStyleCnt="0"/>
      <dgm:spPr/>
    </dgm:pt>
    <dgm:pt modelId="{2397563A-8E14-BF48-AA03-F97492D43971}" type="pres">
      <dgm:prSet presAssocID="{51338203-1928-1E4B-A7C4-1F092CAD8E6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B1DEE31-C6DB-404C-970A-4D85F6EFFF60}" type="pres">
      <dgm:prSet presAssocID="{51338203-1928-1E4B-A7C4-1F092CAD8E62}" presName="wedge3" presStyleLbl="node1" presStyleIdx="2" presStyleCnt="3"/>
      <dgm:spPr/>
      <dgm:t>
        <a:bodyPr/>
        <a:lstStyle/>
        <a:p>
          <a:endParaRPr lang="it-IT"/>
        </a:p>
      </dgm:t>
    </dgm:pt>
    <dgm:pt modelId="{31D8A3FD-9A54-4C45-BFEA-A4F01B682428}" type="pres">
      <dgm:prSet presAssocID="{51338203-1928-1E4B-A7C4-1F092CAD8E62}" presName="dummy3a" presStyleCnt="0"/>
      <dgm:spPr/>
    </dgm:pt>
    <dgm:pt modelId="{C698379E-9E8B-2542-9000-2262D56BC59C}" type="pres">
      <dgm:prSet presAssocID="{51338203-1928-1E4B-A7C4-1F092CAD8E62}" presName="dummy3b" presStyleCnt="0"/>
      <dgm:spPr/>
    </dgm:pt>
    <dgm:pt modelId="{D53A76A8-2BEA-C441-9A27-A45C3B8D76B2}" type="pres">
      <dgm:prSet presAssocID="{51338203-1928-1E4B-A7C4-1F092CAD8E6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A871B4-8098-284E-96CC-3154B224A7FA}" type="pres">
      <dgm:prSet presAssocID="{80938B74-B3CF-7C4B-99CE-062A24B5C5BC}" presName="arrowWedge1" presStyleLbl="fgSibTrans2D1" presStyleIdx="0" presStyleCnt="3"/>
      <dgm:spPr>
        <a:solidFill>
          <a:schemeClr val="accent2">
            <a:lumMod val="75000"/>
          </a:schemeClr>
        </a:solidFill>
      </dgm:spPr>
    </dgm:pt>
    <dgm:pt modelId="{F42197EF-67CA-0F4A-940A-32B5FD7C72E1}" type="pres">
      <dgm:prSet presAssocID="{92F8CB8C-577C-CD4E-927E-35133AB01846}" presName="arrowWedge2" presStyleLbl="fgSibTrans2D1" presStyleIdx="1" presStyleCnt="3"/>
      <dgm:spPr>
        <a:solidFill>
          <a:schemeClr val="bg1">
            <a:lumMod val="5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</dgm:pt>
    <dgm:pt modelId="{122C4D2E-D440-194A-AD8A-6E6BEF87AE36}" type="pres">
      <dgm:prSet presAssocID="{9D9F9F24-F269-3D4F-A0F5-2971A37528E1}" presName="arrowWedge3" presStyleLbl="fgSibTrans2D1" presStyleIdx="2" presStyleCnt="3"/>
      <dgm:spPr>
        <a:solidFill>
          <a:srgbClr val="FFA927"/>
        </a:solidFill>
      </dgm:spPr>
    </dgm:pt>
  </dgm:ptLst>
  <dgm:cxnLst>
    <dgm:cxn modelId="{F1EC0280-76E4-F74D-84AB-EE64C7B190DC}" type="presOf" srcId="{CCB37CF1-EE13-A540-8CBF-BF40CC5B47CA}" destId="{D53A76A8-2BEA-C441-9A27-A45C3B8D76B2}" srcOrd="1" destOrd="0" presId="urn:microsoft.com/office/officeart/2005/8/layout/cycle8"/>
    <dgm:cxn modelId="{55A54E80-83FE-9A42-9589-1BDFAE6ED213}" type="presOf" srcId="{2957D0E7-2169-EC4E-BBB7-44D1017FD251}" destId="{6D03F1CA-5996-FF4B-B0D8-E85A97B60534}" srcOrd="0" destOrd="0" presId="urn:microsoft.com/office/officeart/2005/8/layout/cycle8"/>
    <dgm:cxn modelId="{7D90E30A-56DA-5B4B-BB6C-28A0B03B49A4}" srcId="{51338203-1928-1E4B-A7C4-1F092CAD8E62}" destId="{CCB37CF1-EE13-A540-8CBF-BF40CC5B47CA}" srcOrd="2" destOrd="0" parTransId="{31CCEDBE-236B-304D-B6AC-1E71490A085D}" sibTransId="{9D9F9F24-F269-3D4F-A0F5-2971A37528E1}"/>
    <dgm:cxn modelId="{13EBB68E-DBEE-164E-B6D1-C8319E039D8D}" type="presOf" srcId="{CCB37CF1-EE13-A540-8CBF-BF40CC5B47CA}" destId="{FB1DEE31-C6DB-404C-970A-4D85F6EFFF60}" srcOrd="0" destOrd="0" presId="urn:microsoft.com/office/officeart/2005/8/layout/cycle8"/>
    <dgm:cxn modelId="{3701586E-16EF-3943-AC38-5DF2820A907B}" type="presOf" srcId="{C498BCE6-0EBA-594D-9C65-902896C6FDA9}" destId="{C16A5CF2-1060-8A46-88A7-F53200739313}" srcOrd="0" destOrd="0" presId="urn:microsoft.com/office/officeart/2005/8/layout/cycle8"/>
    <dgm:cxn modelId="{A985C6BE-9E39-134C-BE30-5CF211D81825}" type="presOf" srcId="{C498BCE6-0EBA-594D-9C65-902896C6FDA9}" destId="{7373C51E-BE34-0645-BBD3-A013F9BDD004}" srcOrd="1" destOrd="0" presId="urn:microsoft.com/office/officeart/2005/8/layout/cycle8"/>
    <dgm:cxn modelId="{0440F73C-BAEE-0D4B-A036-245B29BB07EA}" srcId="{51338203-1928-1E4B-A7C4-1F092CAD8E62}" destId="{C498BCE6-0EBA-594D-9C65-902896C6FDA9}" srcOrd="0" destOrd="0" parTransId="{1B4573BF-5CBB-FE40-AD9E-C1EB1B2F7216}" sibTransId="{80938B74-B3CF-7C4B-99CE-062A24B5C5BC}"/>
    <dgm:cxn modelId="{720D7D4E-606D-724B-B6CE-AC9601E9C69A}" srcId="{51338203-1928-1E4B-A7C4-1F092CAD8E62}" destId="{2957D0E7-2169-EC4E-BBB7-44D1017FD251}" srcOrd="1" destOrd="0" parTransId="{A67C1E64-351B-694A-AAC7-CCFAD57096A5}" sibTransId="{92F8CB8C-577C-CD4E-927E-35133AB01846}"/>
    <dgm:cxn modelId="{643DAFC5-84C6-FC45-9C44-18A3C1F4F8B5}" type="presOf" srcId="{51338203-1928-1E4B-A7C4-1F092CAD8E62}" destId="{83C7B984-5B98-294B-9940-F41E08A6FA9E}" srcOrd="0" destOrd="0" presId="urn:microsoft.com/office/officeart/2005/8/layout/cycle8"/>
    <dgm:cxn modelId="{2323E6E7-E547-9641-B75E-F72F99BA0FB1}" type="presOf" srcId="{2957D0E7-2169-EC4E-BBB7-44D1017FD251}" destId="{2397563A-8E14-BF48-AA03-F97492D43971}" srcOrd="1" destOrd="0" presId="urn:microsoft.com/office/officeart/2005/8/layout/cycle8"/>
    <dgm:cxn modelId="{17C17D67-C167-6F4B-BE15-EFD1A8BC6337}" type="presParOf" srcId="{83C7B984-5B98-294B-9940-F41E08A6FA9E}" destId="{C16A5CF2-1060-8A46-88A7-F53200739313}" srcOrd="0" destOrd="0" presId="urn:microsoft.com/office/officeart/2005/8/layout/cycle8"/>
    <dgm:cxn modelId="{502C6133-95E2-4347-B150-F195D4FB596F}" type="presParOf" srcId="{83C7B984-5B98-294B-9940-F41E08A6FA9E}" destId="{40CE042E-8321-E040-8389-269059FFDA65}" srcOrd="1" destOrd="0" presId="urn:microsoft.com/office/officeart/2005/8/layout/cycle8"/>
    <dgm:cxn modelId="{74B26499-3214-F940-BC48-E3D5CEDD0C2C}" type="presParOf" srcId="{83C7B984-5B98-294B-9940-F41E08A6FA9E}" destId="{92857558-CEF0-BE43-A5A4-22774A27E01B}" srcOrd="2" destOrd="0" presId="urn:microsoft.com/office/officeart/2005/8/layout/cycle8"/>
    <dgm:cxn modelId="{FC3D144F-98CA-334B-932E-6196C3632002}" type="presParOf" srcId="{83C7B984-5B98-294B-9940-F41E08A6FA9E}" destId="{7373C51E-BE34-0645-BBD3-A013F9BDD004}" srcOrd="3" destOrd="0" presId="urn:microsoft.com/office/officeart/2005/8/layout/cycle8"/>
    <dgm:cxn modelId="{B0492CA3-DD35-3241-9030-6F6E3418C7B3}" type="presParOf" srcId="{83C7B984-5B98-294B-9940-F41E08A6FA9E}" destId="{6D03F1CA-5996-FF4B-B0D8-E85A97B60534}" srcOrd="4" destOrd="0" presId="urn:microsoft.com/office/officeart/2005/8/layout/cycle8"/>
    <dgm:cxn modelId="{93CDAF9B-91B3-CD48-AA6D-9549A4DA2F5F}" type="presParOf" srcId="{83C7B984-5B98-294B-9940-F41E08A6FA9E}" destId="{161359C8-512B-C047-8100-847784054A36}" srcOrd="5" destOrd="0" presId="urn:microsoft.com/office/officeart/2005/8/layout/cycle8"/>
    <dgm:cxn modelId="{812570C1-6C6B-A647-8819-9ACED36B0210}" type="presParOf" srcId="{83C7B984-5B98-294B-9940-F41E08A6FA9E}" destId="{2FB13E64-1D89-0343-A32F-0C65BCF56278}" srcOrd="6" destOrd="0" presId="urn:microsoft.com/office/officeart/2005/8/layout/cycle8"/>
    <dgm:cxn modelId="{4BA3198E-34EA-8343-8CDB-DE3F26BC8D65}" type="presParOf" srcId="{83C7B984-5B98-294B-9940-F41E08A6FA9E}" destId="{2397563A-8E14-BF48-AA03-F97492D43971}" srcOrd="7" destOrd="0" presId="urn:microsoft.com/office/officeart/2005/8/layout/cycle8"/>
    <dgm:cxn modelId="{A62471FC-DFA4-CD41-A5CC-3E81BA619CED}" type="presParOf" srcId="{83C7B984-5B98-294B-9940-F41E08A6FA9E}" destId="{FB1DEE31-C6DB-404C-970A-4D85F6EFFF60}" srcOrd="8" destOrd="0" presId="urn:microsoft.com/office/officeart/2005/8/layout/cycle8"/>
    <dgm:cxn modelId="{4E63AC09-ADEB-C245-B7DB-C82B757C7F10}" type="presParOf" srcId="{83C7B984-5B98-294B-9940-F41E08A6FA9E}" destId="{31D8A3FD-9A54-4C45-BFEA-A4F01B682428}" srcOrd="9" destOrd="0" presId="urn:microsoft.com/office/officeart/2005/8/layout/cycle8"/>
    <dgm:cxn modelId="{34F6C493-E239-E44E-8F75-FAA226570338}" type="presParOf" srcId="{83C7B984-5B98-294B-9940-F41E08A6FA9E}" destId="{C698379E-9E8B-2542-9000-2262D56BC59C}" srcOrd="10" destOrd="0" presId="urn:microsoft.com/office/officeart/2005/8/layout/cycle8"/>
    <dgm:cxn modelId="{8BF3D3C9-F25F-1E46-A344-F85FFD689170}" type="presParOf" srcId="{83C7B984-5B98-294B-9940-F41E08A6FA9E}" destId="{D53A76A8-2BEA-C441-9A27-A45C3B8D76B2}" srcOrd="11" destOrd="0" presId="urn:microsoft.com/office/officeart/2005/8/layout/cycle8"/>
    <dgm:cxn modelId="{A1741D2B-5BE4-2944-92EB-2BE6A6DCF7A8}" type="presParOf" srcId="{83C7B984-5B98-294B-9940-F41E08A6FA9E}" destId="{E8A871B4-8098-284E-96CC-3154B224A7FA}" srcOrd="12" destOrd="0" presId="urn:microsoft.com/office/officeart/2005/8/layout/cycle8"/>
    <dgm:cxn modelId="{183B1FA9-A20A-4442-B11B-86A6B3C30577}" type="presParOf" srcId="{83C7B984-5B98-294B-9940-F41E08A6FA9E}" destId="{F42197EF-67CA-0F4A-940A-32B5FD7C72E1}" srcOrd="13" destOrd="0" presId="urn:microsoft.com/office/officeart/2005/8/layout/cycle8"/>
    <dgm:cxn modelId="{E5B5F799-F4CE-7846-9595-EA92A334C1B3}" type="presParOf" srcId="{83C7B984-5B98-294B-9940-F41E08A6FA9E}" destId="{122C4D2E-D440-194A-AD8A-6E6BEF87AE3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338203-1928-1E4B-A7C4-1F092CAD8E62}" type="doc">
      <dgm:prSet loTypeId="urn:microsoft.com/office/officeart/2005/8/layout/cycle8" loCatId="" qsTypeId="urn:microsoft.com/office/officeart/2005/8/quickstyle/simple3" qsCatId="simple" csTypeId="urn:microsoft.com/office/officeart/2005/8/colors/colorful1#2" csCatId="colorful" phldr="1"/>
      <dgm:spPr/>
    </dgm:pt>
    <dgm:pt modelId="{C498BCE6-0EBA-594D-9C65-902896C6FDA9}">
      <dgm:prSet phldrT="[Text]"/>
      <dgm:spPr>
        <a:solidFill>
          <a:srgbClr val="FFA927"/>
        </a:solidFill>
      </dgm:spPr>
      <dgm:t>
        <a:bodyPr/>
        <a:lstStyle/>
        <a:p>
          <a:r>
            <a:rPr lang="en-US" b="1" dirty="0"/>
            <a:t>DAE</a:t>
          </a:r>
        </a:p>
        <a:p>
          <a:r>
            <a:rPr lang="en-US" b="1" dirty="0" err="1"/>
            <a:t>Formazione</a:t>
          </a:r>
          <a:endParaRPr lang="en-US" b="1" dirty="0"/>
        </a:p>
      </dgm:t>
    </dgm:pt>
    <dgm:pt modelId="{1B4573BF-5CBB-FE40-AD9E-C1EB1B2F7216}" type="parTrans" cxnId="{0440F73C-BAEE-0D4B-A036-245B29BB07EA}">
      <dgm:prSet/>
      <dgm:spPr/>
      <dgm:t>
        <a:bodyPr/>
        <a:lstStyle/>
        <a:p>
          <a:endParaRPr lang="en-US"/>
        </a:p>
      </dgm:t>
    </dgm:pt>
    <dgm:pt modelId="{80938B74-B3CF-7C4B-99CE-062A24B5C5BC}" type="sibTrans" cxnId="{0440F73C-BAEE-0D4B-A036-245B29BB07EA}">
      <dgm:prSet/>
      <dgm:spPr/>
      <dgm:t>
        <a:bodyPr/>
        <a:lstStyle/>
        <a:p>
          <a:endParaRPr lang="en-US"/>
        </a:p>
      </dgm:t>
    </dgm:pt>
    <dgm:pt modelId="{2957D0E7-2169-EC4E-BBB7-44D1017FD251}">
      <dgm:prSet phldrT="[Text]"/>
      <dgm:spPr>
        <a:solidFill>
          <a:schemeClr val="bg1">
            <a:lumMod val="65000"/>
            <a:alpha val="10000"/>
          </a:schemeClr>
        </a:solidFill>
      </dgm:spPr>
      <dgm:t>
        <a:bodyPr/>
        <a:lstStyle/>
        <a:p>
          <a:r>
            <a:rPr lang="en-US" b="1" dirty="0">
              <a:solidFill>
                <a:schemeClr val="bg1">
                  <a:lumMod val="75000"/>
                </a:schemeClr>
              </a:solidFill>
            </a:rPr>
            <a:t>Screening</a:t>
          </a:r>
        </a:p>
      </dgm:t>
    </dgm:pt>
    <dgm:pt modelId="{A67C1E64-351B-694A-AAC7-CCFAD57096A5}" type="parTrans" cxnId="{720D7D4E-606D-724B-B6CE-AC9601E9C69A}">
      <dgm:prSet/>
      <dgm:spPr/>
      <dgm:t>
        <a:bodyPr/>
        <a:lstStyle/>
        <a:p>
          <a:endParaRPr lang="en-US"/>
        </a:p>
      </dgm:t>
    </dgm:pt>
    <dgm:pt modelId="{92F8CB8C-577C-CD4E-927E-35133AB01846}" type="sibTrans" cxnId="{720D7D4E-606D-724B-B6CE-AC9601E9C69A}">
      <dgm:prSet/>
      <dgm:spPr/>
      <dgm:t>
        <a:bodyPr/>
        <a:lstStyle/>
        <a:p>
          <a:endParaRPr lang="en-US"/>
        </a:p>
      </dgm:t>
    </dgm:pt>
    <dgm:pt modelId="{CCB37CF1-EE13-A540-8CBF-BF40CC5B47CA}">
      <dgm:prSet phldrT="[Text]"/>
      <dgm:spPr>
        <a:solidFill>
          <a:schemeClr val="accent4">
            <a:alpha val="10000"/>
          </a:schemeClr>
        </a:solidFill>
      </dgm:spPr>
      <dgm:t>
        <a:bodyPr/>
        <a:lstStyle/>
        <a:p>
          <a:r>
            <a:rPr lang="en-US" b="1" dirty="0" err="1">
              <a:solidFill>
                <a:schemeClr val="bg1">
                  <a:lumMod val="75000"/>
                </a:schemeClr>
              </a:solidFill>
            </a:rPr>
            <a:t>Ricerca</a:t>
          </a:r>
          <a:r>
            <a:rPr lang="en-US" b="1" dirty="0">
              <a:solidFill>
                <a:schemeClr val="bg1">
                  <a:lumMod val="75000"/>
                </a:schemeClr>
              </a:solidFill>
            </a:rPr>
            <a:t> (Torsade)</a:t>
          </a:r>
        </a:p>
      </dgm:t>
    </dgm:pt>
    <dgm:pt modelId="{31CCEDBE-236B-304D-B6AC-1E71490A085D}" type="parTrans" cxnId="{7D90E30A-56DA-5B4B-BB6C-28A0B03B49A4}">
      <dgm:prSet/>
      <dgm:spPr/>
      <dgm:t>
        <a:bodyPr/>
        <a:lstStyle/>
        <a:p>
          <a:endParaRPr lang="en-US"/>
        </a:p>
      </dgm:t>
    </dgm:pt>
    <dgm:pt modelId="{9D9F9F24-F269-3D4F-A0F5-2971A37528E1}" type="sibTrans" cxnId="{7D90E30A-56DA-5B4B-BB6C-28A0B03B49A4}">
      <dgm:prSet/>
      <dgm:spPr/>
      <dgm:t>
        <a:bodyPr/>
        <a:lstStyle/>
        <a:p>
          <a:endParaRPr lang="en-US"/>
        </a:p>
      </dgm:t>
    </dgm:pt>
    <dgm:pt modelId="{83C7B984-5B98-294B-9940-F41E08A6FA9E}" type="pres">
      <dgm:prSet presAssocID="{51338203-1928-1E4B-A7C4-1F092CAD8E62}" presName="compositeShape" presStyleCnt="0">
        <dgm:presLayoutVars>
          <dgm:chMax val="7"/>
          <dgm:dir/>
          <dgm:resizeHandles val="exact"/>
        </dgm:presLayoutVars>
      </dgm:prSet>
      <dgm:spPr/>
    </dgm:pt>
    <dgm:pt modelId="{C16A5CF2-1060-8A46-88A7-F53200739313}" type="pres">
      <dgm:prSet presAssocID="{51338203-1928-1E4B-A7C4-1F092CAD8E62}" presName="wedge1" presStyleLbl="node1" presStyleIdx="0" presStyleCnt="3"/>
      <dgm:spPr/>
      <dgm:t>
        <a:bodyPr/>
        <a:lstStyle/>
        <a:p>
          <a:endParaRPr lang="it-IT"/>
        </a:p>
      </dgm:t>
    </dgm:pt>
    <dgm:pt modelId="{40CE042E-8321-E040-8389-269059FFDA65}" type="pres">
      <dgm:prSet presAssocID="{51338203-1928-1E4B-A7C4-1F092CAD8E62}" presName="dummy1a" presStyleCnt="0"/>
      <dgm:spPr/>
    </dgm:pt>
    <dgm:pt modelId="{92857558-CEF0-BE43-A5A4-22774A27E01B}" type="pres">
      <dgm:prSet presAssocID="{51338203-1928-1E4B-A7C4-1F092CAD8E62}" presName="dummy1b" presStyleCnt="0"/>
      <dgm:spPr/>
    </dgm:pt>
    <dgm:pt modelId="{7373C51E-BE34-0645-BBD3-A013F9BDD004}" type="pres">
      <dgm:prSet presAssocID="{51338203-1928-1E4B-A7C4-1F092CAD8E6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D03F1CA-5996-FF4B-B0D8-E85A97B60534}" type="pres">
      <dgm:prSet presAssocID="{51338203-1928-1E4B-A7C4-1F092CAD8E62}" presName="wedge2" presStyleLbl="node1" presStyleIdx="1" presStyleCnt="3"/>
      <dgm:spPr/>
      <dgm:t>
        <a:bodyPr/>
        <a:lstStyle/>
        <a:p>
          <a:endParaRPr lang="it-IT"/>
        </a:p>
      </dgm:t>
    </dgm:pt>
    <dgm:pt modelId="{161359C8-512B-C047-8100-847784054A36}" type="pres">
      <dgm:prSet presAssocID="{51338203-1928-1E4B-A7C4-1F092CAD8E62}" presName="dummy2a" presStyleCnt="0"/>
      <dgm:spPr/>
    </dgm:pt>
    <dgm:pt modelId="{2FB13E64-1D89-0343-A32F-0C65BCF56278}" type="pres">
      <dgm:prSet presAssocID="{51338203-1928-1E4B-A7C4-1F092CAD8E62}" presName="dummy2b" presStyleCnt="0"/>
      <dgm:spPr/>
    </dgm:pt>
    <dgm:pt modelId="{2397563A-8E14-BF48-AA03-F97492D43971}" type="pres">
      <dgm:prSet presAssocID="{51338203-1928-1E4B-A7C4-1F092CAD8E6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B1DEE31-C6DB-404C-970A-4D85F6EFFF60}" type="pres">
      <dgm:prSet presAssocID="{51338203-1928-1E4B-A7C4-1F092CAD8E62}" presName="wedge3" presStyleLbl="node1" presStyleIdx="2" presStyleCnt="3"/>
      <dgm:spPr/>
      <dgm:t>
        <a:bodyPr/>
        <a:lstStyle/>
        <a:p>
          <a:endParaRPr lang="it-IT"/>
        </a:p>
      </dgm:t>
    </dgm:pt>
    <dgm:pt modelId="{31D8A3FD-9A54-4C45-BFEA-A4F01B682428}" type="pres">
      <dgm:prSet presAssocID="{51338203-1928-1E4B-A7C4-1F092CAD8E62}" presName="dummy3a" presStyleCnt="0"/>
      <dgm:spPr/>
    </dgm:pt>
    <dgm:pt modelId="{C698379E-9E8B-2542-9000-2262D56BC59C}" type="pres">
      <dgm:prSet presAssocID="{51338203-1928-1E4B-A7C4-1F092CAD8E62}" presName="dummy3b" presStyleCnt="0"/>
      <dgm:spPr/>
    </dgm:pt>
    <dgm:pt modelId="{D53A76A8-2BEA-C441-9A27-A45C3B8D76B2}" type="pres">
      <dgm:prSet presAssocID="{51338203-1928-1E4B-A7C4-1F092CAD8E6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A871B4-8098-284E-96CC-3154B224A7FA}" type="pres">
      <dgm:prSet presAssocID="{80938B74-B3CF-7C4B-99CE-062A24B5C5BC}" presName="arrowWedge1" presStyleLbl="fgSibTrans2D1" presStyleIdx="0" presStyleCnt="3"/>
      <dgm:spPr>
        <a:solidFill>
          <a:schemeClr val="accent2">
            <a:lumMod val="75000"/>
          </a:schemeClr>
        </a:solidFill>
      </dgm:spPr>
    </dgm:pt>
    <dgm:pt modelId="{F42197EF-67CA-0F4A-940A-32B5FD7C72E1}" type="pres">
      <dgm:prSet presAssocID="{92F8CB8C-577C-CD4E-927E-35133AB01846}" presName="arrowWedge2" presStyleLbl="fgSibTrans2D1" presStyleIdx="1" presStyleCnt="3"/>
      <dgm:spPr>
        <a:solidFill>
          <a:schemeClr val="bg1">
            <a:lumMod val="50000"/>
            <a:alpha val="10000"/>
          </a:schemeClr>
        </a:solidFill>
      </dgm:spPr>
    </dgm:pt>
    <dgm:pt modelId="{122C4D2E-D440-194A-AD8A-6E6BEF87AE36}" type="pres">
      <dgm:prSet presAssocID="{9D9F9F24-F269-3D4F-A0F5-2971A37528E1}" presName="arrowWedge3" presStyleLbl="fgSibTrans2D1" presStyleIdx="2" presStyleCnt="3"/>
      <dgm:spPr>
        <a:solidFill>
          <a:srgbClr val="FFA927">
            <a:alpha val="10000"/>
          </a:srgbClr>
        </a:solidFill>
      </dgm:spPr>
    </dgm:pt>
  </dgm:ptLst>
  <dgm:cxnLst>
    <dgm:cxn modelId="{F1EC0280-76E4-F74D-84AB-EE64C7B190DC}" type="presOf" srcId="{CCB37CF1-EE13-A540-8CBF-BF40CC5B47CA}" destId="{D53A76A8-2BEA-C441-9A27-A45C3B8D76B2}" srcOrd="1" destOrd="0" presId="urn:microsoft.com/office/officeart/2005/8/layout/cycle8"/>
    <dgm:cxn modelId="{55A54E80-83FE-9A42-9589-1BDFAE6ED213}" type="presOf" srcId="{2957D0E7-2169-EC4E-BBB7-44D1017FD251}" destId="{6D03F1CA-5996-FF4B-B0D8-E85A97B60534}" srcOrd="0" destOrd="0" presId="urn:microsoft.com/office/officeart/2005/8/layout/cycle8"/>
    <dgm:cxn modelId="{7D90E30A-56DA-5B4B-BB6C-28A0B03B49A4}" srcId="{51338203-1928-1E4B-A7C4-1F092CAD8E62}" destId="{CCB37CF1-EE13-A540-8CBF-BF40CC5B47CA}" srcOrd="2" destOrd="0" parTransId="{31CCEDBE-236B-304D-B6AC-1E71490A085D}" sibTransId="{9D9F9F24-F269-3D4F-A0F5-2971A37528E1}"/>
    <dgm:cxn modelId="{13EBB68E-DBEE-164E-B6D1-C8319E039D8D}" type="presOf" srcId="{CCB37CF1-EE13-A540-8CBF-BF40CC5B47CA}" destId="{FB1DEE31-C6DB-404C-970A-4D85F6EFFF60}" srcOrd="0" destOrd="0" presId="urn:microsoft.com/office/officeart/2005/8/layout/cycle8"/>
    <dgm:cxn modelId="{3701586E-16EF-3943-AC38-5DF2820A907B}" type="presOf" srcId="{C498BCE6-0EBA-594D-9C65-902896C6FDA9}" destId="{C16A5CF2-1060-8A46-88A7-F53200739313}" srcOrd="0" destOrd="0" presId="urn:microsoft.com/office/officeart/2005/8/layout/cycle8"/>
    <dgm:cxn modelId="{A985C6BE-9E39-134C-BE30-5CF211D81825}" type="presOf" srcId="{C498BCE6-0EBA-594D-9C65-902896C6FDA9}" destId="{7373C51E-BE34-0645-BBD3-A013F9BDD004}" srcOrd="1" destOrd="0" presId="urn:microsoft.com/office/officeart/2005/8/layout/cycle8"/>
    <dgm:cxn modelId="{0440F73C-BAEE-0D4B-A036-245B29BB07EA}" srcId="{51338203-1928-1E4B-A7C4-1F092CAD8E62}" destId="{C498BCE6-0EBA-594D-9C65-902896C6FDA9}" srcOrd="0" destOrd="0" parTransId="{1B4573BF-5CBB-FE40-AD9E-C1EB1B2F7216}" sibTransId="{80938B74-B3CF-7C4B-99CE-062A24B5C5BC}"/>
    <dgm:cxn modelId="{720D7D4E-606D-724B-B6CE-AC9601E9C69A}" srcId="{51338203-1928-1E4B-A7C4-1F092CAD8E62}" destId="{2957D0E7-2169-EC4E-BBB7-44D1017FD251}" srcOrd="1" destOrd="0" parTransId="{A67C1E64-351B-694A-AAC7-CCFAD57096A5}" sibTransId="{92F8CB8C-577C-CD4E-927E-35133AB01846}"/>
    <dgm:cxn modelId="{643DAFC5-84C6-FC45-9C44-18A3C1F4F8B5}" type="presOf" srcId="{51338203-1928-1E4B-A7C4-1F092CAD8E62}" destId="{83C7B984-5B98-294B-9940-F41E08A6FA9E}" srcOrd="0" destOrd="0" presId="urn:microsoft.com/office/officeart/2005/8/layout/cycle8"/>
    <dgm:cxn modelId="{2323E6E7-E547-9641-B75E-F72F99BA0FB1}" type="presOf" srcId="{2957D0E7-2169-EC4E-BBB7-44D1017FD251}" destId="{2397563A-8E14-BF48-AA03-F97492D43971}" srcOrd="1" destOrd="0" presId="urn:microsoft.com/office/officeart/2005/8/layout/cycle8"/>
    <dgm:cxn modelId="{17C17D67-C167-6F4B-BE15-EFD1A8BC6337}" type="presParOf" srcId="{83C7B984-5B98-294B-9940-F41E08A6FA9E}" destId="{C16A5CF2-1060-8A46-88A7-F53200739313}" srcOrd="0" destOrd="0" presId="urn:microsoft.com/office/officeart/2005/8/layout/cycle8"/>
    <dgm:cxn modelId="{502C6133-95E2-4347-B150-F195D4FB596F}" type="presParOf" srcId="{83C7B984-5B98-294B-9940-F41E08A6FA9E}" destId="{40CE042E-8321-E040-8389-269059FFDA65}" srcOrd="1" destOrd="0" presId="urn:microsoft.com/office/officeart/2005/8/layout/cycle8"/>
    <dgm:cxn modelId="{74B26499-3214-F940-BC48-E3D5CEDD0C2C}" type="presParOf" srcId="{83C7B984-5B98-294B-9940-F41E08A6FA9E}" destId="{92857558-CEF0-BE43-A5A4-22774A27E01B}" srcOrd="2" destOrd="0" presId="urn:microsoft.com/office/officeart/2005/8/layout/cycle8"/>
    <dgm:cxn modelId="{FC3D144F-98CA-334B-932E-6196C3632002}" type="presParOf" srcId="{83C7B984-5B98-294B-9940-F41E08A6FA9E}" destId="{7373C51E-BE34-0645-BBD3-A013F9BDD004}" srcOrd="3" destOrd="0" presId="urn:microsoft.com/office/officeart/2005/8/layout/cycle8"/>
    <dgm:cxn modelId="{B0492CA3-DD35-3241-9030-6F6E3418C7B3}" type="presParOf" srcId="{83C7B984-5B98-294B-9940-F41E08A6FA9E}" destId="{6D03F1CA-5996-FF4B-B0D8-E85A97B60534}" srcOrd="4" destOrd="0" presId="urn:microsoft.com/office/officeart/2005/8/layout/cycle8"/>
    <dgm:cxn modelId="{93CDAF9B-91B3-CD48-AA6D-9549A4DA2F5F}" type="presParOf" srcId="{83C7B984-5B98-294B-9940-F41E08A6FA9E}" destId="{161359C8-512B-C047-8100-847784054A36}" srcOrd="5" destOrd="0" presId="urn:microsoft.com/office/officeart/2005/8/layout/cycle8"/>
    <dgm:cxn modelId="{812570C1-6C6B-A647-8819-9ACED36B0210}" type="presParOf" srcId="{83C7B984-5B98-294B-9940-F41E08A6FA9E}" destId="{2FB13E64-1D89-0343-A32F-0C65BCF56278}" srcOrd="6" destOrd="0" presId="urn:microsoft.com/office/officeart/2005/8/layout/cycle8"/>
    <dgm:cxn modelId="{4BA3198E-34EA-8343-8CDB-DE3F26BC8D65}" type="presParOf" srcId="{83C7B984-5B98-294B-9940-F41E08A6FA9E}" destId="{2397563A-8E14-BF48-AA03-F97492D43971}" srcOrd="7" destOrd="0" presId="urn:microsoft.com/office/officeart/2005/8/layout/cycle8"/>
    <dgm:cxn modelId="{A62471FC-DFA4-CD41-A5CC-3E81BA619CED}" type="presParOf" srcId="{83C7B984-5B98-294B-9940-F41E08A6FA9E}" destId="{FB1DEE31-C6DB-404C-970A-4D85F6EFFF60}" srcOrd="8" destOrd="0" presId="urn:microsoft.com/office/officeart/2005/8/layout/cycle8"/>
    <dgm:cxn modelId="{4E63AC09-ADEB-C245-B7DB-C82B757C7F10}" type="presParOf" srcId="{83C7B984-5B98-294B-9940-F41E08A6FA9E}" destId="{31D8A3FD-9A54-4C45-BFEA-A4F01B682428}" srcOrd="9" destOrd="0" presId="urn:microsoft.com/office/officeart/2005/8/layout/cycle8"/>
    <dgm:cxn modelId="{34F6C493-E239-E44E-8F75-FAA226570338}" type="presParOf" srcId="{83C7B984-5B98-294B-9940-F41E08A6FA9E}" destId="{C698379E-9E8B-2542-9000-2262D56BC59C}" srcOrd="10" destOrd="0" presId="urn:microsoft.com/office/officeart/2005/8/layout/cycle8"/>
    <dgm:cxn modelId="{8BF3D3C9-F25F-1E46-A344-F85FFD689170}" type="presParOf" srcId="{83C7B984-5B98-294B-9940-F41E08A6FA9E}" destId="{D53A76A8-2BEA-C441-9A27-A45C3B8D76B2}" srcOrd="11" destOrd="0" presId="urn:microsoft.com/office/officeart/2005/8/layout/cycle8"/>
    <dgm:cxn modelId="{A1741D2B-5BE4-2944-92EB-2BE6A6DCF7A8}" type="presParOf" srcId="{83C7B984-5B98-294B-9940-F41E08A6FA9E}" destId="{E8A871B4-8098-284E-96CC-3154B224A7FA}" srcOrd="12" destOrd="0" presId="urn:microsoft.com/office/officeart/2005/8/layout/cycle8"/>
    <dgm:cxn modelId="{183B1FA9-A20A-4442-B11B-86A6B3C30577}" type="presParOf" srcId="{83C7B984-5B98-294B-9940-F41E08A6FA9E}" destId="{F42197EF-67CA-0F4A-940A-32B5FD7C72E1}" srcOrd="13" destOrd="0" presId="urn:microsoft.com/office/officeart/2005/8/layout/cycle8"/>
    <dgm:cxn modelId="{E5B5F799-F4CE-7846-9595-EA92A334C1B3}" type="presParOf" srcId="{83C7B984-5B98-294B-9940-F41E08A6FA9E}" destId="{122C4D2E-D440-194A-AD8A-6E6BEF87AE3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6A5CF2-1060-8A46-88A7-F53200739313}">
      <dsp:nvSpPr>
        <dsp:cNvPr id="0" name=""/>
        <dsp:cNvSpPr/>
      </dsp:nvSpPr>
      <dsp:spPr>
        <a:xfrm>
          <a:off x="1550987" y="290212"/>
          <a:ext cx="3750438" cy="3750438"/>
        </a:xfrm>
        <a:prstGeom prst="pie">
          <a:avLst>
            <a:gd name="adj1" fmla="val 16200000"/>
            <a:gd name="adj2" fmla="val 1800000"/>
          </a:avLst>
        </a:prstGeom>
        <a:solidFill>
          <a:srgbClr val="FFA927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</a:rPr>
            <a:t>DAE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chemeClr val="bg1"/>
              </a:solidFill>
            </a:rPr>
            <a:t>Formazione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3527558" y="1084948"/>
        <a:ext cx="1339442" cy="1116202"/>
      </dsp:txXfrm>
    </dsp:sp>
    <dsp:sp modelId="{6D03F1CA-5996-FF4B-B0D8-E85A97B60534}">
      <dsp:nvSpPr>
        <dsp:cNvPr id="0" name=""/>
        <dsp:cNvSpPr/>
      </dsp:nvSpPr>
      <dsp:spPr>
        <a:xfrm>
          <a:off x="1473746" y="424156"/>
          <a:ext cx="3750438" cy="3750438"/>
        </a:xfrm>
        <a:prstGeom prst="pie">
          <a:avLst>
            <a:gd name="adj1" fmla="val 1800000"/>
            <a:gd name="adj2" fmla="val 9000000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</a:rPr>
            <a:t>Screening</a:t>
          </a:r>
        </a:p>
      </dsp:txBody>
      <dsp:txXfrm>
        <a:off x="2366708" y="2857477"/>
        <a:ext cx="2009163" cy="982257"/>
      </dsp:txXfrm>
    </dsp:sp>
    <dsp:sp modelId="{FB1DEE31-C6DB-404C-970A-4D85F6EFFF60}">
      <dsp:nvSpPr>
        <dsp:cNvPr id="0" name=""/>
        <dsp:cNvSpPr/>
      </dsp:nvSpPr>
      <dsp:spPr>
        <a:xfrm>
          <a:off x="1396505" y="290212"/>
          <a:ext cx="3750438" cy="3750438"/>
        </a:xfrm>
        <a:prstGeom prst="pie">
          <a:avLst>
            <a:gd name="adj1" fmla="val 9000000"/>
            <a:gd name="adj2" fmla="val 16200000"/>
          </a:avLst>
        </a:prstGeom>
        <a:solidFill>
          <a:schemeClr val="accent4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chemeClr val="bg1"/>
              </a:solidFill>
            </a:rPr>
            <a:t>Ricerca</a:t>
          </a:r>
          <a:r>
            <a:rPr lang="en-US" sz="2000" b="1" kern="1200" dirty="0">
              <a:solidFill>
                <a:schemeClr val="bg1"/>
              </a:solidFill>
            </a:rPr>
            <a:t> (Torsade)</a:t>
          </a:r>
        </a:p>
      </dsp:txBody>
      <dsp:txXfrm>
        <a:off x="1830931" y="1084948"/>
        <a:ext cx="1339442" cy="1116202"/>
      </dsp:txXfrm>
    </dsp:sp>
    <dsp:sp modelId="{E8A871B4-8098-284E-96CC-3154B224A7FA}">
      <dsp:nvSpPr>
        <dsp:cNvPr id="0" name=""/>
        <dsp:cNvSpPr/>
      </dsp:nvSpPr>
      <dsp:spPr>
        <a:xfrm>
          <a:off x="1319127" y="58042"/>
          <a:ext cx="4214778" cy="421477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2197EF-67CA-0F4A-940A-32B5FD7C72E1}">
      <dsp:nvSpPr>
        <dsp:cNvPr id="0" name=""/>
        <dsp:cNvSpPr/>
      </dsp:nvSpPr>
      <dsp:spPr>
        <a:xfrm>
          <a:off x="1241576" y="191749"/>
          <a:ext cx="4214778" cy="421477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bg1">
            <a:lumMod val="5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22C4D2E-D440-194A-AD8A-6E6BEF87AE36}">
      <dsp:nvSpPr>
        <dsp:cNvPr id="0" name=""/>
        <dsp:cNvSpPr/>
      </dsp:nvSpPr>
      <dsp:spPr>
        <a:xfrm>
          <a:off x="1164025" y="58042"/>
          <a:ext cx="4214778" cy="421477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FFA927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6A5CF2-1060-8A46-88A7-F53200739313}">
      <dsp:nvSpPr>
        <dsp:cNvPr id="0" name=""/>
        <dsp:cNvSpPr/>
      </dsp:nvSpPr>
      <dsp:spPr>
        <a:xfrm>
          <a:off x="1550987" y="290212"/>
          <a:ext cx="3750438" cy="3750438"/>
        </a:xfrm>
        <a:prstGeom prst="pie">
          <a:avLst>
            <a:gd name="adj1" fmla="val 16200000"/>
            <a:gd name="adj2" fmla="val 1800000"/>
          </a:avLst>
        </a:prstGeom>
        <a:solidFill>
          <a:srgbClr val="FFA927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DAE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/>
            <a:t>Formazione</a:t>
          </a:r>
          <a:endParaRPr lang="en-US" sz="2000" b="1" kern="1200" dirty="0"/>
        </a:p>
      </dsp:txBody>
      <dsp:txXfrm>
        <a:off x="3527558" y="1084948"/>
        <a:ext cx="1339442" cy="1116202"/>
      </dsp:txXfrm>
    </dsp:sp>
    <dsp:sp modelId="{6D03F1CA-5996-FF4B-B0D8-E85A97B60534}">
      <dsp:nvSpPr>
        <dsp:cNvPr id="0" name=""/>
        <dsp:cNvSpPr/>
      </dsp:nvSpPr>
      <dsp:spPr>
        <a:xfrm>
          <a:off x="1473746" y="424156"/>
          <a:ext cx="3750438" cy="3750438"/>
        </a:xfrm>
        <a:prstGeom prst="pie">
          <a:avLst>
            <a:gd name="adj1" fmla="val 1800000"/>
            <a:gd name="adj2" fmla="val 9000000"/>
          </a:avLst>
        </a:prstGeom>
        <a:solidFill>
          <a:schemeClr val="bg1">
            <a:lumMod val="65000"/>
            <a:alpha val="1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>
                  <a:lumMod val="75000"/>
                </a:schemeClr>
              </a:solidFill>
            </a:rPr>
            <a:t>Screening</a:t>
          </a:r>
        </a:p>
      </dsp:txBody>
      <dsp:txXfrm>
        <a:off x="2366708" y="2857477"/>
        <a:ext cx="2009163" cy="982257"/>
      </dsp:txXfrm>
    </dsp:sp>
    <dsp:sp modelId="{FB1DEE31-C6DB-404C-970A-4D85F6EFFF60}">
      <dsp:nvSpPr>
        <dsp:cNvPr id="0" name=""/>
        <dsp:cNvSpPr/>
      </dsp:nvSpPr>
      <dsp:spPr>
        <a:xfrm>
          <a:off x="1396505" y="290212"/>
          <a:ext cx="3750438" cy="3750438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alpha val="1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chemeClr val="bg1">
                  <a:lumMod val="75000"/>
                </a:schemeClr>
              </a:solidFill>
            </a:rPr>
            <a:t>Ricerca</a:t>
          </a:r>
          <a:r>
            <a:rPr lang="en-US" sz="2000" b="1" kern="1200" dirty="0">
              <a:solidFill>
                <a:schemeClr val="bg1">
                  <a:lumMod val="75000"/>
                </a:schemeClr>
              </a:solidFill>
            </a:rPr>
            <a:t> (Torsade)</a:t>
          </a:r>
        </a:p>
      </dsp:txBody>
      <dsp:txXfrm>
        <a:off x="1830931" y="1084948"/>
        <a:ext cx="1339442" cy="1116202"/>
      </dsp:txXfrm>
    </dsp:sp>
    <dsp:sp modelId="{E8A871B4-8098-284E-96CC-3154B224A7FA}">
      <dsp:nvSpPr>
        <dsp:cNvPr id="0" name=""/>
        <dsp:cNvSpPr/>
      </dsp:nvSpPr>
      <dsp:spPr>
        <a:xfrm>
          <a:off x="1319127" y="58042"/>
          <a:ext cx="4214778" cy="421477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2197EF-67CA-0F4A-940A-32B5FD7C72E1}">
      <dsp:nvSpPr>
        <dsp:cNvPr id="0" name=""/>
        <dsp:cNvSpPr/>
      </dsp:nvSpPr>
      <dsp:spPr>
        <a:xfrm>
          <a:off x="1241576" y="191749"/>
          <a:ext cx="4214778" cy="421477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bg1">
            <a:lumMod val="50000"/>
            <a:alpha val="1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22C4D2E-D440-194A-AD8A-6E6BEF87AE36}">
      <dsp:nvSpPr>
        <dsp:cNvPr id="0" name=""/>
        <dsp:cNvSpPr/>
      </dsp:nvSpPr>
      <dsp:spPr>
        <a:xfrm>
          <a:off x="1164025" y="58042"/>
          <a:ext cx="4214778" cy="421477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FFA927">
            <a:alpha val="1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939B8-D531-5A4F-A693-6D5A435E364D}" type="datetimeFigureOut">
              <a:rPr lang="it-IT" smtClean="0"/>
              <a:pPr/>
              <a:t>11/07/2018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C63C8-B7FA-6143-9600-EBC4D202F3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8641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Alberghi, ferrovie, negozi,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12F52-04C0-7A46-A399-800D3BA4B80D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24226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Alberghi, ferrovie, negozi,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12F52-04C0-7A46-A399-800D3BA4B80D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92785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C326B674-96C8-B142-8A16-E733032775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52070" y="1644316"/>
            <a:ext cx="6252411" cy="8866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052070" y="4361447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D52DB9-768D-8D45-9A8F-7EA169A49C5E}" type="datetimeFigureOut">
              <a:rPr lang="it-IT" smtClean="0"/>
              <a:pPr/>
              <a:t>11/07/2018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5BFD4D-11A9-6A46-82D7-3F08F481CCD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590897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383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3100" y="1600200"/>
            <a:ext cx="80137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3350171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xmlns="" val="354450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44125C7B-4E8A-D644-9463-414AC6C7AC4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320799" y="31930"/>
            <a:ext cx="7366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</a:t>
            </a:r>
            <a:r>
              <a:rPr lang="it-IT" dirty="0" err="1"/>
              <a:t>livelloQuarto</a:t>
            </a:r>
            <a:r>
              <a:rPr lang="it-IT" dirty="0"/>
              <a:t>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ADFE7C4B-CF56-C24C-A11A-62AA1C86D5A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23615" y="6208223"/>
            <a:ext cx="555600" cy="5556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AF88D06C-6A6F-364B-A729-0AA5435F9C8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97403" y="6278730"/>
            <a:ext cx="1076969" cy="41867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814F6165-6EC8-EA46-9297-1610647C17C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12962" y="6268739"/>
            <a:ext cx="876846" cy="439740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E26850C2-97F9-CF43-B71D-B4E570B00329}"/>
              </a:ext>
            </a:extLst>
          </p:cNvPr>
          <p:cNvSpPr/>
          <p:nvPr userDrawn="1"/>
        </p:nvSpPr>
        <p:spPr>
          <a:xfrm>
            <a:off x="4053151" y="6430729"/>
            <a:ext cx="11785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>
                <a:solidFill>
                  <a:srgbClr val="E4232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www.icuore.it</a:t>
            </a:r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xmlns="" id="{30E282E7-7A56-0B44-9A64-83A2ADFC52A1}"/>
              </a:ext>
            </a:extLst>
          </p:cNvPr>
          <p:cNvCxnSpPr/>
          <p:nvPr userDrawn="1"/>
        </p:nvCxnSpPr>
        <p:spPr>
          <a:xfrm>
            <a:off x="0" y="6078269"/>
            <a:ext cx="9144000" cy="0"/>
          </a:xfrm>
          <a:prstGeom prst="line">
            <a:avLst/>
          </a:prstGeom>
          <a:ln w="12700">
            <a:solidFill>
              <a:srgbClr val="60C0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1412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2D398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D39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2D39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D39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2D39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3"/>
          <p:cNvSpPr txBox="1">
            <a:spLocks/>
          </p:cNvSpPr>
          <p:nvPr/>
        </p:nvSpPr>
        <p:spPr>
          <a:xfrm>
            <a:off x="3372976" y="2032357"/>
            <a:ext cx="1617939" cy="2980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it-IT"/>
            </a:defPPr>
            <a:lvl1pPr>
              <a:spcBef>
                <a:spcPct val="0"/>
              </a:spcBef>
              <a:buNone/>
              <a:defRPr sz="14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it-IT" dirty="0"/>
          </a:p>
          <a:p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793CF3E8-2499-E746-BC57-723297C660AC}"/>
              </a:ext>
            </a:extLst>
          </p:cNvPr>
          <p:cNvSpPr/>
          <p:nvPr/>
        </p:nvSpPr>
        <p:spPr>
          <a:xfrm>
            <a:off x="2834639" y="1826401"/>
            <a:ext cx="59113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2D398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Progetto Firenze </a:t>
            </a:r>
            <a:br>
              <a:rPr lang="it-IT" sz="3200" b="1" dirty="0">
                <a:solidFill>
                  <a:srgbClr val="2D398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it-IT" sz="3200" b="1" dirty="0">
                <a:solidFill>
                  <a:srgbClr val="2D398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Nel cuore della città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77CD938B-FAA3-9345-91E0-317D95A52F2D}"/>
              </a:ext>
            </a:extLst>
          </p:cNvPr>
          <p:cNvSpPr/>
          <p:nvPr/>
        </p:nvSpPr>
        <p:spPr>
          <a:xfrm>
            <a:off x="2834638" y="3413070"/>
            <a:ext cx="63093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Dott. Nicola </a:t>
            </a:r>
            <a:r>
              <a:rPr lang="it-I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Armentano</a:t>
            </a:r>
          </a:p>
          <a:p>
            <a:r>
              <a:rPr lang="it-I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Consigliere speciale del Sindaco</a:t>
            </a:r>
          </a:p>
          <a:p>
            <a:r>
              <a:rPr lang="it-I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Educazione e Promozione alla Salute</a:t>
            </a:r>
          </a:p>
          <a:p>
            <a:r>
              <a:rPr lang="it-IT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</a:t>
            </a:r>
            <a:r>
              <a:rPr lang="it-I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IV Comm. Firenze</a:t>
            </a:r>
            <a:endParaRPr lang="it-I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ADFE7C4B-CF56-C24C-A11A-62AA1C86D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615" y="6208223"/>
            <a:ext cx="555600" cy="5556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AF88D06C-6A6F-364B-A729-0AA5435F9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03" y="6278730"/>
            <a:ext cx="1076969" cy="41867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814F6165-6EC8-EA46-9297-1610647C1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962" y="6268739"/>
            <a:ext cx="876846" cy="439740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E26850C2-97F9-CF43-B71D-B4E570B00329}"/>
              </a:ext>
            </a:extLst>
          </p:cNvPr>
          <p:cNvSpPr/>
          <p:nvPr/>
        </p:nvSpPr>
        <p:spPr>
          <a:xfrm>
            <a:off x="4053151" y="6430729"/>
            <a:ext cx="11785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err="1">
                <a:solidFill>
                  <a:srgbClr val="E4232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www.icuore.it</a:t>
            </a:r>
            <a:endParaRPr lang="it-IT" sz="1000" dirty="0">
              <a:solidFill>
                <a:srgbClr val="E42328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70F6ED-67A3-564C-BCEE-9789DFE014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2717" y="6128161"/>
            <a:ext cx="997525" cy="71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8113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5019D4-0EE3-BD40-8AD7-D4800AAE3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Perché agire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963" y="1944686"/>
            <a:ext cx="7200900" cy="3600451"/>
          </a:xfrm>
        </p:spPr>
      </p:pic>
    </p:spTree>
    <p:extLst>
      <p:ext uri="{BB962C8B-B14F-4D97-AF65-F5344CB8AC3E}">
        <p14:creationId xmlns:p14="http://schemas.microsoft.com/office/powerpoint/2010/main" xmlns="" val="1400403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2DAA8-809D-0445-8409-393CFAB31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Perché crederci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7B72008-C6A7-DD4C-8B68-03E918F05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4133" y="1406236"/>
            <a:ext cx="5223925" cy="4525963"/>
          </a:xfrm>
        </p:spPr>
      </p:pic>
    </p:spTree>
    <p:extLst>
      <p:ext uri="{BB962C8B-B14F-4D97-AF65-F5344CB8AC3E}">
        <p14:creationId xmlns:p14="http://schemas.microsoft.com/office/powerpoint/2010/main" xmlns="" val="1071551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8B6F0564-F0F3-2D40-A094-34DEA48102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2180222"/>
              </p:ext>
            </p:extLst>
          </p:nvPr>
        </p:nvGraphicFramePr>
        <p:xfrm>
          <a:off x="-1020618" y="1690778"/>
          <a:ext cx="6697932" cy="4464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783C54-0DEE-D441-91A1-DDC15CC65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Morte Improvvisa: </a:t>
            </a:r>
            <a:r>
              <a:rPr lang="it-IT" sz="3600" u="sng" dirty="0"/>
              <a:t>come</a:t>
            </a:r>
            <a:r>
              <a:rPr lang="it-IT" dirty="0"/>
              <a:t> possiamo agire </a:t>
            </a:r>
            <a:r>
              <a:rPr lang="it-IT" sz="3600" u="sng" dirty="0"/>
              <a:t>noi</a:t>
            </a:r>
            <a:endParaRPr lang="it-IT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4FF406-7E24-714F-9114-BE486BB9CBE6}"/>
              </a:ext>
            </a:extLst>
          </p:cNvPr>
          <p:cNvSpPr txBox="1"/>
          <p:nvPr/>
        </p:nvSpPr>
        <p:spPr>
          <a:xfrm>
            <a:off x="5799695" y="1960945"/>
            <a:ext cx="222208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/>
              <a:t>Costo/efficacia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Eventi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Sopravvivenza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Morte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Registri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r>
              <a:rPr lang="it-IT" b="1" u="sng" dirty="0"/>
              <a:t>Indicatori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Numero Formatori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Numero DAE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xmlns="" id="{918083E1-D44C-2A4B-8167-FD787095EE4D}"/>
              </a:ext>
            </a:extLst>
          </p:cNvPr>
          <p:cNvSpPr/>
          <p:nvPr/>
        </p:nvSpPr>
        <p:spPr>
          <a:xfrm>
            <a:off x="4354597" y="2918680"/>
            <a:ext cx="1322717" cy="334926"/>
          </a:xfrm>
          <a:prstGeom prst="rightArrow">
            <a:avLst/>
          </a:prstGeom>
          <a:solidFill>
            <a:srgbClr val="FFA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E58C77A-CC57-864F-BB8B-E3E79643FE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1778" y="3664375"/>
            <a:ext cx="893041" cy="89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8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2B7F80-1CDF-344D-A8CE-A9B202CD0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Passi realizzati…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A24F2D-90A0-4A45-ABA5-46CC567E9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Comune di Firenze ha concluso un accordo con AFAM che prevede l’obbligo per tutte le farmacie comunali di dotarsi di defibrillatori.</a:t>
            </a:r>
          </a:p>
          <a:p>
            <a:r>
              <a:rPr lang="it-IT" dirty="0" smtClean="0"/>
              <a:t>Il Comune di Firenze ha istituito l’obbligo nel regolamento comunale per tutte le attività commerciali con determinate caratteristiche e metrature di dotarsi di defibrillatore.</a:t>
            </a:r>
          </a:p>
          <a:p>
            <a:r>
              <a:rPr lang="it-IT" dirty="0" smtClean="0"/>
              <a:t>Si è determinata la situazione ideale per coordinare i nostri sforzi per rendere Firenze una città </a:t>
            </a:r>
            <a:r>
              <a:rPr lang="it-IT" dirty="0" err="1" smtClean="0"/>
              <a:t>Cardioprotetta</a:t>
            </a:r>
            <a:r>
              <a:rPr lang="it-IT" dirty="0" smtClean="0"/>
              <a:t> con quelli della Regione e del 118.</a:t>
            </a:r>
          </a:p>
          <a:p>
            <a:r>
              <a:rPr lang="it-IT" dirty="0" smtClean="0"/>
              <a:t>L’integrazione delle diverse attività di prevenzione, formazione, ed emergenza risultano fondamentali per una filiera a tutela della vita e prevenzione della morte cardiaca improvvisa.</a:t>
            </a:r>
          </a:p>
        </p:txBody>
      </p:sp>
    </p:spTree>
    <p:extLst>
      <p:ext uri="{BB962C8B-B14F-4D97-AF65-F5344CB8AC3E}">
        <p14:creationId xmlns:p14="http://schemas.microsoft.com/office/powerpoint/2010/main" xmlns="" val="1022634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Passi in itinere	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Sono stati approvati tre atti d’indirizzo : </a:t>
            </a:r>
          </a:p>
          <a:p>
            <a:pPr marL="0" indent="0">
              <a:buNone/>
            </a:pPr>
            <a:endParaRPr lang="it-IT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FF0000"/>
                </a:solidFill>
              </a:rPr>
              <a:t>Mozione 694/2017, per estendere l’uso dei defibrillatori nei luoghi dove si svolge attività sanitaria e socio sanitaria;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FF0000"/>
                </a:solidFill>
              </a:rPr>
              <a:t>Mozione 105/2018, per estendere l’uso dei defibrillatori sui mezzi della Polizia Municipale;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FF0000"/>
                </a:solidFill>
              </a:rPr>
              <a:t>Mozione 368/2018, </a:t>
            </a:r>
            <a:r>
              <a:rPr lang="it-IT" dirty="0">
                <a:solidFill>
                  <a:srgbClr val="FF0000"/>
                </a:solidFill>
              </a:rPr>
              <a:t>per estendere l’uso dei defibrillatori </a:t>
            </a:r>
            <a:r>
              <a:rPr lang="it-IT" dirty="0" smtClean="0">
                <a:solidFill>
                  <a:srgbClr val="FF0000"/>
                </a:solidFill>
              </a:rPr>
              <a:t>nei cinema, teatri, discoteche e strutture che ospitano concerti. </a:t>
            </a: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Altre azioni </a:t>
            </a:r>
            <a:r>
              <a:rPr lang="it-IT" dirty="0" smtClean="0"/>
              <a:t>svolte per rendere efficacie il sistema di soccorso e </a:t>
            </a:r>
            <a:r>
              <a:rPr lang="it-IT" dirty="0" smtClean="0"/>
              <a:t>sopravvivenza </a:t>
            </a:r>
            <a:r>
              <a:rPr lang="it-IT" dirty="0" smtClean="0"/>
              <a:t>da arresto cardiaco</a:t>
            </a:r>
            <a:r>
              <a:rPr lang="it-IT" dirty="0" smtClean="0"/>
              <a:t>. ( avvio contatti  con Regione       Toscana per mettere a sistema i dati  ; Protezione Civile )  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743051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Si ringrazia per la collaborazione:</a:t>
            </a:r>
          </a:p>
          <a:p>
            <a:r>
              <a:rPr lang="it-IT" dirty="0" err="1" smtClean="0"/>
              <a:t>ThinkTank</a:t>
            </a:r>
            <a:r>
              <a:rPr lang="it-IT" dirty="0" smtClean="0"/>
              <a:t> di giovani medici dell’Università di Firenze </a:t>
            </a:r>
            <a:r>
              <a:rPr lang="it-IT" dirty="0" err="1" smtClean="0"/>
              <a:t>TaylorMed</a:t>
            </a:r>
            <a:r>
              <a:rPr lang="it-IT" dirty="0" smtClean="0"/>
              <a:t> per il contributo apportato nella fase di coordinamento del progetto e nell’individuazione delle priorità programmatiche e gestionali;</a:t>
            </a:r>
          </a:p>
          <a:p>
            <a:r>
              <a:rPr lang="it-IT" dirty="0" smtClean="0"/>
              <a:t>l’Ufficio della Comunicazione del Sindaco di Firenze per il supporto tecnico</a:t>
            </a:r>
            <a:r>
              <a:rPr lang="it-IT" dirty="0"/>
              <a:t>;</a:t>
            </a:r>
            <a:endParaRPr lang="it-IT" dirty="0" smtClean="0"/>
          </a:p>
          <a:p>
            <a:r>
              <a:rPr lang="it-IT" dirty="0" smtClean="0"/>
              <a:t>L’Ufficio gabinetto del Sindaco per la promozione del progetto.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700" y="4114800"/>
            <a:ext cx="2493606" cy="179049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7939" y="4166125"/>
            <a:ext cx="3475038" cy="170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7518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57334F-733A-E043-B538-19BFD1DB8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Addendum 1</a:t>
            </a:r>
            <a:endParaRPr lang="it-IT" b="1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130003D3-0074-1540-B604-B312AFF99204}"/>
              </a:ext>
            </a:extLst>
          </p:cNvPr>
          <p:cNvGrpSpPr/>
          <p:nvPr/>
        </p:nvGrpSpPr>
        <p:grpSpPr>
          <a:xfrm>
            <a:off x="656602" y="2304321"/>
            <a:ext cx="7735642" cy="1074408"/>
            <a:chOff x="515871" y="4473634"/>
            <a:chExt cx="10314189" cy="1432544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xmlns="" id="{AD1286DC-8928-0149-9A83-4C10B1C44582}"/>
                </a:ext>
              </a:extLst>
            </p:cNvPr>
            <p:cNvSpPr/>
            <p:nvPr/>
          </p:nvSpPr>
          <p:spPr>
            <a:xfrm>
              <a:off x="1696857" y="4473634"/>
              <a:ext cx="7167716" cy="1432544"/>
            </a:xfrm>
            <a:prstGeom prst="roundRect">
              <a:avLst/>
            </a:prstGeom>
            <a:solidFill>
              <a:srgbClr val="C0000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82FDA07-6D84-9649-B9F4-7C6F13F2515B}"/>
                </a:ext>
              </a:extLst>
            </p:cNvPr>
            <p:cNvSpPr txBox="1"/>
            <p:nvPr/>
          </p:nvSpPr>
          <p:spPr>
            <a:xfrm>
              <a:off x="515871" y="4856858"/>
              <a:ext cx="56254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350" b="1" dirty="0"/>
                <a:t>Ieri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BE85AE3-4A85-2D4C-9EEA-B5E1C591EEC2}"/>
                </a:ext>
              </a:extLst>
            </p:cNvPr>
            <p:cNvSpPr txBox="1"/>
            <p:nvPr/>
          </p:nvSpPr>
          <p:spPr>
            <a:xfrm>
              <a:off x="5973096" y="4946849"/>
              <a:ext cx="86775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350" b="1" dirty="0" err="1"/>
                <a:t>iCuore</a:t>
              </a:r>
              <a:endParaRPr lang="it-IT" sz="1350" b="1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784F0019-E7EF-0644-B0C5-54FEFEE666D9}"/>
                </a:ext>
              </a:extLst>
            </p:cNvPr>
            <p:cNvCxnSpPr/>
            <p:nvPr/>
          </p:nvCxnSpPr>
          <p:spPr>
            <a:xfrm>
              <a:off x="6872748" y="5106330"/>
              <a:ext cx="11798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971AF5E-6D57-1640-806D-A8C43F137978}"/>
                </a:ext>
              </a:extLst>
            </p:cNvPr>
            <p:cNvSpPr txBox="1"/>
            <p:nvPr/>
          </p:nvSpPr>
          <p:spPr>
            <a:xfrm>
              <a:off x="8240492" y="4921665"/>
              <a:ext cx="59888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350" b="1" dirty="0"/>
                <a:t>118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BE58E21A-3877-5844-8128-34A6659F74C4}"/>
                </a:ext>
              </a:extLst>
            </p:cNvPr>
            <p:cNvSpPr txBox="1"/>
            <p:nvPr/>
          </p:nvSpPr>
          <p:spPr>
            <a:xfrm>
              <a:off x="3847446" y="4933802"/>
              <a:ext cx="62966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350" dirty="0"/>
                <a:t>DAE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xmlns="" id="{AD595CAA-641B-6D4E-8275-57FCF3DF81CD}"/>
                </a:ext>
              </a:extLst>
            </p:cNvPr>
            <p:cNvCxnSpPr/>
            <p:nvPr/>
          </p:nvCxnSpPr>
          <p:spPr>
            <a:xfrm>
              <a:off x="4690779" y="5131515"/>
              <a:ext cx="11798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8393831-736D-9B45-94E3-1A0392DE6128}"/>
                </a:ext>
              </a:extLst>
            </p:cNvPr>
            <p:cNvSpPr txBox="1"/>
            <p:nvPr/>
          </p:nvSpPr>
          <p:spPr>
            <a:xfrm>
              <a:off x="1692888" y="4933802"/>
              <a:ext cx="98574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350" b="1" dirty="0"/>
                <a:t>Comuni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6E95BAB8-B733-A84C-A009-9910E9E737CE}"/>
                </a:ext>
              </a:extLst>
            </p:cNvPr>
            <p:cNvCxnSpPr>
              <a:cxnSpLocks/>
            </p:cNvCxnSpPr>
            <p:nvPr/>
          </p:nvCxnSpPr>
          <p:spPr>
            <a:xfrm>
              <a:off x="2781164" y="5131515"/>
              <a:ext cx="8027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90AA178-826E-1641-89D2-AC556653D6BF}"/>
                </a:ext>
              </a:extLst>
            </p:cNvPr>
            <p:cNvSpPr txBox="1"/>
            <p:nvPr/>
          </p:nvSpPr>
          <p:spPr>
            <a:xfrm>
              <a:off x="9824828" y="4958535"/>
              <a:ext cx="100523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350" dirty="0"/>
                <a:t>Regione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623A38A-772C-CE4A-A68B-1CB759B8A537}"/>
              </a:ext>
            </a:extLst>
          </p:cNvPr>
          <p:cNvGrpSpPr/>
          <p:nvPr/>
        </p:nvGrpSpPr>
        <p:grpSpPr>
          <a:xfrm>
            <a:off x="667276" y="3557784"/>
            <a:ext cx="7724968" cy="1848196"/>
            <a:chOff x="530103" y="1490209"/>
            <a:chExt cx="10299957" cy="2464261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7D46F7AB-6D66-994C-9EF6-EB18AD089138}"/>
                </a:ext>
              </a:extLst>
            </p:cNvPr>
            <p:cNvSpPr/>
            <p:nvPr/>
          </p:nvSpPr>
          <p:spPr>
            <a:xfrm>
              <a:off x="1696857" y="1490209"/>
              <a:ext cx="7167716" cy="243348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C47F30A-4CC1-EB40-A2AB-FC45DB3BAC68}"/>
                </a:ext>
              </a:extLst>
            </p:cNvPr>
            <p:cNvSpPr txBox="1"/>
            <p:nvPr/>
          </p:nvSpPr>
          <p:spPr>
            <a:xfrm>
              <a:off x="4483510" y="2064776"/>
              <a:ext cx="86775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350" b="1" dirty="0" err="1"/>
                <a:t>iCuore</a:t>
              </a:r>
              <a:endParaRPr lang="it-IT" sz="1350" b="1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94E74B64-3479-E442-BF50-ACD9DB6BCC58}"/>
                </a:ext>
              </a:extLst>
            </p:cNvPr>
            <p:cNvCxnSpPr/>
            <p:nvPr/>
          </p:nvCxnSpPr>
          <p:spPr>
            <a:xfrm>
              <a:off x="5692877" y="2249441"/>
              <a:ext cx="11798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4E40875-4B3D-2E46-8176-570166B5A6E7}"/>
                </a:ext>
              </a:extLst>
            </p:cNvPr>
            <p:cNvSpPr txBox="1"/>
            <p:nvPr/>
          </p:nvSpPr>
          <p:spPr>
            <a:xfrm>
              <a:off x="7284909" y="2064776"/>
              <a:ext cx="59888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350" b="1" dirty="0"/>
                <a:t>118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F62A47F-BC5A-614C-879E-56CD6D2CB350}"/>
                </a:ext>
              </a:extLst>
            </p:cNvPr>
            <p:cNvSpPr txBox="1"/>
            <p:nvPr/>
          </p:nvSpPr>
          <p:spPr>
            <a:xfrm>
              <a:off x="530103" y="2064776"/>
              <a:ext cx="92247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100" b="1" dirty="0"/>
                <a:t>Oggi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BCF7EC3-A168-F247-ADF9-CECA886FC941}"/>
                </a:ext>
              </a:extLst>
            </p:cNvPr>
            <p:cNvSpPr txBox="1"/>
            <p:nvPr/>
          </p:nvSpPr>
          <p:spPr>
            <a:xfrm>
              <a:off x="2194716" y="2064776"/>
              <a:ext cx="62966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350" dirty="0"/>
                <a:t>DAE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67090AFA-FAC6-F741-AF8F-CDA7569A73AB}"/>
                </a:ext>
              </a:extLst>
            </p:cNvPr>
            <p:cNvCxnSpPr/>
            <p:nvPr/>
          </p:nvCxnSpPr>
          <p:spPr>
            <a:xfrm>
              <a:off x="2954594" y="2249441"/>
              <a:ext cx="11798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A09F576-59ED-D549-A98F-A437673B9DB7}"/>
                </a:ext>
              </a:extLst>
            </p:cNvPr>
            <p:cNvSpPr txBox="1"/>
            <p:nvPr/>
          </p:nvSpPr>
          <p:spPr>
            <a:xfrm>
              <a:off x="7092549" y="3554361"/>
              <a:ext cx="98574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350" b="1" dirty="0"/>
                <a:t>Comuni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422749D6-3273-3A45-8533-E610C55640F2}"/>
                </a:ext>
              </a:extLst>
            </p:cNvPr>
            <p:cNvCxnSpPr>
              <a:cxnSpLocks/>
            </p:cNvCxnSpPr>
            <p:nvPr/>
          </p:nvCxnSpPr>
          <p:spPr>
            <a:xfrm>
              <a:off x="7552772" y="2512514"/>
              <a:ext cx="2" cy="8172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460887A-1967-6B48-A6EA-B1D5BF791667}"/>
                </a:ext>
              </a:extLst>
            </p:cNvPr>
            <p:cNvSpPr txBox="1"/>
            <p:nvPr/>
          </p:nvSpPr>
          <p:spPr>
            <a:xfrm>
              <a:off x="9824828" y="2374490"/>
              <a:ext cx="100523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350" dirty="0"/>
                <a:t>Regione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E5F2B981-2E06-254F-B22B-96FDFB95159B}"/>
                </a:ext>
              </a:extLst>
            </p:cNvPr>
            <p:cNvCxnSpPr>
              <a:cxnSpLocks/>
            </p:cNvCxnSpPr>
            <p:nvPr/>
          </p:nvCxnSpPr>
          <p:spPr>
            <a:xfrm>
              <a:off x="5280714" y="2672847"/>
              <a:ext cx="1677904" cy="9738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297105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57334F-733A-E043-B538-19BFD1DB8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Addendum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086445-307D-DB4B-80B5-B2F981BC042E}"/>
              </a:ext>
            </a:extLst>
          </p:cNvPr>
          <p:cNvSpPr txBox="1"/>
          <p:nvPr/>
        </p:nvSpPr>
        <p:spPr>
          <a:xfrm>
            <a:off x="918713" y="2759374"/>
            <a:ext cx="21578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b="1" dirty="0"/>
              <a:t>Cittadino vuole donare DAE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92690D7-D162-FB4F-AC5E-2B78287AE2F5}"/>
              </a:ext>
            </a:extLst>
          </p:cNvPr>
          <p:cNvSpPr txBox="1"/>
          <p:nvPr/>
        </p:nvSpPr>
        <p:spPr>
          <a:xfrm>
            <a:off x="1785669" y="4338007"/>
            <a:ext cx="11737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b="1" dirty="0" err="1"/>
              <a:t>Quality</a:t>
            </a:r>
            <a:r>
              <a:rPr lang="it-IT" sz="1350" b="1" dirty="0"/>
              <a:t> </a:t>
            </a:r>
            <a:r>
              <a:rPr lang="it-IT" sz="1350" b="1" dirty="0" err="1"/>
              <a:t>Check</a:t>
            </a:r>
            <a:endParaRPr lang="it-IT" sz="135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08337B-63EC-BB4D-A8D8-6A1165F9C5B5}"/>
              </a:ext>
            </a:extLst>
          </p:cNvPr>
          <p:cNvSpPr txBox="1"/>
          <p:nvPr/>
        </p:nvSpPr>
        <p:spPr>
          <a:xfrm>
            <a:off x="3901297" y="4338008"/>
            <a:ext cx="1840568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u="sng" dirty="0"/>
              <a:t>Standard per la </a:t>
            </a:r>
            <a:r>
              <a:rPr lang="it-IT" sz="1350" b="1" u="sng" dirty="0"/>
              <a:t>regione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350" b="1" u="sng" dirty="0"/>
              <a:t>«linee guida»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350" b="1" u="sng" dirty="0"/>
              <a:t>Compatibili </a:t>
            </a:r>
            <a:r>
              <a:rPr lang="it-IT" sz="1350" b="1" u="sng" dirty="0" err="1"/>
              <a:t>iCuore</a:t>
            </a:r>
            <a:endParaRPr lang="it-IT" sz="1350" u="sng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371273F3-F2E2-ED47-8968-162213CDDD5A}"/>
              </a:ext>
            </a:extLst>
          </p:cNvPr>
          <p:cNvCxnSpPr/>
          <p:nvPr/>
        </p:nvCxnSpPr>
        <p:spPr>
          <a:xfrm>
            <a:off x="2497348" y="3320330"/>
            <a:ext cx="0" cy="534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36E98B76-7F89-ED4F-9C67-A25D9ED16D1A}"/>
              </a:ext>
            </a:extLst>
          </p:cNvPr>
          <p:cNvCxnSpPr/>
          <p:nvPr/>
        </p:nvCxnSpPr>
        <p:spPr>
          <a:xfrm>
            <a:off x="3030061" y="4476507"/>
            <a:ext cx="6318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0E0EEC1-2AEA-4A49-94F6-6FF48EC4465B}"/>
              </a:ext>
            </a:extLst>
          </p:cNvPr>
          <p:cNvSpPr txBox="1"/>
          <p:nvPr/>
        </p:nvSpPr>
        <p:spPr>
          <a:xfrm>
            <a:off x="4096854" y="3945592"/>
            <a:ext cx="14474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100" b="1" u="sng" dirty="0"/>
              <a:t>Definizione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29D1D651-2A98-7F42-AABA-7F55571B7E76}"/>
              </a:ext>
            </a:extLst>
          </p:cNvPr>
          <p:cNvCxnSpPr/>
          <p:nvPr/>
        </p:nvCxnSpPr>
        <p:spPr>
          <a:xfrm flipH="1" flipV="1">
            <a:off x="3030061" y="3035886"/>
            <a:ext cx="1306902" cy="693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7425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morte improvvisa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3100" y="1600200"/>
            <a:ext cx="80137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Si definisce </a:t>
            </a:r>
            <a:r>
              <a:rPr lang="it-IT" sz="2400" b="1" dirty="0"/>
              <a:t>morte improvvisa</a:t>
            </a:r>
            <a:r>
              <a:rPr lang="it-IT" sz="2400" dirty="0"/>
              <a:t> </a:t>
            </a:r>
            <a:r>
              <a:rPr lang="it-IT" dirty="0"/>
              <a:t>la “morte che sopraggiunge </a:t>
            </a:r>
            <a:r>
              <a:rPr lang="it-IT" sz="2400" u="sng" dirty="0"/>
              <a:t>inaspettata</a:t>
            </a:r>
            <a:r>
              <a:rPr lang="it-IT" dirty="0"/>
              <a:t>, che avviene </a:t>
            </a:r>
            <a:r>
              <a:rPr lang="it-IT" b="1" dirty="0"/>
              <a:t>entro un’ora </a:t>
            </a:r>
            <a:r>
              <a:rPr lang="it-IT" dirty="0"/>
              <a:t>dall’inizio della sintomatologia acuta, in soggetti in pieno benessere o in soggetti il cui stato di malattia cronica non faceva prevedere un esito così repentino”. 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Si stima che ogni anno in Italia muoiano improvvisamente circa </a:t>
            </a:r>
            <a:r>
              <a:rPr lang="it-IT" sz="2800" b="1" dirty="0"/>
              <a:t>70.000 persone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Nel 2016 Firenze: </a:t>
            </a:r>
          </a:p>
          <a:p>
            <a:pPr lvl="1" algn="just"/>
            <a:r>
              <a:rPr lang="it-IT" b="1" dirty="0"/>
              <a:t>1600 morti improvvise</a:t>
            </a:r>
            <a:endParaRPr lang="it-IT" dirty="0"/>
          </a:p>
          <a:p>
            <a:pPr lvl="1" algn="just"/>
            <a:r>
              <a:rPr lang="it-IT" b="1" dirty="0"/>
              <a:t>70% </a:t>
            </a:r>
            <a:r>
              <a:rPr lang="it-IT" dirty="0"/>
              <a:t>probabilmente </a:t>
            </a:r>
            <a:r>
              <a:rPr lang="it-IT" u="sng" dirty="0"/>
              <a:t>cardiaci</a:t>
            </a:r>
          </a:p>
          <a:p>
            <a:pPr lvl="1" algn="just"/>
            <a:r>
              <a:rPr lang="it-IT" b="1" dirty="0"/>
              <a:t>&lt;20% vivo in Pronto Soccorso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0D0DCCD-1643-E94F-8BEC-D8F1F1F7C157}"/>
              </a:ext>
            </a:extLst>
          </p:cNvPr>
          <p:cNvSpPr/>
          <p:nvPr/>
        </p:nvSpPr>
        <p:spPr>
          <a:xfrm>
            <a:off x="3925456" y="3078684"/>
            <a:ext cx="52185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Associazione Italiana di </a:t>
            </a:r>
            <a:r>
              <a:rPr lang="it-IT" sz="1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Aritmologia</a:t>
            </a:r>
            <a:r>
              <a:rPr lang="it-IT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1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Cardiostimolazione</a:t>
            </a:r>
            <a:r>
              <a:rPr lang="it-IT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(AIAC)</a:t>
            </a:r>
            <a:endParaRPr lang="it-IT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90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0C4367-8D59-134C-AE1D-420B003D8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Normative nazionali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BAF7FE-C2BC-5748-9FAE-288A325B0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100" y="1271767"/>
            <a:ext cx="8013700" cy="4525963"/>
          </a:xfrm>
        </p:spPr>
        <p:txBody>
          <a:bodyPr/>
          <a:lstStyle/>
          <a:p>
            <a:r>
              <a:rPr lang="it-IT" dirty="0"/>
              <a:t>18 marzo 2011 </a:t>
            </a:r>
            <a:r>
              <a:rPr lang="it-IT" dirty="0" smtClean="0"/>
              <a:t>defibrillatori</a:t>
            </a:r>
            <a:r>
              <a:rPr lang="it-IT" dirty="0"/>
              <a:t>: </a:t>
            </a:r>
            <a:r>
              <a:rPr lang="it-IT" dirty="0" smtClean="0"/>
              <a:t>individuare</a:t>
            </a:r>
          </a:p>
          <a:p>
            <a:pPr marL="0" indent="0">
              <a:buNone/>
            </a:pPr>
            <a:r>
              <a:rPr lang="it-IT" dirty="0" smtClean="0"/>
              <a:t>     </a:t>
            </a:r>
            <a:r>
              <a:rPr lang="it-IT" dirty="0"/>
              <a:t>criteri di diffusione di </a:t>
            </a:r>
            <a:r>
              <a:rPr lang="it-IT" dirty="0" smtClean="0"/>
              <a:t>defibrillatori</a:t>
            </a:r>
          </a:p>
          <a:p>
            <a:r>
              <a:rPr lang="it-IT" dirty="0" smtClean="0"/>
              <a:t>17 giugno 2017: decreto Balduzzi rende</a:t>
            </a:r>
          </a:p>
          <a:p>
            <a:r>
              <a:rPr lang="it-IT" dirty="0" smtClean="0"/>
              <a:t>obbligatoria l’installazione di defibrillatori 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presso strutture ed impianti sportivi </a:t>
            </a:r>
          </a:p>
          <a:p>
            <a:pPr marL="0" indent="0">
              <a:buNone/>
            </a:pPr>
            <a:r>
              <a:rPr lang="it-IT" dirty="0" smtClean="0"/>
              <a:t>     durante le gare.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Legge regionale 68/2015 più stringente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2163" y="1174930"/>
            <a:ext cx="3271837" cy="438290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426" y="3994030"/>
            <a:ext cx="3512661" cy="206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7783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27FBFF-0F8C-FC4E-806C-4E2D9E39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Firenze città </a:t>
            </a:r>
            <a:r>
              <a:rPr lang="it-IT" i="1" dirty="0"/>
              <a:t>cardio-protetta</a:t>
            </a:r>
            <a:endParaRPr lang="it-I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BF6D3E1-08B2-DD42-9F68-0835E92E4407}"/>
              </a:ext>
            </a:extLst>
          </p:cNvPr>
          <p:cNvSpPr/>
          <p:nvPr/>
        </p:nvSpPr>
        <p:spPr>
          <a:xfrm>
            <a:off x="281702" y="2111870"/>
            <a:ext cx="6285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Fase 1:</a:t>
            </a:r>
            <a:r>
              <a:rPr lang="it-IT" sz="2000" b="1" dirty="0">
                <a:solidFill>
                  <a:srgbClr val="FF0000"/>
                </a:solidFill>
              </a:rPr>
              <a:t> Favorire la </a:t>
            </a:r>
            <a:r>
              <a:rPr lang="it-IT" sz="3200" b="1" dirty="0">
                <a:solidFill>
                  <a:srgbClr val="FF0000"/>
                </a:solidFill>
              </a:rPr>
              <a:t>D</a:t>
            </a:r>
            <a:r>
              <a:rPr lang="it-IT" sz="2000" b="1" dirty="0">
                <a:solidFill>
                  <a:srgbClr val="FF0000"/>
                </a:solidFill>
              </a:rPr>
              <a:t>iffusione e uso dei </a:t>
            </a:r>
            <a:r>
              <a:rPr lang="it-IT" sz="3200" b="1" dirty="0">
                <a:solidFill>
                  <a:srgbClr val="FF0000"/>
                </a:solidFill>
              </a:rPr>
              <a:t>D</a:t>
            </a:r>
            <a:r>
              <a:rPr lang="it-IT" sz="2000" b="1" dirty="0">
                <a:solidFill>
                  <a:srgbClr val="FF0000"/>
                </a:solidFill>
              </a:rPr>
              <a:t>efibrillatori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D5F3CE59-3013-E040-B970-81BD70086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702" y="3960102"/>
            <a:ext cx="8405098" cy="598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200" b="1" dirty="0">
                <a:solidFill>
                  <a:schemeClr val="accent6">
                    <a:lumMod val="75000"/>
                  </a:schemeClr>
                </a:solidFill>
              </a:rPr>
              <a:t>Fase 3: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Implementazione dei </a:t>
            </a:r>
            <a:r>
              <a:rPr lang="it-IT" sz="3200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ormatori laici sul territorio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C14BB0C-3D3D-5948-BE0A-2952411D05F0}"/>
              </a:ext>
            </a:extLst>
          </p:cNvPr>
          <p:cNvSpPr/>
          <p:nvPr/>
        </p:nvSpPr>
        <p:spPr>
          <a:xfrm>
            <a:off x="281702" y="3035986"/>
            <a:ext cx="63475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Fase 2: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 Informazione, sensibilizzazione e </a:t>
            </a: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revenzione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912BAC-1EB3-C343-AE56-597034C682EA}"/>
              </a:ext>
            </a:extLst>
          </p:cNvPr>
          <p:cNvSpPr txBox="1"/>
          <p:nvPr/>
        </p:nvSpPr>
        <p:spPr>
          <a:xfrm>
            <a:off x="7931621" y="2111870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47F8AE-D36B-C646-AE51-17901F432925}"/>
              </a:ext>
            </a:extLst>
          </p:cNvPr>
          <p:cNvSpPr txBox="1"/>
          <p:nvPr/>
        </p:nvSpPr>
        <p:spPr>
          <a:xfrm>
            <a:off x="7931621" y="3021766"/>
            <a:ext cx="375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solidFill>
                  <a:schemeClr val="accent1">
                    <a:lumMod val="75000"/>
                  </a:schemeClr>
                </a:solidFill>
              </a:rPr>
              <a:t>P</a:t>
            </a:r>
            <a:endParaRPr lang="it-IT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7047179-CD06-1341-9BC7-BBE9BCA2A7A3}"/>
              </a:ext>
            </a:extLst>
          </p:cNvPr>
          <p:cNvSpPr txBox="1"/>
          <p:nvPr/>
        </p:nvSpPr>
        <p:spPr>
          <a:xfrm>
            <a:off x="7931621" y="3931662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it-IT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9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C73078-CC65-C740-A077-45F152A7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Fase 1: Comunicazione e Informazione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D2D6114-0E77-0345-AEB2-923CF68BFA3D}"/>
              </a:ext>
            </a:extLst>
          </p:cNvPr>
          <p:cNvSpPr txBox="1"/>
          <p:nvPr/>
        </p:nvSpPr>
        <p:spPr>
          <a:xfrm>
            <a:off x="245411" y="2202706"/>
            <a:ext cx="1617046" cy="369332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Confederazioni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253BD1-8624-F949-87A3-201AA3B3701B}"/>
              </a:ext>
            </a:extLst>
          </p:cNvPr>
          <p:cNvSpPr txBox="1"/>
          <p:nvPr/>
        </p:nvSpPr>
        <p:spPr>
          <a:xfrm>
            <a:off x="2782389" y="1964418"/>
            <a:ext cx="1400400" cy="6480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Associazioni 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Culturali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E080DB-A93F-CC46-8F62-E91454EBEF21}"/>
              </a:ext>
            </a:extLst>
          </p:cNvPr>
          <p:cNvSpPr txBox="1"/>
          <p:nvPr/>
        </p:nvSpPr>
        <p:spPr>
          <a:xfrm>
            <a:off x="7250357" y="2025380"/>
            <a:ext cx="1377237" cy="6480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Centri 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Commerciali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27415CB-B991-574F-967F-CD350F36CA06}"/>
              </a:ext>
            </a:extLst>
          </p:cNvPr>
          <p:cNvSpPr txBox="1"/>
          <p:nvPr/>
        </p:nvSpPr>
        <p:spPr>
          <a:xfrm>
            <a:off x="4800609" y="1924872"/>
            <a:ext cx="1450076" cy="646331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Catene 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Distribuzione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AD984C-2FEE-D649-B83E-37C5395A06BB}"/>
              </a:ext>
            </a:extLst>
          </p:cNvPr>
          <p:cNvSpPr txBox="1"/>
          <p:nvPr/>
        </p:nvSpPr>
        <p:spPr>
          <a:xfrm>
            <a:off x="7550727" y="3986560"/>
            <a:ext cx="1155316" cy="369332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Università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67630DE-CC38-8648-B409-450B6257BD91}"/>
              </a:ext>
            </a:extLst>
          </p:cNvPr>
          <p:cNvSpPr txBox="1"/>
          <p:nvPr/>
        </p:nvSpPr>
        <p:spPr>
          <a:xfrm>
            <a:off x="411279" y="3772047"/>
            <a:ext cx="1011815" cy="369332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Caserme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706F803-47F7-9348-AEF4-B945D167A46F}"/>
              </a:ext>
            </a:extLst>
          </p:cNvPr>
          <p:cNvSpPr txBox="1"/>
          <p:nvPr/>
        </p:nvSpPr>
        <p:spPr>
          <a:xfrm>
            <a:off x="144133" y="5010359"/>
            <a:ext cx="1762983" cy="369332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Forze dell’ordine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7DC12AC-F4FF-E249-AF6D-695978523AEE}"/>
              </a:ext>
            </a:extLst>
          </p:cNvPr>
          <p:cNvSpPr txBox="1"/>
          <p:nvPr/>
        </p:nvSpPr>
        <p:spPr>
          <a:xfrm>
            <a:off x="2875481" y="3951344"/>
            <a:ext cx="3850257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it-IT" b="1" dirty="0"/>
              <a:t>COMUNICAZIONE </a:t>
            </a:r>
            <a:r>
              <a:rPr lang="it-IT" b="1" dirty="0" err="1"/>
              <a:t>iCuore</a:t>
            </a:r>
            <a:r>
              <a:rPr lang="it-IT" b="1" dirty="0"/>
              <a:t> &amp; INFORMAZIONE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315A53F5-1199-3340-B9AE-BFC39AF31E55}"/>
              </a:ext>
            </a:extLst>
          </p:cNvPr>
          <p:cNvCxnSpPr>
            <a:cxnSpLocks/>
          </p:cNvCxnSpPr>
          <p:nvPr/>
        </p:nvCxnSpPr>
        <p:spPr>
          <a:xfrm>
            <a:off x="4800609" y="4650137"/>
            <a:ext cx="0" cy="4685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81F4AC2-7ACC-3240-8AB1-5F2F5FE4D944}"/>
              </a:ext>
            </a:extLst>
          </p:cNvPr>
          <p:cNvSpPr txBox="1"/>
          <p:nvPr/>
        </p:nvSpPr>
        <p:spPr>
          <a:xfrm>
            <a:off x="3774066" y="5677759"/>
            <a:ext cx="205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Controllo Dato DAE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AB584871-4A61-A849-8738-4963FCC4D6A8}"/>
              </a:ext>
            </a:extLst>
          </p:cNvPr>
          <p:cNvCxnSpPr>
            <a:cxnSpLocks/>
          </p:cNvCxnSpPr>
          <p:nvPr/>
        </p:nvCxnSpPr>
        <p:spPr>
          <a:xfrm>
            <a:off x="1423094" y="2772783"/>
            <a:ext cx="2172170" cy="116797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41DE87AD-733F-4D4C-8A24-2DD5A8523EFB}"/>
              </a:ext>
            </a:extLst>
          </p:cNvPr>
          <p:cNvCxnSpPr>
            <a:cxnSpLocks/>
          </p:cNvCxnSpPr>
          <p:nvPr/>
        </p:nvCxnSpPr>
        <p:spPr>
          <a:xfrm>
            <a:off x="3544113" y="2787009"/>
            <a:ext cx="638676" cy="102303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B9CADE20-54A6-7D48-8E75-0B95A529238F}"/>
              </a:ext>
            </a:extLst>
          </p:cNvPr>
          <p:cNvCxnSpPr>
            <a:cxnSpLocks/>
          </p:cNvCxnSpPr>
          <p:nvPr/>
        </p:nvCxnSpPr>
        <p:spPr>
          <a:xfrm flipH="1">
            <a:off x="5238137" y="2712504"/>
            <a:ext cx="409097" cy="113208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6614D6E4-15EE-334A-917A-174021527477}"/>
              </a:ext>
            </a:extLst>
          </p:cNvPr>
          <p:cNvCxnSpPr>
            <a:cxnSpLocks/>
          </p:cNvCxnSpPr>
          <p:nvPr/>
        </p:nvCxnSpPr>
        <p:spPr>
          <a:xfrm flipH="1">
            <a:off x="6357949" y="2710240"/>
            <a:ext cx="1337608" cy="113434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FA173F3-8AC3-A04F-AF7F-9357A243B1F3}"/>
              </a:ext>
            </a:extLst>
          </p:cNvPr>
          <p:cNvSpPr txBox="1"/>
          <p:nvPr/>
        </p:nvSpPr>
        <p:spPr>
          <a:xfrm>
            <a:off x="6870586" y="5013865"/>
            <a:ext cx="2007409" cy="369332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Farmacie </a:t>
            </a:r>
            <a:r>
              <a:rPr lang="it-IT" b="1" dirty="0">
                <a:solidFill>
                  <a:schemeClr val="bg1"/>
                </a:solidFill>
              </a:rPr>
              <a:t>Comunali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F2C8103D-249C-0B4A-85EA-53B552297338}"/>
              </a:ext>
            </a:extLst>
          </p:cNvPr>
          <p:cNvCxnSpPr>
            <a:cxnSpLocks/>
          </p:cNvCxnSpPr>
          <p:nvPr/>
        </p:nvCxnSpPr>
        <p:spPr>
          <a:xfrm flipH="1">
            <a:off x="6488640" y="4171226"/>
            <a:ext cx="951251" cy="12089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2CFF054F-B80F-8344-AD64-3A1CD82D9913}"/>
              </a:ext>
            </a:extLst>
          </p:cNvPr>
          <p:cNvCxnSpPr>
            <a:cxnSpLocks/>
          </p:cNvCxnSpPr>
          <p:nvPr/>
        </p:nvCxnSpPr>
        <p:spPr>
          <a:xfrm flipH="1" flipV="1">
            <a:off x="5990160" y="4723027"/>
            <a:ext cx="735578" cy="39301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FB9392B3-2A52-5542-A2EB-FD3B4CA312C2}"/>
              </a:ext>
            </a:extLst>
          </p:cNvPr>
          <p:cNvCxnSpPr>
            <a:cxnSpLocks/>
          </p:cNvCxnSpPr>
          <p:nvPr/>
        </p:nvCxnSpPr>
        <p:spPr>
          <a:xfrm>
            <a:off x="1579418" y="3986560"/>
            <a:ext cx="1720293" cy="15494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F1726C90-8D7B-3841-BA68-873BBF2CB560}"/>
              </a:ext>
            </a:extLst>
          </p:cNvPr>
          <p:cNvCxnSpPr>
            <a:cxnSpLocks/>
          </p:cNvCxnSpPr>
          <p:nvPr/>
        </p:nvCxnSpPr>
        <p:spPr>
          <a:xfrm flipV="1">
            <a:off x="2008394" y="4650705"/>
            <a:ext cx="1602665" cy="44065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A2CD920B-F959-3D4E-8A70-5D9130D3A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620" y="5023339"/>
            <a:ext cx="680510" cy="68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64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579282-29DC-354D-BB05-04816756E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799" y="31930"/>
            <a:ext cx="7366001" cy="1143000"/>
          </a:xfrm>
        </p:spPr>
        <p:txBody>
          <a:bodyPr/>
          <a:lstStyle/>
          <a:p>
            <a:r>
              <a:rPr lang="it-IT" dirty="0"/>
              <a:t>Fase 2: Educazione e Prevenzione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CF22677-CAF2-2C41-B510-5A6AEAFBD9ED}"/>
              </a:ext>
            </a:extLst>
          </p:cNvPr>
          <p:cNvSpPr/>
          <p:nvPr/>
        </p:nvSpPr>
        <p:spPr>
          <a:xfrm>
            <a:off x="1320799" y="3345452"/>
            <a:ext cx="1862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/>
              <a:t>Educazione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61BAEE7-9FCA-AE4A-A986-B854A4E627B5}"/>
              </a:ext>
            </a:extLst>
          </p:cNvPr>
          <p:cNvSpPr/>
          <p:nvPr/>
        </p:nvSpPr>
        <p:spPr>
          <a:xfrm>
            <a:off x="5626034" y="3334955"/>
            <a:ext cx="239116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/>
              <a:t>Screening</a:t>
            </a:r>
          </a:p>
          <a:p>
            <a:endParaRPr lang="it-IT" sz="2800" dirty="0"/>
          </a:p>
          <a:p>
            <a:r>
              <a:rPr lang="it-IT" sz="2800" dirty="0"/>
              <a:t>Storia familiare</a:t>
            </a:r>
          </a:p>
          <a:p>
            <a:endParaRPr lang="it-IT" sz="2800" dirty="0"/>
          </a:p>
          <a:p>
            <a:r>
              <a:rPr lang="it-IT" sz="2800" dirty="0"/>
              <a:t>ECG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4885856-3F12-4C43-85C4-F315F3FC8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799" y="4017667"/>
            <a:ext cx="1585768" cy="158576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597C52D-2B76-AA44-A0B4-CE69C2B1BF3B}"/>
              </a:ext>
            </a:extLst>
          </p:cNvPr>
          <p:cNvGrpSpPr/>
          <p:nvPr/>
        </p:nvGrpSpPr>
        <p:grpSpPr>
          <a:xfrm>
            <a:off x="2741510" y="1179400"/>
            <a:ext cx="3818059" cy="1433368"/>
            <a:chOff x="2783073" y="1323925"/>
            <a:chExt cx="3818059" cy="143336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DC53D9F-DE28-724A-A5E2-60D2CE9DFEF5}"/>
                </a:ext>
              </a:extLst>
            </p:cNvPr>
            <p:cNvSpPr txBox="1"/>
            <p:nvPr/>
          </p:nvSpPr>
          <p:spPr>
            <a:xfrm>
              <a:off x="3858745" y="1833309"/>
              <a:ext cx="11592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b="1" u="sng" dirty="0"/>
                <a:t>Scuole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4496D47-CDB0-C047-AC51-45AF25B69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3073" y="1562718"/>
              <a:ext cx="925945" cy="92594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A5A901E9-631E-964F-B40B-9E5B3A57F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67764" y="1323925"/>
              <a:ext cx="1433368" cy="1433368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5D88ABE-181F-A648-A81F-C9FBCF918B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0547" y="4813225"/>
            <a:ext cx="790210" cy="7902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82593D6-0364-3046-9F07-ADA5F2B5AF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7201" y="3607062"/>
            <a:ext cx="963556" cy="963556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21372508-96E2-0F4F-8F73-E40D90BBC043}"/>
              </a:ext>
            </a:extLst>
          </p:cNvPr>
          <p:cNvCxnSpPr>
            <a:cxnSpLocks/>
          </p:cNvCxnSpPr>
          <p:nvPr/>
        </p:nvCxnSpPr>
        <p:spPr>
          <a:xfrm>
            <a:off x="4556759" y="2392638"/>
            <a:ext cx="638676" cy="1023034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CE94764E-51F4-B744-9D46-B3521449739B}"/>
              </a:ext>
            </a:extLst>
          </p:cNvPr>
          <p:cNvCxnSpPr>
            <a:cxnSpLocks/>
          </p:cNvCxnSpPr>
          <p:nvPr/>
        </p:nvCxnSpPr>
        <p:spPr>
          <a:xfrm flipH="1">
            <a:off x="3271645" y="2392638"/>
            <a:ext cx="864497" cy="995969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30364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B1B07F-3D5D-C040-A752-2CE671712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Fase 3: Formazione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88A914-05E0-1240-9708-F15D26985842}"/>
              </a:ext>
            </a:extLst>
          </p:cNvPr>
          <p:cNvSpPr txBox="1"/>
          <p:nvPr/>
        </p:nvSpPr>
        <p:spPr>
          <a:xfrm>
            <a:off x="558603" y="2054542"/>
            <a:ext cx="15243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u="sng" dirty="0"/>
              <a:t>BLS-D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8965B80-A297-464A-8096-32B3A42231B5}"/>
              </a:ext>
            </a:extLst>
          </p:cNvPr>
          <p:cNvSpPr txBox="1"/>
          <p:nvPr/>
        </p:nvSpPr>
        <p:spPr>
          <a:xfrm>
            <a:off x="3656556" y="3947238"/>
            <a:ext cx="113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Formatori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72EEA1-B3B2-CD4C-A4E0-CAD949679409}"/>
              </a:ext>
            </a:extLst>
          </p:cNvPr>
          <p:cNvSpPr txBox="1"/>
          <p:nvPr/>
        </p:nvSpPr>
        <p:spPr>
          <a:xfrm>
            <a:off x="5818145" y="3947238"/>
            <a:ext cx="1495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Volontari laici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2D797F-843C-054F-9156-48F2C7282189}"/>
              </a:ext>
            </a:extLst>
          </p:cNvPr>
          <p:cNvSpPr txBox="1"/>
          <p:nvPr/>
        </p:nvSpPr>
        <p:spPr>
          <a:xfrm>
            <a:off x="3439457" y="2054542"/>
            <a:ext cx="41723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Campagne di </a:t>
            </a:r>
            <a:r>
              <a:rPr lang="it-IT" b="1" u="sng" dirty="0"/>
              <a:t>promozione</a:t>
            </a:r>
            <a:r>
              <a:rPr lang="it-IT" b="1" dirty="0"/>
              <a:t> per la </a:t>
            </a:r>
            <a:r>
              <a:rPr lang="it-IT" b="1" u="sng" dirty="0"/>
              <a:t>comunità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118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Associazioni di volontariato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208CE36-B928-9848-9846-F594613E0E09}"/>
              </a:ext>
            </a:extLst>
          </p:cNvPr>
          <p:cNvSpPr txBox="1"/>
          <p:nvPr/>
        </p:nvSpPr>
        <p:spPr>
          <a:xfrm>
            <a:off x="2887392" y="5101270"/>
            <a:ext cx="505508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Albo Comunale Esecutore BLSD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C7DE1020-E935-5642-ADD0-AE209253DABD}"/>
              </a:ext>
            </a:extLst>
          </p:cNvPr>
          <p:cNvCxnSpPr>
            <a:cxnSpLocks/>
          </p:cNvCxnSpPr>
          <p:nvPr/>
        </p:nvCxnSpPr>
        <p:spPr>
          <a:xfrm>
            <a:off x="2335907" y="2516207"/>
            <a:ext cx="85063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C892EEFD-8167-3541-A4CD-9DAB70061624}"/>
              </a:ext>
            </a:extLst>
          </p:cNvPr>
          <p:cNvCxnSpPr>
            <a:cxnSpLocks/>
          </p:cNvCxnSpPr>
          <p:nvPr/>
        </p:nvCxnSpPr>
        <p:spPr>
          <a:xfrm flipV="1">
            <a:off x="3393962" y="3947238"/>
            <a:ext cx="0" cy="437384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6E5B9068-14BD-2345-8605-7F3EF7A05531}"/>
              </a:ext>
            </a:extLst>
          </p:cNvPr>
          <p:cNvCxnSpPr>
            <a:cxnSpLocks/>
          </p:cNvCxnSpPr>
          <p:nvPr/>
        </p:nvCxnSpPr>
        <p:spPr>
          <a:xfrm flipV="1">
            <a:off x="5372966" y="3947238"/>
            <a:ext cx="0" cy="437384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1F6F4567-C65E-194D-A0BE-B542136A6245}"/>
              </a:ext>
            </a:extLst>
          </p:cNvPr>
          <p:cNvCxnSpPr>
            <a:cxnSpLocks/>
          </p:cNvCxnSpPr>
          <p:nvPr/>
        </p:nvCxnSpPr>
        <p:spPr>
          <a:xfrm flipV="1">
            <a:off x="5677766" y="3947238"/>
            <a:ext cx="0" cy="437384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B09F74E-236D-9249-86DA-2DC0009C6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5" y="2977872"/>
            <a:ext cx="908338" cy="9083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64F57FF-AFBD-D148-9298-40C39D943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4730" y="2054542"/>
            <a:ext cx="5969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2583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9DBEAC-D052-394F-AE6D-BF3491DB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Morte Improvvisa: dove possiamo agire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CCBFE210-5A36-D94A-B830-EB9CA20C91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27841765"/>
              </p:ext>
            </p:extLst>
          </p:nvPr>
        </p:nvGraphicFramePr>
        <p:xfrm>
          <a:off x="1457778" y="1666465"/>
          <a:ext cx="6697932" cy="4464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503B7B9-6AAB-3448-93AE-597F1DCBA6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0310" y="2161887"/>
            <a:ext cx="719858" cy="7198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3B77F0F-5A92-454C-9E50-79E5D187CF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5208" y="2251941"/>
            <a:ext cx="539749" cy="5397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1CABD3F-D9C8-3E4E-B5CE-23BE99096B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0790" y="5054600"/>
            <a:ext cx="944418" cy="94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6418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0EE2B9-2A9F-D548-8642-9606AAB65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morte improvvisa: gli strumenti di oggi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DE710-6380-2F42-9B15-E8E9E4DAC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Dall'introduzione di uno </a:t>
            </a:r>
            <a:r>
              <a:rPr lang="it-IT" b="1" dirty="0"/>
              <a:t>screening sistematico </a:t>
            </a:r>
            <a:r>
              <a:rPr lang="it-IT" dirty="0"/>
              <a:t>a livello nazionale l'incidenza della morte cardiovascolare improvvisa nei giovani atleti è sensibilmente diminuita. </a:t>
            </a:r>
          </a:p>
          <a:p>
            <a:pPr lvl="1" algn="just"/>
            <a:r>
              <a:rPr lang="it-IT" u="sng" dirty="0"/>
              <a:t>minore</a:t>
            </a:r>
            <a:r>
              <a:rPr lang="it-IT" dirty="0"/>
              <a:t> incidenza di morte improvvisa da </a:t>
            </a:r>
            <a:r>
              <a:rPr lang="it-IT" b="1" dirty="0"/>
              <a:t>cardiomiopatie</a:t>
            </a:r>
            <a:r>
              <a:rPr lang="it-IT" dirty="0"/>
              <a:t> </a:t>
            </a:r>
          </a:p>
          <a:p>
            <a:pPr lvl="1" algn="just"/>
            <a:r>
              <a:rPr lang="it-IT" dirty="0"/>
              <a:t>crescente </a:t>
            </a:r>
            <a:r>
              <a:rPr lang="it-IT" b="1" u="sng" dirty="0"/>
              <a:t>identificazione</a:t>
            </a:r>
            <a:r>
              <a:rPr lang="it-IT" dirty="0"/>
              <a:t> di atleti con cardiomiopatie allo screening</a:t>
            </a:r>
          </a:p>
          <a:p>
            <a:pPr marL="457200" lvl="1" indent="0" algn="just">
              <a:buNone/>
            </a:pPr>
            <a:r>
              <a:rPr lang="it-IT" dirty="0"/>
              <a:t>(Corrado et al. JAMA 2006)</a:t>
            </a:r>
          </a:p>
          <a:p>
            <a:pPr algn="just"/>
            <a:endParaRPr lang="it-IT" dirty="0"/>
          </a:p>
          <a:p>
            <a:pPr algn="just"/>
            <a:r>
              <a:rPr lang="it-IT" b="1" dirty="0" err="1"/>
              <a:t>ToRSADE</a:t>
            </a:r>
            <a:r>
              <a:rPr lang="it-IT" dirty="0"/>
              <a:t> – </a:t>
            </a:r>
            <a:r>
              <a:rPr lang="it-IT" dirty="0" err="1"/>
              <a:t>Tuscany</a:t>
            </a:r>
            <a:r>
              <a:rPr lang="it-IT" dirty="0"/>
              <a:t> </a:t>
            </a:r>
            <a:r>
              <a:rPr lang="it-IT" dirty="0" err="1"/>
              <a:t>Registry</a:t>
            </a:r>
            <a:r>
              <a:rPr lang="it-IT" dirty="0"/>
              <a:t> of </a:t>
            </a:r>
            <a:r>
              <a:rPr lang="it-IT" dirty="0" err="1"/>
              <a:t>Sudden</a:t>
            </a:r>
            <a:r>
              <a:rPr lang="it-IT" dirty="0"/>
              <a:t> </a:t>
            </a:r>
            <a:r>
              <a:rPr lang="it-IT" dirty="0" err="1"/>
              <a:t>Cardiac</a:t>
            </a:r>
            <a:r>
              <a:rPr lang="it-IT" dirty="0"/>
              <a:t> Death</a:t>
            </a:r>
          </a:p>
          <a:p>
            <a:pPr algn="just"/>
            <a:endParaRPr lang="it-IT" dirty="0"/>
          </a:p>
          <a:p>
            <a:pPr algn="just"/>
            <a:r>
              <a:rPr lang="it-IT" b="1" dirty="0" err="1"/>
              <a:t>iCuore</a:t>
            </a:r>
            <a:endParaRPr lang="it-I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79A0CDF-5D9E-9C43-BC9D-2B4101EC6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164" y="4312837"/>
            <a:ext cx="1523999" cy="42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342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640</Words>
  <Application>Microsoft Office PowerPoint</Application>
  <PresentationFormat>Presentazione su schermo (4:3)</PresentationFormat>
  <Paragraphs>134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Diapositiva 1</vt:lpstr>
      <vt:lpstr>La morte improvvisa</vt:lpstr>
      <vt:lpstr>Normative nazionali</vt:lpstr>
      <vt:lpstr>Firenze città cardio-protetta</vt:lpstr>
      <vt:lpstr>Fase 1: Comunicazione e Informazione</vt:lpstr>
      <vt:lpstr>Fase 2: Educazione e Prevenzione</vt:lpstr>
      <vt:lpstr>Fase 3: Formazione</vt:lpstr>
      <vt:lpstr>Morte Improvvisa: dove possiamo agire</vt:lpstr>
      <vt:lpstr>La morte improvvisa: gli strumenti di oggi</vt:lpstr>
      <vt:lpstr>Perché agire</vt:lpstr>
      <vt:lpstr>Perché crederci</vt:lpstr>
      <vt:lpstr>Morte Improvvisa: come possiamo agire noi</vt:lpstr>
      <vt:lpstr>Passi realizzati…</vt:lpstr>
      <vt:lpstr>Passi in itinere </vt:lpstr>
      <vt:lpstr>Diapositiva 15</vt:lpstr>
      <vt:lpstr>Addendum 1</vt:lpstr>
      <vt:lpstr>Addendum 2</vt:lpstr>
    </vt:vector>
  </TitlesOfParts>
  <Company>lafortuna2015spa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Smomola Stefania</dc:creator>
  <cp:lastModifiedBy>NA</cp:lastModifiedBy>
  <cp:revision>88</cp:revision>
  <dcterms:created xsi:type="dcterms:W3CDTF">2018-07-03T15:18:15Z</dcterms:created>
  <dcterms:modified xsi:type="dcterms:W3CDTF">2018-07-11T16:29:19Z</dcterms:modified>
</cp:coreProperties>
</file>