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9" r:id="rId2"/>
    <p:sldId id="287" r:id="rId3"/>
    <p:sldId id="278" r:id="rId4"/>
    <p:sldId id="279" r:id="rId5"/>
    <p:sldId id="280" r:id="rId6"/>
    <p:sldId id="281" r:id="rId7"/>
    <p:sldId id="282" r:id="rId8"/>
    <p:sldId id="277" r:id="rId9"/>
    <p:sldId id="263" r:id="rId10"/>
    <p:sldId id="268" r:id="rId11"/>
    <p:sldId id="269" r:id="rId12"/>
    <p:sldId id="270" r:id="rId13"/>
    <p:sldId id="275" r:id="rId14"/>
    <p:sldId id="273" r:id="rId15"/>
    <p:sldId id="264" r:id="rId16"/>
    <p:sldId id="265" r:id="rId17"/>
    <p:sldId id="266" r:id="rId18"/>
    <p:sldId id="267" r:id="rId19"/>
    <p:sldId id="262" r:id="rId20"/>
    <p:sldId id="298" r:id="rId21"/>
    <p:sldId id="297" r:id="rId22"/>
    <p:sldId id="284" r:id="rId23"/>
    <p:sldId id="286" r:id="rId24"/>
    <p:sldId id="285" r:id="rId25"/>
    <p:sldId id="292" r:id="rId26"/>
    <p:sldId id="293" r:id="rId27"/>
    <p:sldId id="294" r:id="rId28"/>
    <p:sldId id="295" r:id="rId29"/>
    <p:sldId id="296" r:id="rId30"/>
    <p:sldId id="283" r:id="rId31"/>
    <p:sldId id="288" r:id="rId32"/>
    <p:sldId id="289" r:id="rId33"/>
    <p:sldId id="291" r:id="rId3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39" userDrawn="1">
          <p15:clr>
            <a:srgbClr val="A4A3A4"/>
          </p15:clr>
        </p15:guide>
        <p15:guide id="2" pos="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98A"/>
    <a:srgbClr val="60C0C5"/>
    <a:srgbClr val="E42328"/>
    <a:srgbClr val="274596"/>
    <a:srgbClr val="27FFFF"/>
    <a:srgbClr val="FFFFFF"/>
    <a:srgbClr val="5EC1C6"/>
    <a:srgbClr val="F79646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6" autoAdjust="0"/>
    <p:restoredTop sz="94674"/>
  </p:normalViewPr>
  <p:slideViewPr>
    <p:cSldViewPr snapToGrid="0" snapToObjects="1">
      <p:cViewPr>
        <p:scale>
          <a:sx n="70" d="100"/>
          <a:sy n="70" d="100"/>
        </p:scale>
        <p:origin x="-1374" y="-72"/>
      </p:cViewPr>
      <p:guideLst>
        <p:guide orient="horz" pos="1139"/>
        <p:guide pos="884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939B8-D531-5A4F-A693-6D5A435E364D}" type="datetimeFigureOut">
              <a:rPr lang="it-IT" smtClean="0"/>
              <a:t>12/07/2018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C63C8-B7FA-6143-9600-EBC4D202F3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41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01D66-36FB-433A-B2E2-1E5541004057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funzione di modifica consente di modificare ubicazione, referente, accessibilità del defibrillatore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C63C8-B7FA-6143-9600-EBC4D202F3E8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74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C326B674-96C8-B142-8A16-E733032775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052070" y="1644316"/>
            <a:ext cx="6252411" cy="8866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052070" y="4361447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D52DB9-768D-8D45-9A8F-7EA169A49C5E}" type="datetimeFigureOut">
              <a:rPr lang="it-IT" smtClean="0"/>
              <a:t>12/07/2018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5BFD4D-11A9-6A46-82D7-3F08F481C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0897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383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100" y="1600200"/>
            <a:ext cx="80137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50171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354450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44125C7B-4E8A-D644-9463-414AC6C7AC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320799" y="31930"/>
            <a:ext cx="73660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</a:t>
            </a:r>
            <a:r>
              <a:rPr lang="it-IT" dirty="0" err="1"/>
              <a:t>livelloQuarto</a:t>
            </a:r>
            <a:r>
              <a:rPr lang="it-IT" dirty="0"/>
              <a:t>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ADFE7C4B-CF56-C24C-A11A-62AA1C86D5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23615" y="6208223"/>
            <a:ext cx="555600" cy="555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AF88D06C-6A6F-364B-A729-0AA5435F9C8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7403" y="6278730"/>
            <a:ext cx="1076969" cy="4186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814F6165-6EC8-EA46-9297-1610647C17C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12962" y="6268739"/>
            <a:ext cx="876846" cy="43974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="" xmlns:a16="http://schemas.microsoft.com/office/drawing/2014/main" id="{E26850C2-97F9-CF43-B71D-B4E570B00329}"/>
              </a:ext>
            </a:extLst>
          </p:cNvPr>
          <p:cNvSpPr/>
          <p:nvPr userDrawn="1"/>
        </p:nvSpPr>
        <p:spPr>
          <a:xfrm>
            <a:off x="4053151" y="6430729"/>
            <a:ext cx="11785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>
                <a:solidFill>
                  <a:srgbClr val="E4232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www.icuore.it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xmlns="" id="{30E282E7-7A56-0B44-9A64-83A2ADFC52A1}"/>
              </a:ext>
            </a:extLst>
          </p:cNvPr>
          <p:cNvCxnSpPr/>
          <p:nvPr userDrawn="1"/>
        </p:nvCxnSpPr>
        <p:spPr>
          <a:xfrm>
            <a:off x="0" y="6078269"/>
            <a:ext cx="9144000" cy="0"/>
          </a:xfrm>
          <a:prstGeom prst="line">
            <a:avLst/>
          </a:prstGeom>
          <a:ln w="12700">
            <a:solidFill>
              <a:srgbClr val="60C0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12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2D398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D398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2D398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D398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2D398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3"/>
          <p:cNvSpPr txBox="1">
            <a:spLocks/>
          </p:cNvSpPr>
          <p:nvPr/>
        </p:nvSpPr>
        <p:spPr>
          <a:xfrm>
            <a:off x="3372976" y="2032357"/>
            <a:ext cx="1617939" cy="2980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sz="14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it-IT" dirty="0"/>
          </a:p>
          <a:p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793CF3E8-2499-E746-BC57-723297C660AC}"/>
              </a:ext>
            </a:extLst>
          </p:cNvPr>
          <p:cNvSpPr/>
          <p:nvPr/>
        </p:nvSpPr>
        <p:spPr>
          <a:xfrm>
            <a:off x="2834639" y="1826401"/>
            <a:ext cx="59113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rgbClr val="2D39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Diffusione e gestione del defibrillatore DAE 4.0</a:t>
            </a:r>
            <a:endParaRPr lang="it-IT" sz="3200" b="1" dirty="0">
              <a:solidFill>
                <a:srgbClr val="2D39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77CD938B-FAA3-9345-91E0-317D95A52F2D}"/>
              </a:ext>
            </a:extLst>
          </p:cNvPr>
          <p:cNvSpPr/>
          <p:nvPr/>
        </p:nvSpPr>
        <p:spPr>
          <a:xfrm>
            <a:off x="2012008" y="4978462"/>
            <a:ext cx="66894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Massimo Mandò</a:t>
            </a:r>
          </a:p>
          <a:p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Direttore CO118 Arezzo</a:t>
            </a:r>
          </a:p>
          <a:p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Direttore Dipartimento Emergenza Urgenza area Critica AVSE 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ADFE7C4B-CF56-C24C-A11A-62AA1C86D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615" y="6208223"/>
            <a:ext cx="555600" cy="5556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AF88D06C-6A6F-364B-A729-0AA5435F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03" y="6278730"/>
            <a:ext cx="1076969" cy="41867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814F6165-6EC8-EA46-9297-1610647C1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962" y="6268739"/>
            <a:ext cx="876846" cy="43974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="" xmlns:a16="http://schemas.microsoft.com/office/drawing/2014/main" id="{E26850C2-97F9-CF43-B71D-B4E570B00329}"/>
              </a:ext>
            </a:extLst>
          </p:cNvPr>
          <p:cNvSpPr/>
          <p:nvPr/>
        </p:nvSpPr>
        <p:spPr>
          <a:xfrm>
            <a:off x="4053151" y="6430729"/>
            <a:ext cx="11785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 err="1">
                <a:solidFill>
                  <a:srgbClr val="E4232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www.icuore.it</a:t>
            </a:r>
            <a:endParaRPr lang="it-IT" sz="1000" dirty="0">
              <a:solidFill>
                <a:srgbClr val="E42328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98" y="79554"/>
            <a:ext cx="7823201" cy="120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4930"/>
            <a:ext cx="9143998" cy="492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58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Ciclo di vita del DAE</a:t>
            </a:r>
            <a:endParaRPr lang="it-IT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930"/>
            <a:ext cx="9144000" cy="490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6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35311"/>
            <a:ext cx="6196084" cy="77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450"/>
            <a:ext cx="9144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1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16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61" y="83109"/>
            <a:ext cx="6277970" cy="100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550"/>
            <a:ext cx="9144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17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 </a:t>
            </a:r>
            <a:br>
              <a:rPr lang="it-IT" dirty="0"/>
            </a:br>
            <a:r>
              <a:rPr lang="it-IT" dirty="0"/>
              <a:t>2. Struttura del SSR competente in materia di vigilanza e modalità del controllo</a:t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914400" y="1608594"/>
            <a:ext cx="8020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1. La struttura incaricata della sorveglianza della normativa di esercizio dei DAE è individuata, ai sensi del paragrafo 4 dell’allegato A del </a:t>
            </a:r>
            <a:r>
              <a:rPr lang="it-IT" sz="2000" dirty="0" err="1"/>
              <a:t>d.m.</a:t>
            </a:r>
            <a:r>
              <a:rPr lang="it-IT" sz="2000" dirty="0"/>
              <a:t> 18 marzo 2011, nella </a:t>
            </a:r>
            <a:r>
              <a:rPr lang="it-IT" sz="2400" dirty="0">
                <a:solidFill>
                  <a:srgbClr val="FF0000"/>
                </a:solidFill>
              </a:rPr>
              <a:t>centrale operativa del 118 </a:t>
            </a:r>
            <a:r>
              <a:rPr lang="it-IT" sz="2000" dirty="0"/>
              <a:t>territorialmente competente</a:t>
            </a:r>
          </a:p>
        </p:txBody>
      </p:sp>
      <p:sp>
        <p:nvSpPr>
          <p:cNvPr id="5" name="Rettangolo 4"/>
          <p:cNvSpPr/>
          <p:nvPr/>
        </p:nvSpPr>
        <p:spPr>
          <a:xfrm>
            <a:off x="914400" y="3384888"/>
            <a:ext cx="8020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2. I controlli si esercitano, ordinariamente, attraverso la piattaforma </a:t>
            </a:r>
            <a:r>
              <a:rPr lang="it-IT" sz="2000" dirty="0" err="1"/>
              <a:t>iCuore</a:t>
            </a:r>
            <a:r>
              <a:rPr lang="it-IT" sz="2000" dirty="0"/>
              <a:t> di cui alla sezione VII dell’allegato A e consistono nel segnalare tempestivamente ai gestori sia la scadenza degli obblighi manutentivi sia i casi di malfunzionamento rilevati attraverso la piattaforma stessa.</a:t>
            </a:r>
          </a:p>
        </p:txBody>
      </p:sp>
    </p:spTree>
    <p:extLst>
      <p:ext uri="{BB962C8B-B14F-4D97-AF65-F5344CB8AC3E}">
        <p14:creationId xmlns:p14="http://schemas.microsoft.com/office/powerpoint/2010/main" val="29121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3. Defibrillatori collocati negli impianti sportivi</a:t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876300" y="1345674"/>
            <a:ext cx="81343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1. La struttura di cui i comuni possono avvalersi, per lo svolgimento dell’attività di vigilanza e controllo di cui all’art.6 della </a:t>
            </a:r>
            <a:r>
              <a:rPr lang="it-IT" sz="2000" dirty="0" err="1"/>
              <a:t>l.r</a:t>
            </a:r>
            <a:r>
              <a:rPr lang="it-IT" sz="2000" dirty="0"/>
              <a:t>. 9 ottobre 2015, n.68 (Disposizioni per la diffusione dei defibrillatori semiautomatici esterni nell’ambito della pratica fisica e sportiva) </a:t>
            </a:r>
            <a:r>
              <a:rPr lang="it-IT" sz="2000" b="1" dirty="0">
                <a:solidFill>
                  <a:srgbClr val="FF0000"/>
                </a:solidFill>
              </a:rPr>
              <a:t>è la centrale operativa del 118 territorialmente competente.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876300" y="3167390"/>
            <a:ext cx="8134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2. Qualora la segnalazione di cui al paragrafo 2 riguardi un defibrillatore ubicato in un impianto sportivo la segnalazione viene trasmessa anche al comune competente.</a:t>
            </a:r>
          </a:p>
        </p:txBody>
      </p:sp>
      <p:sp>
        <p:nvSpPr>
          <p:cNvPr id="6" name="Rettangolo 5"/>
          <p:cNvSpPr/>
          <p:nvPr/>
        </p:nvSpPr>
        <p:spPr>
          <a:xfrm>
            <a:off x="876300" y="4444663"/>
            <a:ext cx="81343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3. La mancata manutenzione periodica del defibrillatore comporta, a carico dei gestori degli impianti, l’applicazione della sanzione di cui all’art.7, comma 2 della </a:t>
            </a:r>
            <a:r>
              <a:rPr lang="it-IT" sz="2000" dirty="0" err="1"/>
              <a:t>l.r</a:t>
            </a:r>
            <a:r>
              <a:rPr lang="it-IT" sz="2000" dirty="0"/>
              <a:t>. 9 ottobre 2015, n.68 (Disposizioni per la diffusione dei defibrillatori semiautomatici esterni nell’ambito della pratica fisica e sportiva).</a:t>
            </a:r>
          </a:p>
        </p:txBody>
      </p:sp>
    </p:spTree>
    <p:extLst>
      <p:ext uri="{BB962C8B-B14F-4D97-AF65-F5344CB8AC3E}">
        <p14:creationId xmlns:p14="http://schemas.microsoft.com/office/powerpoint/2010/main" val="147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 </a:t>
            </a:r>
            <a:br>
              <a:rPr lang="it-IT" dirty="0"/>
            </a:br>
            <a:r>
              <a:rPr lang="it-IT" dirty="0"/>
              <a:t>4. Mancato adeguamento alle segnalazioni del 118</a:t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66750" y="1498938"/>
            <a:ext cx="8020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1. </a:t>
            </a:r>
            <a:r>
              <a:rPr lang="it-IT" sz="2000" b="1" dirty="0">
                <a:solidFill>
                  <a:srgbClr val="FF0000"/>
                </a:solidFill>
              </a:rPr>
              <a:t>I proprietari/gestori dei defibrillatori </a:t>
            </a:r>
            <a:r>
              <a:rPr lang="it-IT" sz="2000" dirty="0"/>
              <a:t>che hanno ricevuto la segnalazione di cui al paragrafo 2 comunicano tempestivamente alla centrale operativa del 118, tramite la piattaforma </a:t>
            </a:r>
            <a:r>
              <a:rPr lang="it-IT" sz="2000" dirty="0" err="1"/>
              <a:t>iCuore</a:t>
            </a:r>
            <a:r>
              <a:rPr lang="it-IT" sz="2000" dirty="0"/>
              <a:t>, l’adempimento degli obblighi manutentivi ed il ripristino della funzionalità del defibrillatore stesso.</a:t>
            </a:r>
          </a:p>
        </p:txBody>
      </p:sp>
      <p:sp>
        <p:nvSpPr>
          <p:cNvPr id="5" name="Rettangolo 4"/>
          <p:cNvSpPr/>
          <p:nvPr/>
        </p:nvSpPr>
        <p:spPr>
          <a:xfrm>
            <a:off x="666750" y="3429000"/>
            <a:ext cx="8020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2. Fino alla comunicazione di cui al comma precedente e fatte salve le eventuali responsabilità civili e penali del proprietario/gestore nel caso di incidente</a:t>
            </a:r>
            <a:r>
              <a:rPr lang="it-IT" sz="2000" b="1" dirty="0">
                <a:solidFill>
                  <a:srgbClr val="FF0000"/>
                </a:solidFill>
              </a:rPr>
              <a:t>, il defibrillatore difettoso viene segnalato come tale nella piattaforma </a:t>
            </a:r>
            <a:r>
              <a:rPr lang="it-IT" sz="2000" b="1" dirty="0" err="1">
                <a:solidFill>
                  <a:srgbClr val="FF0000"/>
                </a:solidFill>
              </a:rPr>
              <a:t>iCuore</a:t>
            </a:r>
            <a:r>
              <a:rPr lang="it-IT" sz="2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1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5. Report dell’evento in seguito a utilizzo del defibrillatore</a:t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971550" y="2906285"/>
            <a:ext cx="7410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1</a:t>
            </a:r>
            <a:r>
              <a:rPr lang="it-IT" sz="2000" b="1" dirty="0">
                <a:solidFill>
                  <a:srgbClr val="FF0000"/>
                </a:solidFill>
              </a:rPr>
              <a:t>. I proprietari/gestori dei defibrillatori </a:t>
            </a:r>
            <a:r>
              <a:rPr lang="it-IT" sz="2000" dirty="0"/>
              <a:t>hanno l’obbligo di consegnare il defibrillatore o il report dell’evento scaricabile che ha portato all’utilizzo del DAE preferibilmente alla centrale operativa 118 competente o a un presidio dell’Azienda USL di riferimento. </a:t>
            </a:r>
          </a:p>
        </p:txBody>
      </p:sp>
    </p:spTree>
    <p:extLst>
      <p:ext uri="{BB962C8B-B14F-4D97-AF65-F5344CB8AC3E}">
        <p14:creationId xmlns:p14="http://schemas.microsoft.com/office/powerpoint/2010/main" val="219971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Registro arresti cardiaci</a:t>
            </a:r>
            <a:endParaRPr lang="it-IT" dirty="0"/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222063"/>
              </p:ext>
            </p:extLst>
          </p:nvPr>
        </p:nvGraphicFramePr>
        <p:xfrm>
          <a:off x="0" y="1835150"/>
          <a:ext cx="914399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745"/>
                <a:gridCol w="740979"/>
                <a:gridCol w="945931"/>
                <a:gridCol w="677917"/>
                <a:gridCol w="835573"/>
                <a:gridCol w="646386"/>
                <a:gridCol w="614855"/>
                <a:gridCol w="567559"/>
                <a:gridCol w="551793"/>
                <a:gridCol w="662152"/>
                <a:gridCol w="740979"/>
                <a:gridCol w="614855"/>
                <a:gridCol w="788275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N° scheda 118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T. ROSC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RCP in atto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ritmo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N° scariche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MME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dest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CPC*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esito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Pre</a:t>
                      </a:r>
                      <a:r>
                        <a:rPr lang="it-IT" sz="1400" dirty="0" smtClean="0"/>
                        <a:t> arrivo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Codice luogo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PAD</a:t>
                      </a:r>
                    </a:p>
                    <a:p>
                      <a:pPr algn="ctr"/>
                      <a:r>
                        <a:rPr lang="it-IT" sz="1400" dirty="0" smtClean="0"/>
                        <a:t>o</a:t>
                      </a:r>
                    </a:p>
                    <a:p>
                      <a:pPr algn="ctr"/>
                      <a:r>
                        <a:rPr lang="it-IT" sz="1400" dirty="0" smtClean="0"/>
                        <a:t>118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Time</a:t>
                      </a:r>
                      <a:r>
                        <a:rPr lang="it-IT" sz="1400" baseline="0" dirty="0" smtClean="0"/>
                        <a:t> to Target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ttangolo 12"/>
          <p:cNvSpPr/>
          <p:nvPr/>
        </p:nvSpPr>
        <p:spPr>
          <a:xfrm>
            <a:off x="152399" y="2711450"/>
            <a:ext cx="882015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hangingPunct="0">
              <a:buFont typeface="Arial" charset="0"/>
              <a:buChar char="•"/>
            </a:pPr>
            <a:r>
              <a:rPr lang="it-IT" sz="1400" b="1" dirty="0" err="1" smtClean="0">
                <a:solidFill>
                  <a:srgbClr val="000000"/>
                </a:solidFill>
                <a:latin typeface="Calibri" pitchFamily="18"/>
              </a:rPr>
              <a:t>Cerebral</a:t>
            </a:r>
            <a:r>
              <a:rPr lang="it-IT" sz="1400" b="1" dirty="0" smtClean="0">
                <a:solidFill>
                  <a:srgbClr val="000000"/>
                </a:solidFill>
                <a:latin typeface="Calibri" pitchFamily="18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Calibri" pitchFamily="18"/>
              </a:rPr>
              <a:t>Perfomance</a:t>
            </a:r>
            <a:r>
              <a:rPr lang="it-IT" sz="1400" b="1" dirty="0">
                <a:solidFill>
                  <a:srgbClr val="000000"/>
                </a:solidFill>
                <a:latin typeface="Calibri" pitchFamily="18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Calibri" pitchFamily="18"/>
              </a:rPr>
              <a:t>Categories</a:t>
            </a:r>
            <a:r>
              <a:rPr lang="it-IT" sz="1400" b="1" dirty="0">
                <a:solidFill>
                  <a:srgbClr val="000000"/>
                </a:solidFill>
                <a:latin typeface="Calibri" pitchFamily="18"/>
              </a:rPr>
              <a:t> </a:t>
            </a:r>
            <a:r>
              <a:rPr lang="it-IT" sz="1400" b="1" dirty="0" err="1" smtClean="0">
                <a:solidFill>
                  <a:srgbClr val="000000"/>
                </a:solidFill>
                <a:latin typeface="Calibri" pitchFamily="18"/>
              </a:rPr>
              <a:t>Scal</a:t>
            </a:r>
            <a:r>
              <a:rPr lang="it-IT" sz="1400" b="1" dirty="0" smtClean="0">
                <a:solidFill>
                  <a:srgbClr val="000000"/>
                </a:solidFill>
                <a:latin typeface="Calibri" pitchFamily="18"/>
              </a:rPr>
              <a:t> </a:t>
            </a:r>
            <a:r>
              <a:rPr lang="it-IT" sz="1200" dirty="0" smtClean="0">
                <a:solidFill>
                  <a:srgbClr val="000000"/>
                </a:solidFill>
                <a:latin typeface="Calibri" pitchFamily="18"/>
              </a:rPr>
              <a:t>CPC</a:t>
            </a:r>
          </a:p>
          <a:p>
            <a:pPr marL="171450" lvl="0" indent="-171450" hangingPunct="0">
              <a:buFont typeface="Arial" charset="0"/>
              <a:buChar char="•"/>
            </a:pPr>
            <a:endParaRPr lang="it-IT" sz="1200" dirty="0">
              <a:solidFill>
                <a:srgbClr val="000000"/>
              </a:solidFill>
              <a:latin typeface="Calibri" pitchFamily="18"/>
            </a:endParaRPr>
          </a:p>
          <a:p>
            <a:pPr lvl="0" hangingPunct="0"/>
            <a:r>
              <a:rPr lang="it-IT" sz="1200" dirty="0">
                <a:solidFill>
                  <a:srgbClr val="000000"/>
                </a:solidFill>
                <a:latin typeface="Calibri" pitchFamily="18"/>
              </a:rPr>
              <a:t>Nota: se il paziente è anestetizzato, paralizzato o intubato, usare questa "condizione" per calcolare il </a:t>
            </a:r>
            <a:r>
              <a:rPr lang="it-IT" sz="1200" dirty="0" err="1">
                <a:solidFill>
                  <a:srgbClr val="000000"/>
                </a:solidFill>
                <a:latin typeface="Calibri" pitchFamily="18"/>
              </a:rPr>
              <a:t>puntaggio</a:t>
            </a:r>
            <a:r>
              <a:rPr lang="it-IT" sz="1200" dirty="0">
                <a:solidFill>
                  <a:srgbClr val="000000"/>
                </a:solidFill>
                <a:latin typeface="Calibri" pitchFamily="18"/>
              </a:rPr>
              <a:t>.</a:t>
            </a:r>
          </a:p>
          <a:p>
            <a:pPr lvl="0" hangingPunct="0"/>
            <a:endParaRPr lang="it-IT" sz="1200" dirty="0">
              <a:solidFill>
                <a:srgbClr val="000000"/>
              </a:solidFill>
              <a:latin typeface="Calibri" pitchFamily="18"/>
            </a:endParaRPr>
          </a:p>
          <a:p>
            <a:pPr lvl="0" hangingPunct="0"/>
            <a:r>
              <a:rPr lang="it-IT" sz="1200" b="1" dirty="0">
                <a:solidFill>
                  <a:srgbClr val="000000"/>
                </a:solidFill>
                <a:latin typeface="Calibri" pitchFamily="18"/>
              </a:rPr>
              <a:t>CPC 1 = </a:t>
            </a:r>
            <a:r>
              <a:rPr lang="it-IT" sz="1200" dirty="0">
                <a:solidFill>
                  <a:srgbClr val="000000"/>
                </a:solidFill>
                <a:latin typeface="Calibri" pitchFamily="18"/>
              </a:rPr>
              <a:t> Piena </a:t>
            </a:r>
            <a:r>
              <a:rPr lang="it-IT" sz="1200" dirty="0" err="1">
                <a:solidFill>
                  <a:srgbClr val="000000"/>
                </a:solidFill>
                <a:latin typeface="Calibri" pitchFamily="18"/>
              </a:rPr>
              <a:t>efficenza</a:t>
            </a:r>
            <a:r>
              <a:rPr lang="it-IT" sz="1200" dirty="0">
                <a:solidFill>
                  <a:srgbClr val="000000"/>
                </a:solidFill>
                <a:latin typeface="Calibri" pitchFamily="18"/>
              </a:rPr>
              <a:t> cerebrale, cosciente, vigile in grado di parlare, potrebbe avere un lieve deficit neurologico o psicologico.</a:t>
            </a:r>
          </a:p>
          <a:p>
            <a:pPr lvl="0" hangingPunct="0"/>
            <a:endParaRPr lang="it-IT" sz="1200" dirty="0">
              <a:solidFill>
                <a:srgbClr val="000000"/>
              </a:solidFill>
              <a:latin typeface="Calibri" pitchFamily="18"/>
            </a:endParaRPr>
          </a:p>
          <a:p>
            <a:pPr lvl="0" hangingPunct="0"/>
            <a:r>
              <a:rPr lang="it-IT" sz="1200" b="1" dirty="0">
                <a:solidFill>
                  <a:srgbClr val="000000"/>
                </a:solidFill>
                <a:latin typeface="Calibri" pitchFamily="18"/>
              </a:rPr>
              <a:t>CPCP 2 =</a:t>
            </a:r>
            <a:r>
              <a:rPr lang="it-IT" sz="1200" dirty="0">
                <a:solidFill>
                  <a:srgbClr val="000000"/>
                </a:solidFill>
                <a:latin typeface="Calibri" pitchFamily="18"/>
              </a:rPr>
              <a:t> moderata disabilità cerebrale, cosciente, sufficienti funzioni cerebrali per svolgere in modo </a:t>
            </a:r>
            <a:r>
              <a:rPr lang="it-IT" sz="1200" dirty="0" err="1">
                <a:solidFill>
                  <a:srgbClr val="000000"/>
                </a:solidFill>
                <a:latin typeface="Calibri" pitchFamily="18"/>
              </a:rPr>
              <a:t>indipendete</a:t>
            </a:r>
            <a:r>
              <a:rPr lang="it-IT" sz="1200" dirty="0">
                <a:solidFill>
                  <a:srgbClr val="000000"/>
                </a:solidFill>
                <a:latin typeface="Calibri" pitchFamily="18"/>
              </a:rPr>
              <a:t> le normali azioni quotidiane. In grado di lavorare in un ambiente protetto.</a:t>
            </a:r>
          </a:p>
          <a:p>
            <a:pPr lvl="0" hangingPunct="0"/>
            <a:endParaRPr lang="it-IT" sz="1200" dirty="0">
              <a:solidFill>
                <a:srgbClr val="000000"/>
              </a:solidFill>
              <a:latin typeface="Calibri" pitchFamily="18"/>
            </a:endParaRPr>
          </a:p>
          <a:p>
            <a:pPr lvl="0" hangingPunct="0"/>
            <a:r>
              <a:rPr lang="it-IT" sz="1200" b="1" dirty="0">
                <a:solidFill>
                  <a:srgbClr val="000000"/>
                </a:solidFill>
                <a:latin typeface="Calibri" pitchFamily="18"/>
              </a:rPr>
              <a:t>CPC 3 = </a:t>
            </a:r>
            <a:r>
              <a:rPr lang="it-IT" sz="1200" dirty="0">
                <a:solidFill>
                  <a:srgbClr val="000000"/>
                </a:solidFill>
                <a:latin typeface="Calibri" pitchFamily="18"/>
              </a:rPr>
              <a:t>Grave  disabilità cerebrale: cosciente, dipende da altri per il supporto giornaliero, a causa della compromissione della funzione cerebrale. Varia da stato di deambulazione a grave demenza o </a:t>
            </a:r>
            <a:r>
              <a:rPr lang="it-IT" sz="1200" dirty="0" err="1">
                <a:solidFill>
                  <a:srgbClr val="000000"/>
                </a:solidFill>
                <a:latin typeface="Calibri" pitchFamily="18"/>
              </a:rPr>
              <a:t>paresis</a:t>
            </a:r>
            <a:r>
              <a:rPr lang="it-IT" sz="1200" dirty="0">
                <a:solidFill>
                  <a:srgbClr val="000000"/>
                </a:solidFill>
                <a:latin typeface="Calibri" pitchFamily="18"/>
              </a:rPr>
              <a:t>.</a:t>
            </a:r>
          </a:p>
          <a:p>
            <a:pPr lvl="0" hangingPunct="0"/>
            <a:endParaRPr lang="it-IT" sz="1200" dirty="0">
              <a:solidFill>
                <a:srgbClr val="000000"/>
              </a:solidFill>
              <a:latin typeface="Calibri" pitchFamily="18"/>
            </a:endParaRPr>
          </a:p>
          <a:p>
            <a:pPr lvl="0" hangingPunct="0"/>
            <a:r>
              <a:rPr lang="it-IT" sz="1200" b="1" dirty="0">
                <a:solidFill>
                  <a:srgbClr val="000000"/>
                </a:solidFill>
                <a:latin typeface="Calibri" pitchFamily="18"/>
              </a:rPr>
              <a:t>CPC 4 = </a:t>
            </a:r>
            <a:r>
              <a:rPr lang="it-IT" sz="1200" dirty="0">
                <a:solidFill>
                  <a:srgbClr val="000000"/>
                </a:solidFill>
                <a:latin typeface="Calibri" pitchFamily="18"/>
              </a:rPr>
              <a:t> Coma o stato vegetativo.  Qualsiasi grado di coma senza la presenza di tutti i criteri di morte cerebrale. inconsapevolezza, anche se appare sveglio (stato vegetativo) senza interazione con l'ambiente; può avere apertura oculare spontanea e cicli sonno / sveglio. Mancanza di risposta cerebrale.</a:t>
            </a:r>
          </a:p>
          <a:p>
            <a:pPr lvl="0" hangingPunct="0"/>
            <a:endParaRPr lang="it-IT" sz="1200" dirty="0">
              <a:solidFill>
                <a:srgbClr val="000000"/>
              </a:solidFill>
              <a:latin typeface="Calibri" pitchFamily="18"/>
            </a:endParaRPr>
          </a:p>
          <a:p>
            <a:pPr lvl="0" hangingPunct="0"/>
            <a:r>
              <a:rPr lang="it-IT" sz="1200" b="1" dirty="0">
                <a:solidFill>
                  <a:srgbClr val="000000"/>
                </a:solidFill>
                <a:latin typeface="Calibri" pitchFamily="18"/>
              </a:rPr>
              <a:t>CPC 5 = </a:t>
            </a:r>
            <a:r>
              <a:rPr lang="it-IT" sz="1200" dirty="0">
                <a:solidFill>
                  <a:srgbClr val="000000"/>
                </a:solidFill>
                <a:latin typeface="Calibri" pitchFamily="18"/>
              </a:rPr>
              <a:t> Morte cerebrale: apnea, EEG piatto, </a:t>
            </a:r>
            <a:r>
              <a:rPr lang="it-IT" sz="1200" dirty="0" err="1">
                <a:solidFill>
                  <a:srgbClr val="000000"/>
                </a:solidFill>
                <a:latin typeface="Calibri" pitchFamily="18"/>
              </a:rPr>
              <a:t>ariflessia</a:t>
            </a:r>
            <a:r>
              <a:rPr lang="it-IT" sz="1200" dirty="0">
                <a:solidFill>
                  <a:srgbClr val="000000"/>
                </a:solidFill>
                <a:latin typeface="Calibri" pitchFamily="18"/>
              </a:rPr>
              <a:t>, </a:t>
            </a:r>
            <a:r>
              <a:rPr lang="it-IT" sz="1200" dirty="0" err="1">
                <a:solidFill>
                  <a:srgbClr val="000000"/>
                </a:solidFill>
                <a:latin typeface="Calibri" pitchFamily="18"/>
              </a:rPr>
              <a:t>etc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166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Obiettivo </a:t>
            </a:r>
            <a:endParaRPr lang="it-IT" dirty="0"/>
          </a:p>
        </p:txBody>
      </p:sp>
      <p:pic>
        <p:nvPicPr>
          <p:cNvPr id="1026" name="Picture 2" descr="Risultati immagini per più d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8960"/>
            <a:ext cx="2857500" cy="30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sultati immagini per pi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91" y="1356360"/>
            <a:ext cx="2052090" cy="20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sultati immagini per regione tosc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414281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isultati immagini per regione tosc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5" y="31930"/>
            <a:ext cx="4354285" cy="13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isultati immagini per grazie con da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32" y="3601618"/>
            <a:ext cx="3720968" cy="24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Due dati 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3500" y="5166647"/>
            <a:ext cx="9080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400" b="1" dirty="0">
                <a:solidFill>
                  <a:srgbClr val="FF0000"/>
                </a:solidFill>
              </a:rPr>
              <a:t>Da gennaio A giugno 2018 43 ACC  13 </a:t>
            </a:r>
            <a:r>
              <a:rPr lang="it-IT" altLang="it-IT" sz="2400" b="1" dirty="0" err="1">
                <a:solidFill>
                  <a:srgbClr val="FF0000"/>
                </a:solidFill>
              </a:rPr>
              <a:t>rosc</a:t>
            </a:r>
            <a:r>
              <a:rPr lang="it-IT" altLang="it-IT" sz="2400" b="1" dirty="0">
                <a:solidFill>
                  <a:srgbClr val="FF0000"/>
                </a:solidFill>
              </a:rPr>
              <a:t> 30% con 9 dimessi </a:t>
            </a:r>
            <a:r>
              <a:rPr lang="it-IT" altLang="it-IT" sz="2400" b="1" dirty="0" smtClean="0">
                <a:solidFill>
                  <a:srgbClr val="FF0000"/>
                </a:solidFill>
              </a:rPr>
              <a:t>vivi 70% </a:t>
            </a:r>
            <a:endParaRPr lang="it-IT" altLang="it-IT" sz="2400" b="1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3500" y="1420590"/>
            <a:ext cx="760559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  <a:p>
            <a:endParaRPr lang="it-IT" dirty="0"/>
          </a:p>
          <a:p>
            <a:r>
              <a:rPr lang="it-IT" sz="2400" b="1" dirty="0"/>
              <a:t>La defibrillazione precoce ad accesso pubblico</a:t>
            </a:r>
            <a:r>
              <a:rPr lang="it-IT" sz="2400" b="1" dirty="0" smtClean="0"/>
              <a:t>:</a:t>
            </a:r>
          </a:p>
          <a:p>
            <a:endParaRPr lang="it-IT" sz="2000" b="1" dirty="0"/>
          </a:p>
          <a:p>
            <a:r>
              <a:rPr lang="it-IT" dirty="0" smtClean="0"/>
              <a:t>da </a:t>
            </a:r>
            <a:r>
              <a:rPr lang="it-IT" dirty="0"/>
              <a:t>“Arezzo Cuore”  alla nuova USL Toscana </a:t>
            </a:r>
            <a:r>
              <a:rPr lang="it-IT" dirty="0" smtClean="0"/>
              <a:t>Sud-Est</a:t>
            </a:r>
          </a:p>
          <a:p>
            <a:endParaRPr lang="it-IT" dirty="0"/>
          </a:p>
          <a:p>
            <a:r>
              <a:rPr lang="it-IT" dirty="0" smtClean="0"/>
              <a:t>Massimo </a:t>
            </a:r>
            <a:r>
              <a:rPr lang="it-IT" dirty="0"/>
              <a:t>Mandò, Medico, Centrale Operativa 118, ASL Arezzo Sud-Est</a:t>
            </a:r>
          </a:p>
          <a:p>
            <a:endParaRPr lang="it-IT" dirty="0"/>
          </a:p>
          <a:p>
            <a:r>
              <a:rPr lang="it-IT" dirty="0" smtClean="0"/>
              <a:t>Simone </a:t>
            </a:r>
            <a:r>
              <a:rPr lang="it-IT" dirty="0" err="1"/>
              <a:t>Nocentini</a:t>
            </a:r>
            <a:r>
              <a:rPr lang="it-IT" dirty="0"/>
              <a:t>, Medico, Centrale Operativa 118, ASL Arezzo Sud-Est</a:t>
            </a:r>
          </a:p>
          <a:p>
            <a:endParaRPr lang="it-IT" dirty="0"/>
          </a:p>
          <a:p>
            <a:r>
              <a:rPr lang="it-IT" dirty="0"/>
              <a:t>Andrea Gambini, Infermiere, Centrale Operativa 118, ASL Arezzo Sud-Est</a:t>
            </a:r>
          </a:p>
        </p:txBody>
      </p:sp>
      <p:sp>
        <p:nvSpPr>
          <p:cNvPr id="6" name="AutoShape 2" descr="OMCeO Firenze - Toscana Medic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497" y="1284113"/>
            <a:ext cx="1637730" cy="230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9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Due dati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013045" y="142265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it-IT" dirty="0">
                <a:latin typeface="HelveticaNeueLTStd-LtCn"/>
              </a:rPr>
              <a:t>Numero DAE                                848</a:t>
            </a:r>
          </a:p>
          <a:p>
            <a:endParaRPr lang="it-IT" altLang="it-IT" dirty="0">
              <a:latin typeface="HelveticaNeueLTStd-LtCn"/>
            </a:endParaRPr>
          </a:p>
          <a:p>
            <a:r>
              <a:rPr lang="it-IT" altLang="it-IT" b="1" dirty="0">
                <a:solidFill>
                  <a:srgbClr val="FF0000"/>
                </a:solidFill>
                <a:latin typeface="HelveticaNeueLTStd-LtCn"/>
              </a:rPr>
              <a:t>Cittadini formati </a:t>
            </a:r>
            <a:r>
              <a:rPr lang="it-IT" altLang="it-IT" b="1" dirty="0">
                <a:latin typeface="HelveticaNeueLTStd-LtCn"/>
              </a:rPr>
              <a:t>                      </a:t>
            </a:r>
            <a:r>
              <a:rPr lang="it-IT" altLang="it-IT" b="1" dirty="0" smtClean="0">
                <a:latin typeface="HelveticaNeueLTStd-LtCn"/>
              </a:rPr>
              <a:t>     </a:t>
            </a:r>
            <a:r>
              <a:rPr lang="it-IT" altLang="it-IT" b="1" dirty="0" smtClean="0">
                <a:solidFill>
                  <a:srgbClr val="FF0000"/>
                </a:solidFill>
                <a:latin typeface="HelveticaNeueLTStd-LtCn"/>
              </a:rPr>
              <a:t>26877</a:t>
            </a:r>
            <a:endParaRPr lang="it-IT" altLang="it-IT" b="1" dirty="0">
              <a:solidFill>
                <a:srgbClr val="FF0000"/>
              </a:solidFill>
              <a:latin typeface="HelveticaNeueLTStd-LtCn"/>
            </a:endParaRPr>
          </a:p>
          <a:p>
            <a:endParaRPr lang="it-IT" altLang="it-IT" b="1" dirty="0">
              <a:latin typeface="HelveticaNeueLTStd-LtCn"/>
            </a:endParaRPr>
          </a:p>
          <a:p>
            <a:r>
              <a:rPr lang="it-IT" altLang="it-IT" dirty="0">
                <a:latin typeface="HelveticaNeueLTStd-LtCn"/>
              </a:rPr>
              <a:t>Corsi progetto Arezzo Cuore       1443</a:t>
            </a:r>
          </a:p>
          <a:p>
            <a:endParaRPr lang="it-IT" altLang="it-IT" dirty="0">
              <a:latin typeface="HelveticaNeueLTStd-LtCn"/>
            </a:endParaRPr>
          </a:p>
          <a:p>
            <a:r>
              <a:rPr lang="it-IT" altLang="it-IT" dirty="0">
                <a:latin typeface="HelveticaNeueLTStd-LtCn"/>
              </a:rPr>
              <a:t>Istruttori                                         346</a:t>
            </a:r>
            <a:endParaRPr lang="it-IT" altLang="it-IT" dirty="0"/>
          </a:p>
        </p:txBody>
      </p:sp>
      <p:sp>
        <p:nvSpPr>
          <p:cNvPr id="5" name="Rettangolo 4"/>
          <p:cNvSpPr/>
          <p:nvPr/>
        </p:nvSpPr>
        <p:spPr>
          <a:xfrm>
            <a:off x="218364" y="3704314"/>
            <a:ext cx="8830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>
                <a:latin typeface="NewCaledoniaLTStd-Bold"/>
              </a:rPr>
              <a:t>Tabella I – </a:t>
            </a:r>
            <a:r>
              <a:rPr lang="it-IT" altLang="it-IT" dirty="0">
                <a:latin typeface="NewCaledoniaLTStd"/>
              </a:rPr>
              <a:t>I numeri del progetto Arezzo Cuore nel corso dei 7 anni dalla nascita del progetto.</a:t>
            </a:r>
            <a:endParaRPr lang="it-IT" altLang="it-IT" dirty="0"/>
          </a:p>
        </p:txBody>
      </p:sp>
      <p:sp>
        <p:nvSpPr>
          <p:cNvPr id="6" name="Rettangolo 5"/>
          <p:cNvSpPr/>
          <p:nvPr/>
        </p:nvSpPr>
        <p:spPr>
          <a:xfrm>
            <a:off x="218364" y="5070479"/>
            <a:ext cx="8584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b="1" i="1" dirty="0">
                <a:solidFill>
                  <a:srgbClr val="FF0000"/>
                </a:solidFill>
                <a:latin typeface="Arial" pitchFamily="34" charset="0"/>
              </a:rPr>
              <a:t>il costo/anno di 1 postazione di automedica equivale all’acquisto di </a:t>
            </a:r>
            <a:r>
              <a:rPr lang="it-IT" altLang="it-IT" b="1" dirty="0">
                <a:solidFill>
                  <a:srgbClr val="FF0000"/>
                </a:solidFill>
                <a:latin typeface="Symbol" pitchFamily="18" charset="2"/>
              </a:rPr>
              <a:t>~ </a:t>
            </a:r>
            <a:r>
              <a:rPr lang="it-IT" altLang="it-IT" b="1" i="1" dirty="0">
                <a:latin typeface="Arial" pitchFamily="34" charset="0"/>
              </a:rPr>
              <a:t>700 DAE </a:t>
            </a:r>
            <a:r>
              <a:rPr lang="it-IT" altLang="it-IT" b="1" i="1" dirty="0">
                <a:solidFill>
                  <a:srgbClr val="FF0000"/>
                </a:solidFill>
                <a:latin typeface="Arial" pitchFamily="34" charset="0"/>
              </a:rPr>
              <a:t>+ formazione di almeno </a:t>
            </a:r>
            <a:r>
              <a:rPr lang="it-IT" altLang="it-IT" b="1" i="1" dirty="0" smtClean="0">
                <a:latin typeface="Arial" pitchFamily="34" charset="0"/>
              </a:rPr>
              <a:t>3.000 </a:t>
            </a:r>
            <a:r>
              <a:rPr lang="it-IT" altLang="it-IT" b="1" i="1" dirty="0">
                <a:latin typeface="Arial" pitchFamily="34" charset="0"/>
              </a:rPr>
              <a:t>esecutori</a:t>
            </a:r>
            <a:endParaRPr lang="it-IT" altLang="it-IT" b="1" dirty="0"/>
          </a:p>
        </p:txBody>
      </p:sp>
    </p:spTree>
    <p:extLst>
      <p:ext uri="{BB962C8B-B14F-4D97-AF65-F5344CB8AC3E}">
        <p14:creationId xmlns:p14="http://schemas.microsoft.com/office/powerpoint/2010/main" val="33779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/>
              <a:t>PAD «PUBLIC </a:t>
            </a:r>
            <a:r>
              <a:rPr lang="it-IT" dirty="0"/>
              <a:t>ACCESS TO </a:t>
            </a:r>
            <a:r>
              <a:rPr lang="it-IT" dirty="0" smtClean="0"/>
              <a:t>DEFRIBILLATION»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AutoShape 2" descr="Risultati immagini per PUBBLICO ACCESSO ALLA DEFIBRILLAZI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Risultati immagini per PUBBLICO ACCESSO ALLA DEFIBRILLAZIO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2" name="Picture 6" descr="Risultati immagini per PUBBLICO ACCESSO ALLA DEFIBRILL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174930"/>
            <a:ext cx="2305050" cy="16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43" y="1320394"/>
            <a:ext cx="1679575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36" y="2945606"/>
            <a:ext cx="2166937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2" y="2945606"/>
            <a:ext cx="1792288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480" y="1264444"/>
            <a:ext cx="1831975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7" y="4639467"/>
            <a:ext cx="11144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312088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7" y="3160987"/>
            <a:ext cx="17367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56" y="4737894"/>
            <a:ext cx="2082799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6" y="2800413"/>
            <a:ext cx="2226168" cy="148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4737893"/>
            <a:ext cx="2320925" cy="139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3" y="1484700"/>
            <a:ext cx="2060575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49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ENTI E ASSOCIAZIONI CHE PROMUOVONO PROGETTI PAD</a:t>
            </a:r>
            <a:endParaRPr lang="it-I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0565"/>
            <a:ext cx="1954925" cy="195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5" y="2545753"/>
            <a:ext cx="2816991" cy="15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17" y="1359502"/>
            <a:ext cx="4664075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721" y="2910709"/>
            <a:ext cx="2988128" cy="156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02" y="4261534"/>
            <a:ext cx="1079701" cy="60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594" y="4494813"/>
            <a:ext cx="1567396" cy="146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25" y="4564117"/>
            <a:ext cx="1396890" cy="139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Risultati immagini per rotary clu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17" y="2821341"/>
            <a:ext cx="1466785" cy="140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367" y="4671926"/>
            <a:ext cx="2184735" cy="135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23" y="1435811"/>
            <a:ext cx="2117398" cy="106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8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INSIEME FORSE………</a:t>
            </a:r>
            <a:endParaRPr lang="it-I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314"/>
            <a:ext cx="4850907" cy="330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06" y="1174930"/>
            <a:ext cx="4293093" cy="342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4603532"/>
            <a:ext cx="8778241" cy="145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94" y="5328779"/>
            <a:ext cx="865187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0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Centrale 118 non integrata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9885"/>
            <a:ext cx="9144000" cy="52122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regia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72747"/>
            <a:ext cx="4065587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07" y="1174930"/>
            <a:ext cx="4333194" cy="490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7" y="1489437"/>
            <a:ext cx="11144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Centrale 118Integrata con progetti PAD</a:t>
            </a:r>
            <a:endParaRPr lang="it-I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9640"/>
            <a:ext cx="9143999" cy="52482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72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732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ccia a sinistra 5"/>
          <p:cNvSpPr/>
          <p:nvPr/>
        </p:nvSpPr>
        <p:spPr>
          <a:xfrm>
            <a:off x="3207224" y="4885897"/>
            <a:ext cx="1188606" cy="40943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11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8588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e 4"/>
          <p:cNvSpPr/>
          <p:nvPr/>
        </p:nvSpPr>
        <p:spPr>
          <a:xfrm>
            <a:off x="3002507" y="1012378"/>
            <a:ext cx="2729553" cy="367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su 7"/>
          <p:cNvSpPr/>
          <p:nvPr/>
        </p:nvSpPr>
        <p:spPr>
          <a:xfrm>
            <a:off x="1678675" y="4312693"/>
            <a:ext cx="450376" cy="1009934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su 8"/>
          <p:cNvSpPr/>
          <p:nvPr/>
        </p:nvSpPr>
        <p:spPr>
          <a:xfrm>
            <a:off x="4292221" y="4312693"/>
            <a:ext cx="450376" cy="1009934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su 9"/>
          <p:cNvSpPr/>
          <p:nvPr/>
        </p:nvSpPr>
        <p:spPr>
          <a:xfrm>
            <a:off x="7795147" y="4312693"/>
            <a:ext cx="450376" cy="1009934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86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188" y="1396728"/>
            <a:ext cx="1618812" cy="161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252535" y="200837"/>
            <a:ext cx="43236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76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8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1° luglio 2016</a:t>
            </a:r>
          </a:p>
        </p:txBody>
      </p:sp>
      <p:sp>
        <p:nvSpPr>
          <p:cNvPr id="6" name="Rettangolo 5"/>
          <p:cNvSpPr/>
          <p:nvPr/>
        </p:nvSpPr>
        <p:spPr>
          <a:xfrm>
            <a:off x="488732" y="2861441"/>
            <a:ext cx="808771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it-IT" sz="2800" dirty="0">
                <a:latin typeface="Comic Sans MS" pitchFamily="66" charset="0"/>
              </a:rPr>
              <a:t>Legge Regionale 9 Ottobre 2015, n°68</a:t>
            </a:r>
          </a:p>
          <a:p>
            <a:pPr>
              <a:spcBef>
                <a:spcPct val="0"/>
              </a:spcBef>
            </a:pPr>
            <a:endParaRPr lang="it-IT" altLang="it-IT" sz="2800" dirty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it-IT" altLang="it-IT" sz="2800" dirty="0">
                <a:latin typeface="Comic Sans MS" pitchFamily="66" charset="0"/>
              </a:rPr>
              <a:t>“Disposizioni per la diffusione dei defibrillatori semiautomatici esterni nell’ambito della pratica fisica e sportiva.”</a:t>
            </a:r>
          </a:p>
          <a:p>
            <a:pPr>
              <a:spcBef>
                <a:spcPct val="0"/>
              </a:spcBef>
            </a:pPr>
            <a:endParaRPr lang="it-IT" altLang="it-IT" sz="2800" dirty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it-IT" altLang="it-IT" sz="1400" dirty="0">
                <a:latin typeface="Comic Sans MS" pitchFamily="66" charset="0"/>
              </a:rPr>
              <a:t>(Bollettino Ufficiale n. 46, parte prima, del 09.10.2015)</a:t>
            </a:r>
          </a:p>
        </p:txBody>
      </p:sp>
    </p:spTree>
    <p:extLst>
      <p:ext uri="{BB962C8B-B14F-4D97-AF65-F5344CB8AC3E}">
        <p14:creationId xmlns:p14="http://schemas.microsoft.com/office/powerpoint/2010/main" val="22497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" y="4022142"/>
            <a:ext cx="2933483" cy="198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" y="1824362"/>
            <a:ext cx="3033550" cy="213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sultati immagini per arresto cardiaco tottenham bol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606" y="3725838"/>
            <a:ext cx="3029803" cy="231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magine correl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49" y="1237392"/>
            <a:ext cx="2988860" cy="20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418897" y="200934"/>
            <a:ext cx="7479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/>
              <a:t>Morosini</a:t>
            </a:r>
            <a:r>
              <a:rPr lang="it-IT" sz="4800" dirty="0" smtClean="0"/>
              <a:t> </a:t>
            </a:r>
            <a:r>
              <a:rPr lang="it-IT" sz="2000" dirty="0" smtClean="0"/>
              <a:t>14 APRILE 2012 </a:t>
            </a:r>
            <a:r>
              <a:rPr lang="it-IT" sz="3600" dirty="0" smtClean="0"/>
              <a:t>//</a:t>
            </a:r>
            <a:r>
              <a:rPr lang="it-IT" sz="3600" dirty="0" err="1" smtClean="0"/>
              <a:t>Muamba</a:t>
            </a:r>
            <a:r>
              <a:rPr lang="it-IT" sz="3600" dirty="0" smtClean="0"/>
              <a:t> </a:t>
            </a:r>
            <a:r>
              <a:rPr lang="it-IT" sz="2000" dirty="0" smtClean="0"/>
              <a:t>22 MARZO 2012</a:t>
            </a:r>
            <a:endParaRPr lang="it-IT" sz="2000" dirty="0"/>
          </a:p>
        </p:txBody>
      </p:sp>
      <p:pic>
        <p:nvPicPr>
          <p:cNvPr id="1036" name="Picture 12" descr="Risultati immagini per morosi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69" y="4051738"/>
            <a:ext cx="2943333" cy="198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83" y="1377662"/>
            <a:ext cx="2522484" cy="267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32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tutto questo?</a:t>
            </a:r>
            <a:endParaRPr lang="it-IT" dirty="0"/>
          </a:p>
        </p:txBody>
      </p:sp>
      <p:pic>
        <p:nvPicPr>
          <p:cNvPr id="4" name="Picture 8" descr="Risultati immagini per pi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6" y="1187529"/>
            <a:ext cx="1026045" cy="102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isultati immagini per più d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2216489"/>
            <a:ext cx="2496458" cy="19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50" y="4304485"/>
            <a:ext cx="1632239" cy="168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isultati immagini per pi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50" y="1198624"/>
            <a:ext cx="1026045" cy="102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965371" y="4760686"/>
            <a:ext cx="2941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Vite salvate</a:t>
            </a:r>
            <a:endParaRPr lang="it-IT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8" descr="Risultati immagini per pi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35" y="3810776"/>
            <a:ext cx="1026045" cy="102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isultati immagini per grazie con d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03" y="2326580"/>
            <a:ext cx="3291426" cy="202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9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29" y="1375230"/>
            <a:ext cx="3799567" cy="274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87865" y="1821066"/>
            <a:ext cx="39276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7675" fontAlgn="base">
              <a:spcBef>
                <a:spcPts val="2750"/>
              </a:spcBef>
              <a:spcAft>
                <a:spcPct val="0"/>
              </a:spcAft>
            </a:pPr>
            <a:r>
              <a:rPr lang="it-IT" altLang="it-IT" sz="4000" b="1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  <a:cs typeface="Arial Unicode MS" pitchFamily="34" charset="-128"/>
              </a:rPr>
              <a:t>La speranza …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33257" y="4136713"/>
            <a:ext cx="4176939" cy="1895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it-IT" altLang="it-IT" sz="2000" dirty="0">
                <a:solidFill>
                  <a:srgbClr val="FF0000"/>
                </a:solidFill>
                <a:latin typeface="Antique Olive (PCL6)"/>
                <a:ea typeface="ＭＳ Ｐゴシック" pitchFamily="34" charset="-128"/>
              </a:rPr>
              <a:t>“Ciascun cittadino del pianeta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it-IT" altLang="it-IT" sz="2000" dirty="0">
                <a:solidFill>
                  <a:srgbClr val="FF0000"/>
                </a:solidFill>
                <a:latin typeface="Antique Olive (PCL6)"/>
                <a:ea typeface="ＭＳ Ｐゴシック" pitchFamily="34" charset="-128"/>
              </a:rPr>
              <a:t>è chiamato a divenire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it-IT" altLang="it-IT" sz="2000" dirty="0">
                <a:solidFill>
                  <a:srgbClr val="FF0000"/>
                </a:solidFill>
                <a:latin typeface="Antique Olive (PCL6)"/>
                <a:ea typeface="ＭＳ Ｐゴシック" pitchFamily="34" charset="-128"/>
              </a:rPr>
              <a:t>parte attiva essenziale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it-IT" altLang="it-IT" sz="2000" dirty="0">
                <a:solidFill>
                  <a:srgbClr val="FF0000"/>
                </a:solidFill>
                <a:latin typeface="Antique Olive (PCL6)"/>
                <a:ea typeface="ＭＳ Ｐゴシック" pitchFamily="34" charset="-128"/>
              </a:rPr>
              <a:t>della catena della sopravvivenza”</a:t>
            </a:r>
          </a:p>
          <a:p>
            <a:pPr algn="ctr">
              <a:spcBef>
                <a:spcPts val="450"/>
              </a:spcBef>
              <a:buFontTx/>
              <a:buNone/>
            </a:pP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			</a:t>
            </a:r>
            <a:r>
              <a:rPr lang="it-IT" altLang="it-IT" sz="1600" dirty="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	</a:t>
            </a:r>
            <a:r>
              <a:rPr lang="it-IT" altLang="it-IT" sz="1600" i="1" dirty="0">
                <a:solidFill>
                  <a:srgbClr val="FF0000"/>
                </a:solidFill>
                <a:latin typeface="MS Mincho" pitchFamily="49" charset="-128"/>
                <a:ea typeface="ＭＳ Ｐゴシック" pitchFamily="34" charset="-128"/>
              </a:rPr>
              <a:t>P. </a:t>
            </a:r>
            <a:r>
              <a:rPr lang="it-IT" altLang="it-IT" sz="1600" i="1" dirty="0" err="1">
                <a:solidFill>
                  <a:srgbClr val="FF0000"/>
                </a:solidFill>
                <a:latin typeface="MS Mincho" pitchFamily="49" charset="-128"/>
                <a:ea typeface="ＭＳ Ｐゴシック" pitchFamily="34" charset="-128"/>
              </a:rPr>
              <a:t>Safar</a:t>
            </a:r>
            <a:r>
              <a:rPr lang="it-IT" altLang="it-IT" sz="1600" i="1" dirty="0">
                <a:solidFill>
                  <a:srgbClr val="FF0000"/>
                </a:solidFill>
                <a:latin typeface="MS Mincho" pitchFamily="49" charset="-128"/>
                <a:ea typeface="ＭＳ Ｐゴシック" pitchFamily="34" charset="-128"/>
              </a:rPr>
              <a:t> 1960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768725"/>
            <a:ext cx="3363912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7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00" name="Picture 4" descr="Risultati immagini per graz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89" y="1481819"/>
            <a:ext cx="3902981" cy="390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34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>
                <a:latin typeface="Comic Sans MS" pitchFamily="66" charset="0"/>
              </a:rPr>
              <a:t> Art</a:t>
            </a:r>
            <a:r>
              <a:rPr lang="it-IT" altLang="it-IT" dirty="0">
                <a:latin typeface="Comic Sans MS" pitchFamily="66" charset="0"/>
              </a:rPr>
              <a:t>. 4</a:t>
            </a:r>
            <a:br>
              <a:rPr lang="it-IT" altLang="it-IT" dirty="0">
                <a:latin typeface="Comic Sans MS" pitchFamily="66" charset="0"/>
              </a:rPr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1229368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 smtClean="0">
                <a:latin typeface="Comic Sans MS" pitchFamily="66" charset="0"/>
              </a:rPr>
              <a:t>Obblighi </a:t>
            </a:r>
            <a:r>
              <a:rPr lang="it-IT" altLang="it-IT" dirty="0">
                <a:latin typeface="Comic Sans MS" pitchFamily="66" charset="0"/>
              </a:rPr>
              <a:t>a carico dei gestori e degli assegnatari</a:t>
            </a:r>
          </a:p>
          <a:p>
            <a:pPr>
              <a:spcBef>
                <a:spcPct val="0"/>
              </a:spcBef>
            </a:pPr>
            <a:endParaRPr lang="it-IT" altLang="it-IT" dirty="0"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r>
              <a:rPr lang="it-IT" altLang="it-IT" dirty="0">
                <a:latin typeface="Comic Sans MS" pitchFamily="66" charset="0"/>
              </a:rPr>
              <a:t>1. 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I gestori </a:t>
            </a:r>
            <a:r>
              <a:rPr lang="it-IT" altLang="it-IT" dirty="0">
                <a:latin typeface="Comic Sans MS" pitchFamily="66" charset="0"/>
              </a:rPr>
              <a:t>degli impianti hanno l’obbligo di dotare gli stessi di defibrillatori.</a:t>
            </a:r>
          </a:p>
          <a:p>
            <a:pPr>
              <a:spcBef>
                <a:spcPct val="0"/>
              </a:spcBef>
            </a:pPr>
            <a:r>
              <a:rPr lang="it-IT" altLang="it-IT" dirty="0">
                <a:latin typeface="Comic Sans MS" pitchFamily="66" charset="0"/>
              </a:rPr>
              <a:t>2. In caso di impianti gestiti da una pluralità di soggetti gestori, l’obbligo di dotazione può essere assolto congiuntamente da questi ultimi. </a:t>
            </a:r>
          </a:p>
          <a:p>
            <a:pPr>
              <a:spcBef>
                <a:spcPct val="0"/>
              </a:spcBef>
            </a:pPr>
            <a:r>
              <a:rPr lang="it-IT" altLang="it-IT" dirty="0">
                <a:latin typeface="Comic Sans MS" pitchFamily="66" charset="0"/>
              </a:rPr>
              <a:t>3. 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La dotazione di defibrillatori è requisito per l'apertura degli impianti. </a:t>
            </a:r>
          </a:p>
          <a:p>
            <a:pPr>
              <a:spcBef>
                <a:spcPct val="0"/>
              </a:spcBef>
            </a:pPr>
            <a:r>
              <a:rPr lang="it-IT" altLang="it-IT" dirty="0">
                <a:latin typeface="Comic Sans MS" pitchFamily="66" charset="0"/>
              </a:rPr>
              <a:t>4. L’uso dei defibrillatori è affidato esclusivamente ad esecutori BLS-D espressamente incaricati. </a:t>
            </a:r>
          </a:p>
          <a:p>
            <a:pPr>
              <a:spcBef>
                <a:spcPct val="0"/>
              </a:spcBef>
            </a:pPr>
            <a:r>
              <a:rPr lang="it-IT" altLang="it-IT" dirty="0">
                <a:latin typeface="Comic Sans MS" pitchFamily="66" charset="0"/>
              </a:rPr>
              <a:t>5. I gestori degli impianti hanno 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l’obbligo</a:t>
            </a:r>
            <a:r>
              <a:rPr lang="it-IT" altLang="it-IT" dirty="0">
                <a:latin typeface="Comic Sans MS" pitchFamily="66" charset="0"/>
              </a:rPr>
              <a:t> di garantire la presenza di esecutori BLS-D durante lo svolgimento dell’attività sportiva e motoria.</a:t>
            </a:r>
          </a:p>
          <a:p>
            <a:pPr>
              <a:spcBef>
                <a:spcPct val="0"/>
              </a:spcBef>
            </a:pPr>
            <a:r>
              <a:rPr lang="it-IT" altLang="it-IT" dirty="0">
                <a:latin typeface="Comic Sans MS" pitchFamily="66" charset="0"/>
              </a:rPr>
              <a:t>6. Se i gestori assegnano spazi, all’interno degli impianti a società, enti e associazioni sportive, l’obbligo di assicurare la presenza di esecutori BLS-D è a carico di questi soggetti. </a:t>
            </a:r>
          </a:p>
          <a:p>
            <a:pPr>
              <a:spcBef>
                <a:spcPct val="0"/>
              </a:spcBef>
            </a:pPr>
            <a:r>
              <a:rPr lang="it-IT" altLang="it-IT" dirty="0">
                <a:latin typeface="Comic Sans MS" pitchFamily="66" charset="0"/>
              </a:rPr>
              <a:t>7. 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I gestori trasmettono alla centrale operativa 118 territorialmente competente le informazioni relative al possesso, al modello e all’ubicazione del defibrillatore</a:t>
            </a:r>
            <a:r>
              <a:rPr lang="it-IT" altLang="it-IT" dirty="0">
                <a:latin typeface="Comic Sans MS" pitchFamily="66" charset="0"/>
              </a:rPr>
              <a:t>, nonché l’elenco degli esecutori BLS-D incaricati all’interno dell’impianto dai gestori stessi o dai soggetti assegnatari di cui al comma 6.</a:t>
            </a:r>
          </a:p>
        </p:txBody>
      </p:sp>
    </p:spTree>
    <p:extLst>
      <p:ext uri="{BB962C8B-B14F-4D97-AF65-F5344CB8AC3E}">
        <p14:creationId xmlns:p14="http://schemas.microsoft.com/office/powerpoint/2010/main" val="383527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prstClr val="black"/>
                </a:solidFill>
              </a:rPr>
              <a:t> Art</a:t>
            </a:r>
            <a:r>
              <a:rPr lang="it-IT" dirty="0">
                <a:solidFill>
                  <a:prstClr val="black"/>
                </a:solidFill>
              </a:rPr>
              <a:t>. 7</a:t>
            </a:r>
            <a:br>
              <a:rPr lang="it-IT" dirty="0">
                <a:solidFill>
                  <a:prstClr val="black"/>
                </a:solidFill>
              </a:rPr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1786385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0000"/>
                </a:solidFill>
              </a:rPr>
              <a:t>Sanzioni</a:t>
            </a:r>
          </a:p>
          <a:p>
            <a:pPr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it-IT" dirty="0">
                <a:solidFill>
                  <a:prstClr val="black"/>
                </a:solidFill>
              </a:rPr>
              <a:t>L’inosservanza dell’obbligo di dotazione di defibrillatori, di cui all’articolo 4, </a:t>
            </a:r>
            <a:r>
              <a:rPr lang="it-IT" sz="2000" dirty="0">
                <a:solidFill>
                  <a:srgbClr val="FF0000"/>
                </a:solidFill>
              </a:rPr>
              <a:t>comporta la chiusura degli impianti sino all’adempimento. </a:t>
            </a:r>
          </a:p>
          <a:p>
            <a:pPr marL="342900" indent="-342900">
              <a:buFontTx/>
              <a:buAutoNum type="arabicPeriod"/>
              <a:defRPr/>
            </a:pPr>
            <a:endParaRPr lang="it-IT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it-IT" dirty="0">
                <a:solidFill>
                  <a:prstClr val="black"/>
                </a:solidFill>
              </a:rPr>
              <a:t>2. L’assenza di esecutori BLS-D durante lo svolgimento dell’attività sportiva e motoria e l’inosservanza degli obblighi di formazione comporta a carico dei soggetti gestori o delle società, enti e associazioni sportive assegnatarie di spazi negli impianti, la sanzione amministrativa pecuniaria di una somma da un minimo di euro </a:t>
            </a:r>
            <a:r>
              <a:rPr lang="it-IT" dirty="0">
                <a:solidFill>
                  <a:srgbClr val="FF0000"/>
                </a:solidFill>
              </a:rPr>
              <a:t>2.500,00</a:t>
            </a:r>
            <a:r>
              <a:rPr lang="it-IT" dirty="0">
                <a:solidFill>
                  <a:prstClr val="black"/>
                </a:solidFill>
              </a:rPr>
              <a:t> ad un massimo di euro </a:t>
            </a:r>
            <a:r>
              <a:rPr lang="it-IT" dirty="0">
                <a:solidFill>
                  <a:srgbClr val="FF0000"/>
                </a:solidFill>
              </a:rPr>
              <a:t>5.000,00</a:t>
            </a:r>
            <a:r>
              <a:rPr lang="it-IT" dirty="0">
                <a:solidFill>
                  <a:prstClr val="black"/>
                </a:solidFill>
              </a:rPr>
              <a:t>.</a:t>
            </a:r>
          </a:p>
          <a:p>
            <a:pPr>
              <a:defRPr/>
            </a:pPr>
            <a:r>
              <a:rPr lang="it-IT" dirty="0">
                <a:solidFill>
                  <a:prstClr val="black"/>
                </a:solidFill>
              </a:rPr>
              <a:t> </a:t>
            </a:r>
          </a:p>
          <a:p>
            <a:pPr>
              <a:defRPr/>
            </a:pPr>
            <a:r>
              <a:rPr lang="it-IT" dirty="0">
                <a:solidFill>
                  <a:prstClr val="black"/>
                </a:solidFill>
              </a:rPr>
              <a:t>3. La mancata manutenzione periodica dei defibrillatori comporta a carico dei soggetti gestori la sanzione amministrativa pecuniaria di una somma da un minimo di euro </a:t>
            </a:r>
            <a:r>
              <a:rPr lang="it-IT" dirty="0">
                <a:solidFill>
                  <a:srgbClr val="FF0000"/>
                </a:solidFill>
              </a:rPr>
              <a:t>1.000,00 a</a:t>
            </a:r>
            <a:r>
              <a:rPr lang="it-IT" dirty="0">
                <a:solidFill>
                  <a:prstClr val="black"/>
                </a:solidFill>
              </a:rPr>
              <a:t>d un massimo di euro </a:t>
            </a:r>
            <a:r>
              <a:rPr lang="it-IT" dirty="0" smtClean="0">
                <a:solidFill>
                  <a:srgbClr val="FF0000"/>
                </a:solidFill>
              </a:rPr>
              <a:t>2.000,00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1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sz="3200" dirty="0">
                <a:solidFill>
                  <a:srgbClr val="000000"/>
                </a:solidFill>
              </a:rPr>
              <a:t>Regolamento di attuazione </a:t>
            </a:r>
            <a:r>
              <a:rPr lang="it-IT" altLang="it-IT" dirty="0">
                <a:solidFill>
                  <a:srgbClr val="000000"/>
                </a:solidFill>
              </a:rPr>
              <a:t>della legge sull'utilizzo dei defibrillatori nella pratica sportiva </a:t>
            </a:r>
            <a:br>
              <a:rPr lang="it-IT" altLang="it-IT" dirty="0">
                <a:solidFill>
                  <a:srgbClr val="000000"/>
                </a:solidFill>
              </a:rPr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138501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 smtClean="0">
                <a:solidFill>
                  <a:srgbClr val="000000"/>
                </a:solidFill>
              </a:rPr>
              <a:t>In </a:t>
            </a:r>
            <a:r>
              <a:rPr lang="it-IT" altLang="it-IT" dirty="0">
                <a:solidFill>
                  <a:srgbClr val="000000"/>
                </a:solidFill>
              </a:rPr>
              <a:t>ogni impianto sportivo (gestito da soggetti pubblici, da associazioni o da privati) deve essere disponibile, accessibile e funzionante almeno un defibrillatore semiautomatico esterno.</a:t>
            </a:r>
          </a:p>
          <a:p>
            <a:r>
              <a:rPr lang="it-IT" altLang="it-IT" dirty="0">
                <a:solidFill>
                  <a:srgbClr val="FF0000"/>
                </a:solidFill>
              </a:rPr>
              <a:t>Questo deve essere collocato il più vicino possibile al luogo di svolgimento dell'attività sportiva o motorio-ricreativa in modo tale da poterlo raggiungere, al massimo, in </a:t>
            </a:r>
            <a:r>
              <a:rPr lang="it-IT" altLang="it-IT" b="1" dirty="0">
                <a:solidFill>
                  <a:srgbClr val="FF0000"/>
                </a:solidFill>
              </a:rPr>
              <a:t>tre</a:t>
            </a:r>
            <a:r>
              <a:rPr lang="it-IT" altLang="it-IT" dirty="0">
                <a:solidFill>
                  <a:srgbClr val="FF0000"/>
                </a:solidFill>
              </a:rPr>
              <a:t> minuti a passo veloce.</a:t>
            </a:r>
          </a:p>
          <a:p>
            <a:endParaRPr lang="it-IT" altLang="it-IT" dirty="0">
              <a:solidFill>
                <a:srgbClr val="000000"/>
              </a:solidFill>
            </a:endParaRPr>
          </a:p>
          <a:p>
            <a:r>
              <a:rPr lang="it-IT" altLang="it-IT" dirty="0">
                <a:solidFill>
                  <a:srgbClr val="000000"/>
                </a:solidFill>
              </a:rPr>
              <a:t>La manutenzione dei defibrillatori è a carico dei gestori degli impianti: questi devono essere sottoposti a verifiche, controlli e manutenzioni periodiche, secondo le scadenze previste dal manuale d'uso e nel rispetto delle normative.</a:t>
            </a:r>
          </a:p>
          <a:p>
            <a:endParaRPr lang="it-IT" altLang="it-IT" dirty="0">
              <a:solidFill>
                <a:srgbClr val="000000"/>
              </a:solidFill>
            </a:endParaRPr>
          </a:p>
          <a:p>
            <a:r>
              <a:rPr lang="it-IT" altLang="it-IT" dirty="0">
                <a:solidFill>
                  <a:srgbClr val="FF0000"/>
                </a:solidFill>
              </a:rPr>
              <a:t>I referenti sono incaricati di verificare regolarmente l'operatività del defibrillatore </a:t>
            </a:r>
            <a:r>
              <a:rPr lang="it-IT" altLang="it-IT" dirty="0">
                <a:solidFill>
                  <a:srgbClr val="000000"/>
                </a:solidFill>
              </a:rPr>
              <a:t>e, prima dell'inizio dell'attività sportiva o motorio-ricreativa, devono annotare su un apposito registro il corretto funzionamento dello strumento tramite semplice verifica dell'apposita spia; </a:t>
            </a:r>
          </a:p>
          <a:p>
            <a:endParaRPr lang="it-IT" altLang="it-IT" dirty="0">
              <a:solidFill>
                <a:srgbClr val="000000"/>
              </a:solidFill>
            </a:endParaRPr>
          </a:p>
          <a:p>
            <a:r>
              <a:rPr lang="it-IT" altLang="it-IT" dirty="0">
                <a:solidFill>
                  <a:srgbClr val="FF0000"/>
                </a:solidFill>
              </a:rPr>
              <a:t>Per tutto lo svolgimento dell'attività sportiva deve essere assicurata la presenza degli esecutori BLSD (Basic Life </a:t>
            </a:r>
            <a:r>
              <a:rPr lang="it-IT" altLang="it-IT" dirty="0" err="1">
                <a:solidFill>
                  <a:srgbClr val="FF0000"/>
                </a:solidFill>
              </a:rPr>
              <a:t>Support</a:t>
            </a:r>
            <a:r>
              <a:rPr lang="it-IT" altLang="it-IT" dirty="0">
                <a:solidFill>
                  <a:srgbClr val="FF0000"/>
                </a:solidFill>
              </a:rPr>
              <a:t> and </a:t>
            </a:r>
            <a:r>
              <a:rPr lang="it-IT" altLang="it-IT" dirty="0" err="1">
                <a:solidFill>
                  <a:srgbClr val="FF0000"/>
                </a:solidFill>
              </a:rPr>
              <a:t>Defibrillation</a:t>
            </a:r>
            <a:r>
              <a:rPr lang="it-IT" altLang="it-IT" dirty="0">
                <a:solidFill>
                  <a:srgbClr val="FF0000"/>
                </a:solidFill>
              </a:rPr>
              <a:t>).</a:t>
            </a:r>
          </a:p>
          <a:p>
            <a:endParaRPr lang="it-IT" altLang="it-IT" dirty="0">
              <a:solidFill>
                <a:srgbClr val="FF0000"/>
              </a:solidFill>
            </a:endParaRPr>
          </a:p>
          <a:p>
            <a:endParaRPr lang="it-IT" alt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rgbClr val="FF0000"/>
                </a:solidFill>
              </a:rPr>
              <a:t>Piattaforma Regione Toscana</a:t>
            </a:r>
            <a:br>
              <a:rPr lang="it-IT" altLang="it-IT" dirty="0">
                <a:solidFill>
                  <a:srgbClr val="FF0000"/>
                </a:solidFill>
              </a:rPr>
            </a:b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83780" y="2206134"/>
            <a:ext cx="2207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it-IT" altLang="it-IT" sz="2400" dirty="0" smtClean="0">
                <a:latin typeface="Comic Sans MS" pitchFamily="66" charset="0"/>
              </a:rPr>
              <a:t>Formazione </a:t>
            </a:r>
            <a:endParaRPr lang="it-IT" altLang="it-IT" sz="2400" dirty="0">
              <a:latin typeface="Comic Sans MS" pitchFamily="66" charset="0"/>
            </a:endParaRPr>
          </a:p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it-IT" altLang="it-IT" sz="2400" dirty="0">
                <a:latin typeface="Comic Sans MS" pitchFamily="66" charset="0"/>
              </a:rPr>
              <a:t>DAE</a:t>
            </a:r>
          </a:p>
        </p:txBody>
      </p:sp>
      <p:pic>
        <p:nvPicPr>
          <p:cNvPr id="4" name="Picture 4" descr="Risultati immagini per piattaforma informat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559" y="1345600"/>
            <a:ext cx="3074276" cy="219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5352"/>
            <a:ext cx="9143999" cy="264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188" y="1396728"/>
            <a:ext cx="1618812" cy="161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3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 Funzioni della piattaforma</a:t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71450" y="1769239"/>
            <a:ext cx="88201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dirty="0" smtClean="0"/>
              <a:t>censimento</a:t>
            </a:r>
            <a:r>
              <a:rPr lang="it-IT" sz="2400" dirty="0"/>
              <a:t>, gestione e localizzazione del </a:t>
            </a:r>
            <a:r>
              <a:rPr lang="it-IT" sz="2400" dirty="0" smtClean="0"/>
              <a:t>DAE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 smtClean="0"/>
              <a:t>collegamento </a:t>
            </a:r>
            <a:r>
              <a:rPr lang="it-IT" sz="2400" dirty="0"/>
              <a:t>del DAE al soggetto gestore, agli spazi con particolare riferimento agli impianti </a:t>
            </a:r>
            <a:r>
              <a:rPr lang="it-IT" sz="2400" dirty="0" smtClean="0"/>
              <a:t>sportivi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 smtClean="0"/>
              <a:t>monitoraggio </a:t>
            </a:r>
            <a:r>
              <a:rPr lang="it-IT" sz="2400" dirty="0"/>
              <a:t>e segnalazione dello stato di esercizio di un DAE sulla base delle sue caratteristiche e delle comunicazioni che possono pervenire da interventi di vigilanza o di </a:t>
            </a:r>
            <a:r>
              <a:rPr lang="it-IT" sz="2400" dirty="0" smtClean="0"/>
              <a:t>cittadini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r>
              <a:rPr lang="it-IT" sz="2400" dirty="0"/>
              <a:t>- gestione dell’archivio regionale dei DAE</a:t>
            </a:r>
          </a:p>
        </p:txBody>
      </p:sp>
    </p:spTree>
    <p:extLst>
      <p:ext uri="{BB962C8B-B14F-4D97-AF65-F5344CB8AC3E}">
        <p14:creationId xmlns:p14="http://schemas.microsoft.com/office/powerpoint/2010/main" val="28676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0799" y="165280"/>
            <a:ext cx="7823201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1. Responsabilità per la gestione e la manutenzione dei defibrillatori semiautomatici esterni</a:t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66750" y="1526739"/>
            <a:ext cx="84772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. La responsabilità della gestione e della manutenzione dei defibrillatori è in capo ai proprietari/gestori degli spazi in cui i defibrillatori sono collocati</a:t>
            </a:r>
            <a:r>
              <a:rPr lang="it-IT" sz="2000" dirty="0"/>
              <a:t>. I proprietari/gestori possono affidare la manutenzione del DAE a soggetti terzi, comunicandolo alla struttura di cui al paragrafo 2, tramite la piattaforma </a:t>
            </a:r>
            <a:r>
              <a:rPr lang="it-IT" sz="2000" dirty="0" err="1"/>
              <a:t>iCuore</a:t>
            </a:r>
            <a:r>
              <a:rPr lang="it-IT" sz="2000" dirty="0"/>
              <a:t> di cui alla sezione VII dell’allegato A</a:t>
            </a:r>
            <a:r>
              <a:rPr lang="it-IT" dirty="0"/>
              <a:t>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666750" y="3402390"/>
            <a:ext cx="83544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2. </a:t>
            </a:r>
            <a:r>
              <a:rPr lang="it-IT" sz="2000" b="1" dirty="0">
                <a:solidFill>
                  <a:srgbClr val="FF0000"/>
                </a:solidFill>
              </a:rPr>
              <a:t>Per i defibrillatori ubicati nei luoghi pubblici </a:t>
            </a:r>
            <a:r>
              <a:rPr lang="it-IT" sz="2000" dirty="0"/>
              <a:t>la responsabilità compete al soggetto proprietario del bene demaniale o del bene del patrimonio indisponibile nel quale il defibrillatore è collocato (</a:t>
            </a:r>
            <a:r>
              <a:rPr lang="it-IT" sz="2000" b="1" dirty="0"/>
              <a:t>il comune </a:t>
            </a:r>
            <a:r>
              <a:rPr lang="it-IT" sz="2000" dirty="0"/>
              <a:t>per i DAE collocati nelle strade, nelle piazze e nei giardini pubblici, </a:t>
            </a:r>
            <a:r>
              <a:rPr lang="it-IT" sz="2000" b="1" dirty="0"/>
              <a:t>le Ferrovie dello stato </a:t>
            </a:r>
            <a:r>
              <a:rPr lang="it-IT" sz="2000" dirty="0" err="1"/>
              <a:t>s.p.a</a:t>
            </a:r>
            <a:r>
              <a:rPr lang="it-IT" sz="2000" dirty="0"/>
              <a:t> per quelli collocati nelle stazioni, le </a:t>
            </a:r>
            <a:r>
              <a:rPr lang="it-IT" sz="2000" b="1" dirty="0"/>
              <a:t>società aereoportuali </a:t>
            </a:r>
            <a:r>
              <a:rPr lang="it-IT" sz="2000" dirty="0"/>
              <a:t>per quelli collocati negli </a:t>
            </a:r>
            <a:r>
              <a:rPr lang="it-IT" sz="2000" dirty="0" err="1"/>
              <a:t>aereoporti</a:t>
            </a:r>
            <a:r>
              <a:rPr lang="it-IT" sz="2000" dirty="0"/>
              <a:t>, </a:t>
            </a:r>
            <a:r>
              <a:rPr lang="it-IT" sz="2000" b="1" dirty="0"/>
              <a:t>ANAS </a:t>
            </a:r>
            <a:r>
              <a:rPr lang="it-IT" sz="2000" dirty="0"/>
              <a:t>per quelli collocati nelle stazioni di sosta autostradali, </a:t>
            </a:r>
            <a:r>
              <a:rPr lang="it-IT" sz="2000" dirty="0" err="1"/>
              <a:t>etc</a:t>
            </a:r>
            <a:r>
              <a:rPr lang="it-IT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0857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1463</Words>
  <Application>Microsoft Office PowerPoint</Application>
  <PresentationFormat>Presentazione su schermo (4:3)</PresentationFormat>
  <Paragraphs>136</Paragraphs>
  <Slides>33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Presentazione standard di PowerPoint</vt:lpstr>
      <vt:lpstr>Obiettivo </vt:lpstr>
      <vt:lpstr>Presentazione standard di PowerPoint</vt:lpstr>
      <vt:lpstr> Art. 4 </vt:lpstr>
      <vt:lpstr> Art. 7 </vt:lpstr>
      <vt:lpstr>Regolamento di attuazione della legge sull'utilizzo dei defibrillatori nella pratica sportiva  </vt:lpstr>
      <vt:lpstr>Piattaforma Regione Toscana </vt:lpstr>
      <vt:lpstr>1. Funzioni della piattaforma </vt:lpstr>
      <vt:lpstr>1. Responsabilità per la gestione e la manutenzione dei defibrillatori semiautomatici esterni </vt:lpstr>
      <vt:lpstr>Presentazione standard di PowerPoint</vt:lpstr>
      <vt:lpstr>Ciclo di vita del DAE</vt:lpstr>
      <vt:lpstr>Presentazione standard di PowerPoint</vt:lpstr>
      <vt:lpstr>Presentazione standard di PowerPoint</vt:lpstr>
      <vt:lpstr>Presentazione standard di PowerPoint</vt:lpstr>
      <vt:lpstr>  2. Struttura del SSR competente in materia di vigilanza e modalità del controllo </vt:lpstr>
      <vt:lpstr>3. Defibrillatori collocati negli impianti sportivi </vt:lpstr>
      <vt:lpstr>  4. Mancato adeguamento alle segnalazioni del 118 </vt:lpstr>
      <vt:lpstr>5. Report dell’evento in seguito a utilizzo del defibrillatore </vt:lpstr>
      <vt:lpstr>Registro arresti cardiaci</vt:lpstr>
      <vt:lpstr>Due dati </vt:lpstr>
      <vt:lpstr>Due dati</vt:lpstr>
      <vt:lpstr>PAD «PUBLIC ACCESS TO DEFRIBILLATION» </vt:lpstr>
      <vt:lpstr>ENTI E ASSOCIAZIONI CHE PROMUOVONO PROGETTI PAD</vt:lpstr>
      <vt:lpstr>INSIEME FORSE………</vt:lpstr>
      <vt:lpstr>Centrale 118 non integrata</vt:lpstr>
      <vt:lpstr>La regia</vt:lpstr>
      <vt:lpstr>Centrale 118Integrata con progetti PAD</vt:lpstr>
      <vt:lpstr>Presentazione standard di PowerPoint</vt:lpstr>
      <vt:lpstr>Presentazione standard di PowerPoint</vt:lpstr>
      <vt:lpstr>Presentazione standard di PowerPoint</vt:lpstr>
      <vt:lpstr>Perché tutto questo?</vt:lpstr>
      <vt:lpstr>Presentazione standard di PowerPoint</vt:lpstr>
      <vt:lpstr>Presentazione standard di PowerPoint</vt:lpstr>
    </vt:vector>
  </TitlesOfParts>
  <Company>lafortuna2015spa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Smomola Stefania</dc:creator>
  <cp:lastModifiedBy>MOBILE</cp:lastModifiedBy>
  <cp:revision>84</cp:revision>
  <dcterms:created xsi:type="dcterms:W3CDTF">2018-07-03T15:18:15Z</dcterms:created>
  <dcterms:modified xsi:type="dcterms:W3CDTF">2018-07-12T05:12:12Z</dcterms:modified>
</cp:coreProperties>
</file>