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9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8" r:id="rId17"/>
    <p:sldId id="279" r:id="rId18"/>
    <p:sldId id="280" r:id="rId19"/>
    <p:sldId id="281" r:id="rId20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2" pos="8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C1C6"/>
    <a:srgbClr val="EBEBEB"/>
    <a:srgbClr val="7DADCE"/>
    <a:srgbClr val="2D398A"/>
    <a:srgbClr val="60C0C5"/>
    <a:srgbClr val="E42328"/>
    <a:srgbClr val="274596"/>
    <a:srgbClr val="27FFFF"/>
    <a:srgbClr val="FFFFFF"/>
    <a:srgbClr val="F79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59" autoAdjust="0"/>
    <p:restoredTop sz="94704"/>
  </p:normalViewPr>
  <p:slideViewPr>
    <p:cSldViewPr snapToGrid="0" snapToObjects="1">
      <p:cViewPr>
        <p:scale>
          <a:sx n="165" d="100"/>
          <a:sy n="165" d="100"/>
        </p:scale>
        <p:origin x="1304" y="144"/>
      </p:cViewPr>
      <p:guideLst>
        <p:guide orient="horz" pos="1139"/>
        <p:guide pos="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939B8-D531-5A4F-A693-6D5A435E364D}" type="datetimeFigureOut">
              <a:rPr lang="it-IT" smtClean="0"/>
              <a:t>12/07/18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C63C8-B7FA-6143-9600-EBC4D202F3E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41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C326B674-96C8-B142-8A16-E733032775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2070" y="1644316"/>
            <a:ext cx="6252411" cy="88666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052070" y="436144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D52DB9-768D-8D45-9A8F-7EA169A49C5E}" type="datetimeFigureOut">
              <a:rPr lang="it-IT" smtClean="0"/>
              <a:t>12/07/18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5BFD4D-11A9-6A46-82D7-3F08F481CCD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089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838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73100" y="1600200"/>
            <a:ext cx="8013700" cy="45259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50171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</p:spTree>
    <p:extLst>
      <p:ext uri="{BB962C8B-B14F-4D97-AF65-F5344CB8AC3E}">
        <p14:creationId xmlns:p14="http://schemas.microsoft.com/office/powerpoint/2010/main" val="354450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4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44125C7B-4E8A-D644-9463-414AC6C7AC4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320799" y="31930"/>
            <a:ext cx="73660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</a:t>
            </a:r>
            <a:r>
              <a:rPr lang="it-IT" dirty="0" err="1"/>
              <a:t>livelloQuarto</a:t>
            </a:r>
            <a:r>
              <a:rPr lang="it-IT" dirty="0"/>
              <a:t>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ADFE7C4B-CF56-C24C-A11A-62AA1C86D5A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423615" y="6208223"/>
            <a:ext cx="555600" cy="5556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AF88D06C-6A6F-364B-A729-0AA5435F9C8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97403" y="6278730"/>
            <a:ext cx="1076969" cy="418675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814F6165-6EC8-EA46-9297-1610647C17C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2962" y="6268739"/>
            <a:ext cx="876846" cy="43974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E26850C2-97F9-CF43-B71D-B4E570B00329}"/>
              </a:ext>
            </a:extLst>
          </p:cNvPr>
          <p:cNvSpPr/>
          <p:nvPr userDrawn="1"/>
        </p:nvSpPr>
        <p:spPr>
          <a:xfrm>
            <a:off x="4053151" y="6430729"/>
            <a:ext cx="11785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>
                <a:solidFill>
                  <a:srgbClr val="E4232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www.icuore.it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xmlns="" id="{30E282E7-7A56-0B44-9A64-83A2ADFC52A1}"/>
              </a:ext>
            </a:extLst>
          </p:cNvPr>
          <p:cNvCxnSpPr/>
          <p:nvPr userDrawn="1"/>
        </p:nvCxnSpPr>
        <p:spPr>
          <a:xfrm>
            <a:off x="0" y="6078269"/>
            <a:ext cx="9144000" cy="0"/>
          </a:xfrm>
          <a:prstGeom prst="line">
            <a:avLst/>
          </a:prstGeom>
          <a:ln w="12700">
            <a:solidFill>
              <a:srgbClr val="60C0C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12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2D398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39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rgbClr val="2D39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39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rgbClr val="2D398A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0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0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0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3"/>
          <p:cNvSpPr txBox="1">
            <a:spLocks/>
          </p:cNvSpPr>
          <p:nvPr/>
        </p:nvSpPr>
        <p:spPr>
          <a:xfrm>
            <a:off x="3372976" y="2032357"/>
            <a:ext cx="1617939" cy="2980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it-IT"/>
            </a:defPPr>
            <a:lvl1pPr>
              <a:spcBef>
                <a:spcPct val="0"/>
              </a:spcBef>
              <a:buNone/>
              <a:defRPr sz="14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it-IT" dirty="0"/>
          </a:p>
          <a:p>
            <a:endParaRPr lang="it-IT" dirty="0"/>
          </a:p>
        </p:txBody>
      </p:sp>
      <p:sp>
        <p:nvSpPr>
          <p:cNvPr id="3" name="Rettangolo 2">
            <a:extLst>
              <a:ext uri="{FF2B5EF4-FFF2-40B4-BE49-F238E27FC236}">
                <a16:creationId xmlns="" xmlns:a16="http://schemas.microsoft.com/office/drawing/2014/main" id="{793CF3E8-2499-E746-BC57-723297C660AC}"/>
              </a:ext>
            </a:extLst>
          </p:cNvPr>
          <p:cNvSpPr/>
          <p:nvPr/>
        </p:nvSpPr>
        <p:spPr>
          <a:xfrm>
            <a:off x="2834639" y="1826401"/>
            <a:ext cx="59113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rgbClr val="2D398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APP </a:t>
            </a:r>
            <a:r>
              <a:rPr lang="it-IT" sz="3200" b="1" dirty="0" err="1" smtClean="0">
                <a:solidFill>
                  <a:srgbClr val="2D398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iCuore</a:t>
            </a:r>
            <a:r>
              <a:rPr lang="it-IT" sz="3200" b="1" dirty="0" smtClean="0">
                <a:solidFill>
                  <a:srgbClr val="2D398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Save</a:t>
            </a:r>
            <a:endParaRPr lang="it-IT" sz="3200" b="1" dirty="0">
              <a:solidFill>
                <a:srgbClr val="2D398A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77CD938B-FAA3-9345-91E0-317D95A52F2D}"/>
              </a:ext>
            </a:extLst>
          </p:cNvPr>
          <p:cNvSpPr/>
          <p:nvPr/>
        </p:nvSpPr>
        <p:spPr>
          <a:xfrm>
            <a:off x="2834638" y="3413070"/>
            <a:ext cx="630936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Luca Caprini</a:t>
            </a:r>
          </a:p>
          <a:p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 </a:t>
            </a:r>
            <a:r>
              <a:rPr lang="it-IT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Developer, </a:t>
            </a:r>
            <a:r>
              <a:rPr lang="it-IT" sz="2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endParaRPr lang="it-IT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ADFE7C4B-CF56-C24C-A11A-62AA1C86D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615" y="6208223"/>
            <a:ext cx="555600" cy="5556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AF88D06C-6A6F-364B-A729-0AA5435F9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03" y="6278730"/>
            <a:ext cx="1076969" cy="418675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814F6165-6EC8-EA46-9297-1610647C17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2962" y="6268739"/>
            <a:ext cx="876846" cy="439740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="" xmlns:a16="http://schemas.microsoft.com/office/drawing/2014/main" id="{E26850C2-97F9-CF43-B71D-B4E570B00329}"/>
              </a:ext>
            </a:extLst>
          </p:cNvPr>
          <p:cNvSpPr/>
          <p:nvPr/>
        </p:nvSpPr>
        <p:spPr>
          <a:xfrm>
            <a:off x="4053151" y="6430729"/>
            <a:ext cx="11785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dirty="0" err="1">
                <a:solidFill>
                  <a:srgbClr val="E42328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www.icuore.it</a:t>
            </a:r>
            <a:endParaRPr lang="it-IT" sz="1000" dirty="0">
              <a:solidFill>
                <a:srgbClr val="E42328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1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1139400" y="2834460"/>
            <a:ext cx="3405597" cy="594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10" tIns="14310" rIns="14310" bIns="14310"/>
          <a:lstStyle/>
          <a:p>
            <a:pPr algn="ctr">
              <a:lnSpc>
                <a:spcPct val="120000"/>
              </a:lnSpc>
            </a:pPr>
            <a:r>
              <a:rPr lang="it-IT" sz="2700" b="1" dirty="0">
                <a:solidFill>
                  <a:schemeClr val="bg1">
                    <a:lumMod val="50000"/>
                  </a:schemeClr>
                </a:solidFill>
                <a:latin typeface="Montserrat"/>
                <a:ea typeface="Montserrat"/>
              </a:rPr>
              <a:t>Cittadino</a:t>
            </a:r>
            <a:endParaRPr lang="it-IT" sz="2700" dirty="0">
              <a:solidFill>
                <a:schemeClr val="bg1">
                  <a:lumMod val="50000"/>
                </a:schemeClr>
              </a:solidFill>
              <a:latin typeface="Arial"/>
            </a:endParaRPr>
          </a:p>
        </p:txBody>
      </p:sp>
      <p:sp>
        <p:nvSpPr>
          <p:cNvPr id="338" name="CustomShape 6"/>
          <p:cNvSpPr/>
          <p:nvPr/>
        </p:nvSpPr>
        <p:spPr>
          <a:xfrm>
            <a:off x="4612131" y="3328567"/>
            <a:ext cx="3401952" cy="59940"/>
          </a:xfrm>
          <a:prstGeom prst="rect">
            <a:avLst/>
          </a:prstGeom>
          <a:solidFill>
            <a:srgbClr val="5EC1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it-IT" sz="675" dirty="0"/>
              <a:t> </a:t>
            </a:r>
          </a:p>
        </p:txBody>
      </p:sp>
      <p:sp>
        <p:nvSpPr>
          <p:cNvPr id="343" name="CustomShape 11"/>
          <p:cNvSpPr/>
          <p:nvPr/>
        </p:nvSpPr>
        <p:spPr>
          <a:xfrm>
            <a:off x="8454645" y="5525685"/>
            <a:ext cx="335610" cy="1445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10" tIns="14310" rIns="14310" bIns="14310"/>
          <a:lstStyle/>
          <a:p>
            <a:pPr algn="ctr">
              <a:lnSpc>
                <a:spcPct val="100000"/>
              </a:lnSpc>
            </a:pPr>
            <a:fld id="{8F911C01-8243-476D-B404-D31EC45DDF17}" type="slidenum">
              <a:rPr lang="it-IT" sz="750">
                <a:solidFill>
                  <a:srgbClr val="9B9A9C"/>
                </a:solidFill>
                <a:latin typeface="Montserrat"/>
                <a:ea typeface="Montserrat"/>
              </a:rPr>
              <a:t>10</a:t>
            </a:fld>
            <a:endParaRPr lang="it-IT" sz="750">
              <a:latin typeface="Arial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4605126" y="2829219"/>
            <a:ext cx="3405597" cy="594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10" tIns="14310" rIns="14310" bIns="14310"/>
          <a:lstStyle/>
          <a:p>
            <a:pPr algn="ctr">
              <a:lnSpc>
                <a:spcPct val="120000"/>
              </a:lnSpc>
            </a:pPr>
            <a:r>
              <a:rPr lang="it-IT" sz="2700" b="1" dirty="0">
                <a:latin typeface="Montserrat"/>
                <a:ea typeface="Montserrat"/>
              </a:rPr>
              <a:t>Esecutore</a:t>
            </a:r>
            <a:endParaRPr lang="it-IT" sz="27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960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710571" y="1751355"/>
            <a:ext cx="5373597" cy="3902283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Rettangolo 13"/>
          <p:cNvSpPr/>
          <p:nvPr/>
        </p:nvSpPr>
        <p:spPr>
          <a:xfrm>
            <a:off x="4274967" y="1631386"/>
            <a:ext cx="4515288" cy="4038884"/>
          </a:xfrm>
          <a:prstGeom prst="rect">
            <a:avLst/>
          </a:prstGeom>
          <a:solidFill>
            <a:srgbClr val="5E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75"/>
          </a:p>
        </p:txBody>
      </p:sp>
      <p:sp>
        <p:nvSpPr>
          <p:cNvPr id="112" name="CustomShape 19"/>
          <p:cNvSpPr/>
          <p:nvPr/>
        </p:nvSpPr>
        <p:spPr>
          <a:xfrm>
            <a:off x="8454645" y="5525685"/>
            <a:ext cx="335610" cy="1445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10" tIns="14310" rIns="14310" bIns="14310"/>
          <a:lstStyle/>
          <a:p>
            <a:pPr algn="ctr">
              <a:lnSpc>
                <a:spcPct val="100000"/>
              </a:lnSpc>
            </a:pPr>
            <a:fld id="{A2145825-1099-4CDF-8360-CD2D9153C3BE}" type="slidenum">
              <a:rPr lang="it-IT" sz="750">
                <a:solidFill>
                  <a:srgbClr val="9B9A9C"/>
                </a:solidFill>
                <a:latin typeface="Montserrat"/>
                <a:ea typeface="Montserrat"/>
              </a:rPr>
              <a:t>11</a:t>
            </a:fld>
            <a:endParaRPr lang="it-IT" sz="750">
              <a:latin typeface="Arial"/>
            </a:endParaRPr>
          </a:p>
        </p:txBody>
      </p:sp>
      <p:sp>
        <p:nvSpPr>
          <p:cNvPr id="13" name="Shape 226"/>
          <p:cNvSpPr/>
          <p:nvPr/>
        </p:nvSpPr>
        <p:spPr>
          <a:xfrm rot="5400000">
            <a:off x="4092709" y="1860668"/>
            <a:ext cx="127397" cy="86916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4225" y="0"/>
                </a:moveTo>
                <a:lnTo>
                  <a:pt x="13565" y="967"/>
                </a:lnTo>
                <a:lnTo>
                  <a:pt x="19798" y="10092"/>
                </a:lnTo>
                <a:lnTo>
                  <a:pt x="0" y="10092"/>
                </a:lnTo>
                <a:lnTo>
                  <a:pt x="0" y="11459"/>
                </a:lnTo>
                <a:lnTo>
                  <a:pt x="19832" y="11459"/>
                </a:lnTo>
                <a:lnTo>
                  <a:pt x="13565" y="20633"/>
                </a:lnTo>
                <a:lnTo>
                  <a:pt x="14225" y="21600"/>
                </a:lnTo>
                <a:lnTo>
                  <a:pt x="21600" y="10804"/>
                </a:lnTo>
                <a:lnTo>
                  <a:pt x="142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sz="750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" name="CustomShape 20"/>
          <p:cNvSpPr/>
          <p:nvPr/>
        </p:nvSpPr>
        <p:spPr>
          <a:xfrm>
            <a:off x="852180" y="1840427"/>
            <a:ext cx="3116890" cy="3336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50000"/>
              </a:lnSpc>
            </a:pPr>
            <a:r>
              <a:rPr lang="it-IT" sz="1350" dirty="0">
                <a:latin typeface="Open Sans"/>
                <a:ea typeface="Open Sans"/>
              </a:rPr>
              <a:t>Accesso dal menù laterale alla funzionalità di registrazione</a:t>
            </a:r>
          </a:p>
          <a:p>
            <a:pPr>
              <a:lnSpc>
                <a:spcPct val="150000"/>
              </a:lnSpc>
            </a:pPr>
            <a:endParaRPr lang="it-IT" sz="135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350" dirty="0">
                <a:latin typeface="Open Sans"/>
                <a:ea typeface="Open Sans"/>
              </a:rPr>
              <a:t>I dati dell’utente vengono inviati alla piattaforma </a:t>
            </a:r>
            <a:r>
              <a:rPr lang="it-IT" sz="1350" dirty="0" err="1">
                <a:latin typeface="Open Sans"/>
                <a:ea typeface="Open Sans"/>
              </a:rPr>
              <a:t>iCuore</a:t>
            </a:r>
            <a:r>
              <a:rPr lang="it-IT" sz="1350" dirty="0">
                <a:latin typeface="Open Sans"/>
                <a:ea typeface="Open Sans"/>
              </a:rPr>
              <a:t> per verificare il ruolo di esecutore</a:t>
            </a:r>
          </a:p>
          <a:p>
            <a:pPr>
              <a:lnSpc>
                <a:spcPct val="150000"/>
              </a:lnSpc>
            </a:pPr>
            <a:endParaRPr lang="it-IT" sz="135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350" dirty="0">
                <a:latin typeface="Open Sans"/>
                <a:ea typeface="Open Sans"/>
              </a:rPr>
              <a:t>L’ok della piattaforma autorizza l’utente nell’</a:t>
            </a:r>
            <a:r>
              <a:rPr lang="it-IT" sz="1350" dirty="0" err="1">
                <a:latin typeface="Open Sans"/>
                <a:ea typeface="Open Sans"/>
              </a:rPr>
              <a:t>app</a:t>
            </a:r>
            <a:endParaRPr lang="it-IT" sz="135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endParaRPr lang="it-IT" sz="135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350" dirty="0">
                <a:latin typeface="Open Sans"/>
                <a:ea typeface="Open Sans"/>
              </a:rPr>
              <a:t>Ad ogni nuovo accesso all’</a:t>
            </a:r>
            <a:r>
              <a:rPr lang="it-IT" sz="1350" dirty="0" err="1">
                <a:latin typeface="Open Sans"/>
                <a:ea typeface="Open Sans"/>
              </a:rPr>
              <a:t>app</a:t>
            </a:r>
            <a:r>
              <a:rPr lang="it-IT" sz="1350" dirty="0">
                <a:latin typeface="Open Sans"/>
                <a:ea typeface="Open Sans"/>
              </a:rPr>
              <a:t> viene effettuata una nuova verifica</a:t>
            </a:r>
          </a:p>
        </p:txBody>
      </p:sp>
      <p:pic>
        <p:nvPicPr>
          <p:cNvPr id="19" name="Shape 567"/>
          <p:cNvPicPr/>
          <p:nvPr/>
        </p:nvPicPr>
        <p:blipFill>
          <a:blip r:embed="rId2"/>
          <a:stretch/>
        </p:blipFill>
        <p:spPr>
          <a:xfrm>
            <a:off x="4383093" y="1440600"/>
            <a:ext cx="2241135" cy="4553685"/>
          </a:xfrm>
          <a:prstGeom prst="rect">
            <a:avLst/>
          </a:prstGeom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9130" y="1893354"/>
            <a:ext cx="2016179" cy="35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hape 620"/>
          <p:cNvPicPr/>
          <p:nvPr/>
        </p:nvPicPr>
        <p:blipFill>
          <a:blip r:embed="rId4"/>
          <a:stretch/>
        </p:blipFill>
        <p:spPr>
          <a:xfrm>
            <a:off x="5712324" y="2591907"/>
            <a:ext cx="246510" cy="246510"/>
          </a:xfrm>
          <a:prstGeom prst="rect">
            <a:avLst/>
          </a:prstGeom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033" y="1865910"/>
            <a:ext cx="2040426" cy="361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olo 1"/>
          <p:cNvSpPr txBox="1">
            <a:spLocks/>
          </p:cNvSpPr>
          <p:nvPr/>
        </p:nvSpPr>
        <p:spPr>
          <a:xfrm>
            <a:off x="1320799" y="31930"/>
            <a:ext cx="7366001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D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b="1" dirty="0" smtClean="0"/>
              <a:t>Registrazione come Esecutore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56972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11"/>
          <p:cNvSpPr txBox="1"/>
          <p:nvPr/>
        </p:nvSpPr>
        <p:spPr>
          <a:xfrm>
            <a:off x="452815" y="1923195"/>
            <a:ext cx="2472002" cy="3390606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spcFirstLastPara="1" wrap="square" lIns="14288" tIns="14288" rIns="14288" bIns="14288" anchor="ctr" anchorCtr="0">
            <a:noAutofit/>
          </a:bodyPr>
          <a:lstStyle/>
          <a:p>
            <a:endParaRPr sz="750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CustomShape 19"/>
          <p:cNvSpPr/>
          <p:nvPr/>
        </p:nvSpPr>
        <p:spPr>
          <a:xfrm>
            <a:off x="8454645" y="5525685"/>
            <a:ext cx="335610" cy="1445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10" tIns="14310" rIns="14310" bIns="14310"/>
          <a:lstStyle/>
          <a:p>
            <a:pPr algn="ctr">
              <a:lnSpc>
                <a:spcPct val="100000"/>
              </a:lnSpc>
            </a:pPr>
            <a:fld id="{A2145825-1099-4CDF-8360-CD2D9153C3BE}" type="slidenum">
              <a:rPr lang="it-IT" sz="750">
                <a:solidFill>
                  <a:srgbClr val="9B9A9C"/>
                </a:solidFill>
                <a:latin typeface="Montserrat"/>
                <a:ea typeface="Montserrat"/>
              </a:rPr>
              <a:t>12</a:t>
            </a:fld>
            <a:endParaRPr lang="it-IT" sz="750">
              <a:latin typeface="Arial"/>
            </a:endParaRPr>
          </a:p>
        </p:txBody>
      </p:sp>
      <p:sp>
        <p:nvSpPr>
          <p:cNvPr id="13" name="Shape 226"/>
          <p:cNvSpPr/>
          <p:nvPr/>
        </p:nvSpPr>
        <p:spPr>
          <a:xfrm rot="5400000">
            <a:off x="3336625" y="1913902"/>
            <a:ext cx="127397" cy="86916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4225" y="0"/>
                </a:moveTo>
                <a:lnTo>
                  <a:pt x="13565" y="967"/>
                </a:lnTo>
                <a:lnTo>
                  <a:pt x="19798" y="10092"/>
                </a:lnTo>
                <a:lnTo>
                  <a:pt x="0" y="10092"/>
                </a:lnTo>
                <a:lnTo>
                  <a:pt x="0" y="11459"/>
                </a:lnTo>
                <a:lnTo>
                  <a:pt x="19832" y="11459"/>
                </a:lnTo>
                <a:lnTo>
                  <a:pt x="13565" y="20633"/>
                </a:lnTo>
                <a:lnTo>
                  <a:pt x="14225" y="21600"/>
                </a:lnTo>
                <a:lnTo>
                  <a:pt x="21600" y="10804"/>
                </a:lnTo>
                <a:lnTo>
                  <a:pt x="142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sz="750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627784" y="1754814"/>
            <a:ext cx="6162471" cy="3672408"/>
          </a:xfrm>
          <a:prstGeom prst="rect">
            <a:avLst/>
          </a:prstGeom>
          <a:solidFill>
            <a:srgbClr val="5E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75"/>
          </a:p>
        </p:txBody>
      </p:sp>
      <p:sp>
        <p:nvSpPr>
          <p:cNvPr id="25" name="CustomShape 20"/>
          <p:cNvSpPr/>
          <p:nvPr/>
        </p:nvSpPr>
        <p:spPr>
          <a:xfrm>
            <a:off x="6516216" y="2365289"/>
            <a:ext cx="1593205" cy="1696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50000"/>
              </a:lnSpc>
            </a:pPr>
            <a:endParaRPr lang="it-IT" sz="825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endParaRPr lang="it-IT" sz="825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endParaRPr lang="it-IT" sz="825" dirty="0">
              <a:latin typeface="Open Sans"/>
              <a:ea typeface="Open Sans"/>
            </a:endParaRPr>
          </a:p>
        </p:txBody>
      </p:sp>
      <p:pic>
        <p:nvPicPr>
          <p:cNvPr id="20" name="Shape 620"/>
          <p:cNvPicPr/>
          <p:nvPr/>
        </p:nvPicPr>
        <p:blipFill>
          <a:blip r:embed="rId2"/>
          <a:stretch/>
        </p:blipFill>
        <p:spPr>
          <a:xfrm>
            <a:off x="5337206" y="3173208"/>
            <a:ext cx="246510" cy="246510"/>
          </a:xfrm>
          <a:prstGeom prst="rect">
            <a:avLst/>
          </a:prstGeom>
          <a:ln>
            <a:noFill/>
          </a:ln>
        </p:spPr>
      </p:pic>
      <p:pic>
        <p:nvPicPr>
          <p:cNvPr id="15" name="Shape 5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76604" y="1376772"/>
            <a:ext cx="2219432" cy="4509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stomShape 20"/>
          <p:cNvSpPr/>
          <p:nvPr/>
        </p:nvSpPr>
        <p:spPr>
          <a:xfrm>
            <a:off x="534126" y="2150558"/>
            <a:ext cx="2065767" cy="30783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Segnalazione emergenze</a:t>
            </a:r>
          </a:p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Disponibilità di intervento ad eventi</a:t>
            </a:r>
          </a:p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Notifiche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9483"/>
          <a:stretch/>
        </p:blipFill>
        <p:spPr bwMode="auto">
          <a:xfrm>
            <a:off x="2796657" y="1822238"/>
            <a:ext cx="2013184" cy="3577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48" b="234"/>
          <a:stretch/>
        </p:blipFill>
        <p:spPr bwMode="auto">
          <a:xfrm>
            <a:off x="4923927" y="1827450"/>
            <a:ext cx="1997334" cy="35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5" b="39564"/>
          <a:stretch/>
        </p:blipFill>
        <p:spPr bwMode="auto">
          <a:xfrm>
            <a:off x="6965732" y="1827450"/>
            <a:ext cx="1764730" cy="35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olo 1"/>
          <p:cNvSpPr txBox="1">
            <a:spLocks/>
          </p:cNvSpPr>
          <p:nvPr/>
        </p:nvSpPr>
        <p:spPr>
          <a:xfrm>
            <a:off x="1320799" y="31930"/>
            <a:ext cx="7366001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D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b="1" dirty="0" smtClean="0"/>
              <a:t>Esecutore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94219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710571" y="1751355"/>
            <a:ext cx="5373597" cy="356785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Rettangolo 13"/>
          <p:cNvSpPr/>
          <p:nvPr/>
        </p:nvSpPr>
        <p:spPr>
          <a:xfrm>
            <a:off x="4112949" y="1680168"/>
            <a:ext cx="4515288" cy="3747054"/>
          </a:xfrm>
          <a:prstGeom prst="rect">
            <a:avLst/>
          </a:prstGeom>
          <a:solidFill>
            <a:srgbClr val="5E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75"/>
          </a:p>
        </p:txBody>
      </p:sp>
      <p:sp>
        <p:nvSpPr>
          <p:cNvPr id="112" name="CustomShape 19"/>
          <p:cNvSpPr/>
          <p:nvPr/>
        </p:nvSpPr>
        <p:spPr>
          <a:xfrm>
            <a:off x="8454645" y="5525685"/>
            <a:ext cx="335610" cy="1445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10" tIns="14310" rIns="14310" bIns="14310"/>
          <a:lstStyle/>
          <a:p>
            <a:pPr algn="ctr">
              <a:lnSpc>
                <a:spcPct val="100000"/>
              </a:lnSpc>
            </a:pPr>
            <a:fld id="{A2145825-1099-4CDF-8360-CD2D9153C3BE}" type="slidenum">
              <a:rPr lang="it-IT" sz="750">
                <a:solidFill>
                  <a:srgbClr val="9B9A9C"/>
                </a:solidFill>
                <a:latin typeface="Montserrat"/>
                <a:ea typeface="Montserrat"/>
              </a:rPr>
              <a:t>13</a:t>
            </a:fld>
            <a:endParaRPr lang="it-IT" sz="750">
              <a:latin typeface="Arial"/>
            </a:endParaRPr>
          </a:p>
        </p:txBody>
      </p:sp>
      <p:sp>
        <p:nvSpPr>
          <p:cNvPr id="13" name="Shape 226"/>
          <p:cNvSpPr/>
          <p:nvPr/>
        </p:nvSpPr>
        <p:spPr>
          <a:xfrm rot="5400000">
            <a:off x="4092709" y="1860668"/>
            <a:ext cx="127397" cy="86916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4225" y="0"/>
                </a:moveTo>
                <a:lnTo>
                  <a:pt x="13565" y="967"/>
                </a:lnTo>
                <a:lnTo>
                  <a:pt x="19798" y="10092"/>
                </a:lnTo>
                <a:lnTo>
                  <a:pt x="0" y="10092"/>
                </a:lnTo>
                <a:lnTo>
                  <a:pt x="0" y="11459"/>
                </a:lnTo>
                <a:lnTo>
                  <a:pt x="19832" y="11459"/>
                </a:lnTo>
                <a:lnTo>
                  <a:pt x="13565" y="20633"/>
                </a:lnTo>
                <a:lnTo>
                  <a:pt x="14225" y="21600"/>
                </a:lnTo>
                <a:lnTo>
                  <a:pt x="21600" y="10804"/>
                </a:lnTo>
                <a:lnTo>
                  <a:pt x="142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sz="750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" name="CustomShape 20"/>
          <p:cNvSpPr/>
          <p:nvPr/>
        </p:nvSpPr>
        <p:spPr>
          <a:xfrm>
            <a:off x="852180" y="1840427"/>
            <a:ext cx="3048228" cy="3336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La homepage si aggiorna mostrando un pulsante luminoso con indicatore delle emergenza in corso</a:t>
            </a:r>
          </a:p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In lista vengono mostrate tutte le emergenza in ordine di vicinanza alla propria posizione</a:t>
            </a:r>
          </a:p>
        </p:txBody>
      </p:sp>
      <p:pic>
        <p:nvPicPr>
          <p:cNvPr id="19" name="Shape 567"/>
          <p:cNvPicPr/>
          <p:nvPr/>
        </p:nvPicPr>
        <p:blipFill>
          <a:blip r:embed="rId2"/>
          <a:stretch/>
        </p:blipFill>
        <p:spPr>
          <a:xfrm>
            <a:off x="4221075" y="1305585"/>
            <a:ext cx="2241135" cy="4553685"/>
          </a:xfrm>
          <a:prstGeom prst="rect">
            <a:avLst/>
          </a:prstGeom>
          <a:ln>
            <a:noFill/>
          </a:ln>
        </p:spPr>
      </p:pic>
      <p:pic>
        <p:nvPicPr>
          <p:cNvPr id="15" name="Shape 620"/>
          <p:cNvPicPr/>
          <p:nvPr/>
        </p:nvPicPr>
        <p:blipFill>
          <a:blip r:embed="rId3"/>
          <a:stretch/>
        </p:blipFill>
        <p:spPr>
          <a:xfrm>
            <a:off x="5625117" y="2447070"/>
            <a:ext cx="246510" cy="246510"/>
          </a:xfrm>
          <a:prstGeom prst="rect">
            <a:avLst/>
          </a:prstGeom>
          <a:ln>
            <a:noFill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34"/>
          <a:stretch/>
        </p:blipFill>
        <p:spPr bwMode="auto">
          <a:xfrm>
            <a:off x="4343744" y="1760747"/>
            <a:ext cx="2010454" cy="355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8"/>
          <a:stretch/>
        </p:blipFill>
        <p:spPr bwMode="auto">
          <a:xfrm>
            <a:off x="6486122" y="1754814"/>
            <a:ext cx="2028316" cy="354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Shape 620"/>
          <p:cNvPicPr/>
          <p:nvPr/>
        </p:nvPicPr>
        <p:blipFill>
          <a:blip r:embed="rId3"/>
          <a:stretch/>
        </p:blipFill>
        <p:spPr>
          <a:xfrm>
            <a:off x="5828670" y="3050958"/>
            <a:ext cx="246510" cy="246510"/>
          </a:xfrm>
          <a:prstGeom prst="rect">
            <a:avLst/>
          </a:prstGeom>
          <a:ln>
            <a:noFill/>
          </a:ln>
        </p:spPr>
      </p:pic>
      <p:sp>
        <p:nvSpPr>
          <p:cNvPr id="14" name="Titolo 1"/>
          <p:cNvSpPr txBox="1">
            <a:spLocks/>
          </p:cNvSpPr>
          <p:nvPr/>
        </p:nvSpPr>
        <p:spPr>
          <a:xfrm>
            <a:off x="1320799" y="31930"/>
            <a:ext cx="7366001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D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b="1" dirty="0" smtClean="0"/>
              <a:t>Emergenza in corso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382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9"/>
          <p:cNvSpPr/>
          <p:nvPr/>
        </p:nvSpPr>
        <p:spPr>
          <a:xfrm>
            <a:off x="8454645" y="5525685"/>
            <a:ext cx="335610" cy="1445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10" tIns="14310" rIns="14310" bIns="14310"/>
          <a:lstStyle/>
          <a:p>
            <a:pPr algn="ctr">
              <a:lnSpc>
                <a:spcPct val="100000"/>
              </a:lnSpc>
            </a:pPr>
            <a:fld id="{A2145825-1099-4CDF-8360-CD2D9153C3BE}" type="slidenum">
              <a:rPr lang="it-IT" sz="750">
                <a:solidFill>
                  <a:srgbClr val="9B9A9C"/>
                </a:solidFill>
                <a:latin typeface="Montserrat"/>
                <a:ea typeface="Montserrat"/>
              </a:rPr>
              <a:t>14</a:t>
            </a:fld>
            <a:endParaRPr lang="it-IT" sz="750">
              <a:latin typeface="Arial"/>
            </a:endParaRPr>
          </a:p>
        </p:txBody>
      </p:sp>
      <p:sp>
        <p:nvSpPr>
          <p:cNvPr id="13" name="Shape 226"/>
          <p:cNvSpPr/>
          <p:nvPr/>
        </p:nvSpPr>
        <p:spPr>
          <a:xfrm rot="5400000">
            <a:off x="4092709" y="1789481"/>
            <a:ext cx="127397" cy="86916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4225" y="0"/>
                </a:moveTo>
                <a:lnTo>
                  <a:pt x="13565" y="967"/>
                </a:lnTo>
                <a:lnTo>
                  <a:pt x="19798" y="10092"/>
                </a:lnTo>
                <a:lnTo>
                  <a:pt x="0" y="10092"/>
                </a:lnTo>
                <a:lnTo>
                  <a:pt x="0" y="11459"/>
                </a:lnTo>
                <a:lnTo>
                  <a:pt x="19832" y="11459"/>
                </a:lnTo>
                <a:lnTo>
                  <a:pt x="13565" y="20633"/>
                </a:lnTo>
                <a:lnTo>
                  <a:pt x="14225" y="21600"/>
                </a:lnTo>
                <a:lnTo>
                  <a:pt x="21600" y="10804"/>
                </a:lnTo>
                <a:lnTo>
                  <a:pt x="142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sz="750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710571" y="1731008"/>
            <a:ext cx="5373597" cy="3942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20"/>
          <p:cNvSpPr/>
          <p:nvPr/>
        </p:nvSpPr>
        <p:spPr>
          <a:xfrm>
            <a:off x="847236" y="2117308"/>
            <a:ext cx="4593936" cy="3336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Posizione e distanze dall’emergenza</a:t>
            </a:r>
          </a:p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DAE disponibili nelle vicinanze</a:t>
            </a:r>
          </a:p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Commenti inviati dalla CO118</a:t>
            </a:r>
          </a:p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Possibilità di intervento o rifiuto all’intervento</a:t>
            </a:r>
          </a:p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Chiamata diretta al 118</a:t>
            </a:r>
          </a:p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</p:txBody>
      </p:sp>
      <p:pic>
        <p:nvPicPr>
          <p:cNvPr id="19" name="Shape 567"/>
          <p:cNvPicPr/>
          <p:nvPr/>
        </p:nvPicPr>
        <p:blipFill>
          <a:blip r:embed="rId2"/>
          <a:stretch/>
        </p:blipFill>
        <p:spPr>
          <a:xfrm>
            <a:off x="5490102" y="1251579"/>
            <a:ext cx="2241135" cy="4553685"/>
          </a:xfrm>
          <a:prstGeom prst="rect">
            <a:avLst/>
          </a:prstGeom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8"/>
          <a:stretch/>
        </p:blipFill>
        <p:spPr bwMode="auto">
          <a:xfrm>
            <a:off x="5598114" y="1700808"/>
            <a:ext cx="2025225" cy="35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320799" y="31930"/>
            <a:ext cx="7366001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D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b="1" dirty="0" smtClean="0"/>
              <a:t>Dettaglio dell’emergenza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47611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710571" y="1751355"/>
            <a:ext cx="5373597" cy="356785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Rettangolo 13"/>
          <p:cNvSpPr/>
          <p:nvPr/>
        </p:nvSpPr>
        <p:spPr>
          <a:xfrm>
            <a:off x="4112949" y="1680168"/>
            <a:ext cx="4515288" cy="3747054"/>
          </a:xfrm>
          <a:prstGeom prst="rect">
            <a:avLst/>
          </a:prstGeom>
          <a:solidFill>
            <a:srgbClr val="5E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75"/>
          </a:p>
        </p:txBody>
      </p:sp>
      <p:sp>
        <p:nvSpPr>
          <p:cNvPr id="112" name="CustomShape 19"/>
          <p:cNvSpPr/>
          <p:nvPr/>
        </p:nvSpPr>
        <p:spPr>
          <a:xfrm>
            <a:off x="8454645" y="5525685"/>
            <a:ext cx="335610" cy="1445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10" tIns="14310" rIns="14310" bIns="14310"/>
          <a:lstStyle/>
          <a:p>
            <a:pPr algn="ctr">
              <a:lnSpc>
                <a:spcPct val="100000"/>
              </a:lnSpc>
            </a:pPr>
            <a:fld id="{A2145825-1099-4CDF-8360-CD2D9153C3BE}" type="slidenum">
              <a:rPr lang="it-IT" sz="750">
                <a:solidFill>
                  <a:srgbClr val="9B9A9C"/>
                </a:solidFill>
                <a:latin typeface="Montserrat"/>
                <a:ea typeface="Montserrat"/>
              </a:rPr>
              <a:t>15</a:t>
            </a:fld>
            <a:endParaRPr lang="it-IT" sz="750">
              <a:latin typeface="Arial"/>
            </a:endParaRPr>
          </a:p>
        </p:txBody>
      </p:sp>
      <p:sp>
        <p:nvSpPr>
          <p:cNvPr id="18" name="CustomShape 20"/>
          <p:cNvSpPr/>
          <p:nvPr/>
        </p:nvSpPr>
        <p:spPr>
          <a:xfrm>
            <a:off x="852180" y="1840427"/>
            <a:ext cx="3048228" cy="3336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Visualizzazione del percorso verso l’emergenza</a:t>
            </a:r>
          </a:p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Possibilità di modificare il percorso passando per un DAE disponibile</a:t>
            </a:r>
          </a:p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Lancio del navigatore esterno in modalità navigazione con il percorso visualizzato</a:t>
            </a:r>
          </a:p>
        </p:txBody>
      </p:sp>
      <p:pic>
        <p:nvPicPr>
          <p:cNvPr id="19" name="Shape 567"/>
          <p:cNvPicPr/>
          <p:nvPr/>
        </p:nvPicPr>
        <p:blipFill>
          <a:blip r:embed="rId2"/>
          <a:stretch/>
        </p:blipFill>
        <p:spPr>
          <a:xfrm>
            <a:off x="4221075" y="1305585"/>
            <a:ext cx="2241135" cy="4553685"/>
          </a:xfrm>
          <a:prstGeom prst="rect">
            <a:avLst/>
          </a:prstGeom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58"/>
          <a:stretch/>
        </p:blipFill>
        <p:spPr bwMode="auto">
          <a:xfrm>
            <a:off x="4328973" y="1758646"/>
            <a:ext cx="2043350" cy="358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hape 620"/>
          <p:cNvPicPr/>
          <p:nvPr/>
        </p:nvPicPr>
        <p:blipFill>
          <a:blip r:embed="rId4"/>
          <a:stretch/>
        </p:blipFill>
        <p:spPr>
          <a:xfrm>
            <a:off x="5166066" y="4806153"/>
            <a:ext cx="246510" cy="246510"/>
          </a:xfrm>
          <a:prstGeom prst="rect">
            <a:avLst/>
          </a:prstGeom>
          <a:ln>
            <a:noFill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0222" y="1786968"/>
            <a:ext cx="1944216" cy="355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2" t="92315" r="54861" b="1615"/>
          <a:stretch/>
        </p:blipFill>
        <p:spPr bwMode="auto">
          <a:xfrm>
            <a:off x="7137285" y="5065490"/>
            <a:ext cx="810090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13249" y="5103186"/>
            <a:ext cx="396167" cy="178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13" name="Titolo 1"/>
          <p:cNvSpPr txBox="1">
            <a:spLocks/>
          </p:cNvSpPr>
          <p:nvPr/>
        </p:nvSpPr>
        <p:spPr>
          <a:xfrm>
            <a:off x="1320799" y="31930"/>
            <a:ext cx="7366001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D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b="1" dirty="0" smtClean="0"/>
              <a:t>Intervento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27727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710571" y="1751355"/>
            <a:ext cx="5373597" cy="356785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Rettangolo 13"/>
          <p:cNvSpPr/>
          <p:nvPr/>
        </p:nvSpPr>
        <p:spPr>
          <a:xfrm>
            <a:off x="4112949" y="1680168"/>
            <a:ext cx="4515288" cy="3747054"/>
          </a:xfrm>
          <a:prstGeom prst="rect">
            <a:avLst/>
          </a:prstGeom>
          <a:solidFill>
            <a:srgbClr val="5E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75"/>
          </a:p>
        </p:txBody>
      </p:sp>
      <p:sp>
        <p:nvSpPr>
          <p:cNvPr id="112" name="CustomShape 19"/>
          <p:cNvSpPr/>
          <p:nvPr/>
        </p:nvSpPr>
        <p:spPr>
          <a:xfrm>
            <a:off x="8454645" y="5525685"/>
            <a:ext cx="335610" cy="1445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10" tIns="14310" rIns="14310" bIns="14310"/>
          <a:lstStyle/>
          <a:p>
            <a:pPr algn="ctr">
              <a:lnSpc>
                <a:spcPct val="100000"/>
              </a:lnSpc>
            </a:pPr>
            <a:fld id="{A2145825-1099-4CDF-8360-CD2D9153C3BE}" type="slidenum">
              <a:rPr lang="it-IT" sz="750">
                <a:solidFill>
                  <a:srgbClr val="9B9A9C"/>
                </a:solidFill>
                <a:latin typeface="Montserrat"/>
                <a:ea typeface="Montserrat"/>
              </a:rPr>
              <a:t>16</a:t>
            </a:fld>
            <a:endParaRPr lang="it-IT" sz="750">
              <a:latin typeface="Arial"/>
            </a:endParaRPr>
          </a:p>
        </p:txBody>
      </p:sp>
      <p:sp>
        <p:nvSpPr>
          <p:cNvPr id="18" name="CustomShape 20"/>
          <p:cNvSpPr/>
          <p:nvPr/>
        </p:nvSpPr>
        <p:spPr>
          <a:xfrm>
            <a:off x="852180" y="1840427"/>
            <a:ext cx="3048228" cy="3336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In Homepage vengono mostrate le ultime disponibilità di intervento date dall’utente</a:t>
            </a:r>
          </a:p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La lista completa all’interno della sezione dedicata</a:t>
            </a:r>
          </a:p>
        </p:txBody>
      </p:sp>
      <p:pic>
        <p:nvPicPr>
          <p:cNvPr id="19" name="Shape 567"/>
          <p:cNvPicPr/>
          <p:nvPr/>
        </p:nvPicPr>
        <p:blipFill>
          <a:blip r:embed="rId2"/>
          <a:stretch/>
        </p:blipFill>
        <p:spPr>
          <a:xfrm>
            <a:off x="4221075" y="1305585"/>
            <a:ext cx="2241135" cy="4553685"/>
          </a:xfrm>
          <a:prstGeom prst="rect">
            <a:avLst/>
          </a:prstGeom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45" b="9289"/>
          <a:stretch/>
        </p:blipFill>
        <p:spPr bwMode="auto">
          <a:xfrm>
            <a:off x="4328973" y="1754814"/>
            <a:ext cx="2025225" cy="35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Shape 620"/>
          <p:cNvPicPr/>
          <p:nvPr/>
        </p:nvPicPr>
        <p:blipFill>
          <a:blip r:embed="rId4"/>
          <a:stretch/>
        </p:blipFill>
        <p:spPr>
          <a:xfrm>
            <a:off x="5972673" y="4482117"/>
            <a:ext cx="246510" cy="246510"/>
          </a:xfrm>
          <a:prstGeom prst="rect">
            <a:avLst/>
          </a:prstGeom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1775935"/>
            <a:ext cx="2035227" cy="35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1320799" y="31930"/>
            <a:ext cx="7366001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D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b="1" dirty="0" smtClean="0"/>
              <a:t>Disponibilità all’intervento per un evento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82374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710571" y="1751355"/>
            <a:ext cx="5373597" cy="356785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Rettangolo 13"/>
          <p:cNvSpPr/>
          <p:nvPr/>
        </p:nvSpPr>
        <p:spPr>
          <a:xfrm>
            <a:off x="4112949" y="1680168"/>
            <a:ext cx="4515288" cy="3747054"/>
          </a:xfrm>
          <a:prstGeom prst="rect">
            <a:avLst/>
          </a:prstGeom>
          <a:solidFill>
            <a:srgbClr val="5E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75"/>
          </a:p>
        </p:txBody>
      </p:sp>
      <p:sp>
        <p:nvSpPr>
          <p:cNvPr id="112" name="CustomShape 19"/>
          <p:cNvSpPr/>
          <p:nvPr/>
        </p:nvSpPr>
        <p:spPr>
          <a:xfrm>
            <a:off x="8454645" y="5525685"/>
            <a:ext cx="335610" cy="1445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10" tIns="14310" rIns="14310" bIns="14310"/>
          <a:lstStyle/>
          <a:p>
            <a:pPr algn="ctr">
              <a:lnSpc>
                <a:spcPct val="100000"/>
              </a:lnSpc>
            </a:pPr>
            <a:fld id="{A2145825-1099-4CDF-8360-CD2D9153C3BE}" type="slidenum">
              <a:rPr lang="it-IT" sz="750">
                <a:solidFill>
                  <a:srgbClr val="9B9A9C"/>
                </a:solidFill>
                <a:latin typeface="Montserrat"/>
                <a:ea typeface="Montserrat"/>
              </a:rPr>
              <a:t>17</a:t>
            </a:fld>
            <a:endParaRPr lang="it-IT" sz="750">
              <a:latin typeface="Arial"/>
            </a:endParaRPr>
          </a:p>
        </p:txBody>
      </p:sp>
      <p:sp>
        <p:nvSpPr>
          <p:cNvPr id="18" name="CustomShape 20"/>
          <p:cNvSpPr/>
          <p:nvPr/>
        </p:nvSpPr>
        <p:spPr>
          <a:xfrm>
            <a:off x="852180" y="1840427"/>
            <a:ext cx="3048228" cy="3336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Dall’homepage o dalla lista l’utente può dare disponibilità all’intervento per eventi</a:t>
            </a:r>
          </a:p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L’utente indica posizione, descrizione e fascia oraria di disponibilità all’intervento</a:t>
            </a:r>
          </a:p>
        </p:txBody>
      </p:sp>
      <p:pic>
        <p:nvPicPr>
          <p:cNvPr id="19" name="Shape 567"/>
          <p:cNvPicPr/>
          <p:nvPr/>
        </p:nvPicPr>
        <p:blipFill>
          <a:blip r:embed="rId2"/>
          <a:stretch/>
        </p:blipFill>
        <p:spPr>
          <a:xfrm>
            <a:off x="4221075" y="1305585"/>
            <a:ext cx="2241135" cy="4553685"/>
          </a:xfrm>
          <a:prstGeom prst="rect">
            <a:avLst/>
          </a:prstGeom>
          <a:ln>
            <a:noFill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7862" y="1751355"/>
            <a:ext cx="2006336" cy="356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Shape 620"/>
          <p:cNvPicPr/>
          <p:nvPr/>
        </p:nvPicPr>
        <p:blipFill>
          <a:blip r:embed="rId4"/>
          <a:stretch/>
        </p:blipFill>
        <p:spPr>
          <a:xfrm>
            <a:off x="6124083" y="2051847"/>
            <a:ext cx="246510" cy="246510"/>
          </a:xfrm>
          <a:prstGeom prst="rect">
            <a:avLst/>
          </a:prstGeom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1994" y="1751354"/>
            <a:ext cx="1925441" cy="361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olo 1"/>
          <p:cNvSpPr txBox="1">
            <a:spLocks/>
          </p:cNvSpPr>
          <p:nvPr/>
        </p:nvSpPr>
        <p:spPr>
          <a:xfrm>
            <a:off x="1320799" y="31930"/>
            <a:ext cx="7366001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D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b="1" dirty="0" smtClean="0"/>
              <a:t>Nuovo disponibilità all’intervento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7237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710571" y="1751355"/>
            <a:ext cx="5373597" cy="3567855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Rettangolo 13"/>
          <p:cNvSpPr/>
          <p:nvPr/>
        </p:nvSpPr>
        <p:spPr>
          <a:xfrm>
            <a:off x="4112949" y="1680168"/>
            <a:ext cx="4515288" cy="3747054"/>
          </a:xfrm>
          <a:prstGeom prst="rect">
            <a:avLst/>
          </a:prstGeom>
          <a:solidFill>
            <a:srgbClr val="5E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75"/>
          </a:p>
        </p:txBody>
      </p:sp>
      <p:sp>
        <p:nvSpPr>
          <p:cNvPr id="18" name="CustomShape 20"/>
          <p:cNvSpPr/>
          <p:nvPr/>
        </p:nvSpPr>
        <p:spPr>
          <a:xfrm>
            <a:off x="852180" y="1840427"/>
            <a:ext cx="3048228" cy="3336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Lista delle notifiche provenienti dalla piattaforma </a:t>
            </a:r>
            <a:r>
              <a:rPr lang="it-IT" sz="1500" dirty="0" err="1">
                <a:latin typeface="Open Sans"/>
                <a:ea typeface="Open Sans"/>
              </a:rPr>
              <a:t>iCuore</a:t>
            </a: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Notifiche su incarichi, corsi di formazione e aggiornamenti sulla certificazione BLSD</a:t>
            </a:r>
          </a:p>
        </p:txBody>
      </p:sp>
      <p:pic>
        <p:nvPicPr>
          <p:cNvPr id="19" name="Shape 567"/>
          <p:cNvPicPr/>
          <p:nvPr/>
        </p:nvPicPr>
        <p:blipFill>
          <a:blip r:embed="rId2"/>
          <a:stretch/>
        </p:blipFill>
        <p:spPr>
          <a:xfrm>
            <a:off x="4221075" y="1305585"/>
            <a:ext cx="2241135" cy="4553685"/>
          </a:xfrm>
          <a:prstGeom prst="rect">
            <a:avLst/>
          </a:prstGeom>
          <a:ln>
            <a:noFill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64"/>
          <a:stretch/>
        </p:blipFill>
        <p:spPr bwMode="auto">
          <a:xfrm>
            <a:off x="4328973" y="1761652"/>
            <a:ext cx="2052228" cy="358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Shape 620"/>
          <p:cNvPicPr/>
          <p:nvPr/>
        </p:nvPicPr>
        <p:blipFill>
          <a:blip r:embed="rId4"/>
          <a:stretch/>
        </p:blipFill>
        <p:spPr>
          <a:xfrm>
            <a:off x="5166066" y="4050069"/>
            <a:ext cx="246510" cy="246510"/>
          </a:xfrm>
          <a:prstGeom prst="rect">
            <a:avLst/>
          </a:prstGeom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1346" y="1782057"/>
            <a:ext cx="1993092" cy="35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1320799" y="31930"/>
            <a:ext cx="7366001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D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b="1" dirty="0" smtClean="0"/>
              <a:t>Notifiche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33204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1139400" y="2834460"/>
            <a:ext cx="7029450" cy="594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10" tIns="14310" rIns="14310" bIns="14310"/>
          <a:lstStyle/>
          <a:p>
            <a:pPr>
              <a:lnSpc>
                <a:spcPct val="120000"/>
              </a:lnSpc>
            </a:pPr>
            <a:r>
              <a:rPr lang="it-IT" sz="2700" b="1" dirty="0">
                <a:solidFill>
                  <a:srgbClr val="000000"/>
                </a:solidFill>
                <a:latin typeface="Montserrat"/>
                <a:ea typeface="Montserrat"/>
              </a:rPr>
              <a:t>Grazie</a:t>
            </a:r>
            <a:endParaRPr lang="it-IT" sz="2700" dirty="0">
              <a:latin typeface="Arial"/>
            </a:endParaRPr>
          </a:p>
        </p:txBody>
      </p:sp>
      <p:sp>
        <p:nvSpPr>
          <p:cNvPr id="338" name="CustomShape 6"/>
          <p:cNvSpPr/>
          <p:nvPr/>
        </p:nvSpPr>
        <p:spPr>
          <a:xfrm>
            <a:off x="1143045" y="3328567"/>
            <a:ext cx="1977480" cy="59940"/>
          </a:xfrm>
          <a:prstGeom prst="rect">
            <a:avLst/>
          </a:prstGeom>
          <a:solidFill>
            <a:srgbClr val="146DA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Shape 567"/>
          <p:cNvPicPr/>
          <p:nvPr/>
        </p:nvPicPr>
        <p:blipFill>
          <a:blip r:embed="rId2"/>
          <a:stretch/>
        </p:blipFill>
        <p:spPr>
          <a:xfrm>
            <a:off x="5715603" y="1337697"/>
            <a:ext cx="2241135" cy="4553685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34"/>
          <a:stretch/>
        </p:blipFill>
        <p:spPr bwMode="auto">
          <a:xfrm>
            <a:off x="5838272" y="1792859"/>
            <a:ext cx="2010454" cy="355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8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ustomShape 1"/>
          <p:cNvSpPr/>
          <p:nvPr/>
        </p:nvSpPr>
        <p:spPr>
          <a:xfrm>
            <a:off x="1139400" y="2834460"/>
            <a:ext cx="3405597" cy="594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10" tIns="14310" rIns="14310" bIns="14310"/>
          <a:lstStyle/>
          <a:p>
            <a:pPr algn="ctr">
              <a:lnSpc>
                <a:spcPct val="120000"/>
              </a:lnSpc>
            </a:pPr>
            <a:r>
              <a:rPr lang="it-IT" sz="2700" b="1" dirty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rPr>
              <a:t>Cittadino</a:t>
            </a:r>
            <a:endParaRPr lang="it-IT" sz="27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8" name="CustomShape 6"/>
          <p:cNvSpPr/>
          <p:nvPr/>
        </p:nvSpPr>
        <p:spPr>
          <a:xfrm>
            <a:off x="1143045" y="3328567"/>
            <a:ext cx="3401952" cy="59940"/>
          </a:xfrm>
          <a:prstGeom prst="rect">
            <a:avLst/>
          </a:prstGeom>
          <a:solidFill>
            <a:srgbClr val="5EC1C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r>
              <a:rPr lang="it-IT" sz="675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343" name="CustomShape 11"/>
          <p:cNvSpPr/>
          <p:nvPr/>
        </p:nvSpPr>
        <p:spPr>
          <a:xfrm>
            <a:off x="8454645" y="5525685"/>
            <a:ext cx="335610" cy="1445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10" tIns="14310" rIns="14310" bIns="14310"/>
          <a:lstStyle/>
          <a:p>
            <a:pPr algn="ctr">
              <a:lnSpc>
                <a:spcPct val="100000"/>
              </a:lnSpc>
            </a:pPr>
            <a:fld id="{8F911C01-8243-476D-B404-D31EC45DDF17}" type="slidenum">
              <a:rPr lang="it-IT" sz="750">
                <a:solidFill>
                  <a:srgbClr val="9B9A9C"/>
                </a:solidFill>
                <a:latin typeface="Arial" charset="0"/>
                <a:ea typeface="Arial" charset="0"/>
                <a:cs typeface="Arial" charset="0"/>
              </a:rPr>
              <a:t>2</a:t>
            </a:fld>
            <a:endParaRPr lang="it-IT" sz="7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stomShape 1"/>
          <p:cNvSpPr/>
          <p:nvPr/>
        </p:nvSpPr>
        <p:spPr>
          <a:xfrm>
            <a:off x="4605126" y="2829219"/>
            <a:ext cx="3405597" cy="5945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10" tIns="14310" rIns="14310" bIns="14310"/>
          <a:lstStyle/>
          <a:p>
            <a:pPr algn="ctr">
              <a:lnSpc>
                <a:spcPct val="120000"/>
              </a:lnSpc>
            </a:pPr>
            <a:r>
              <a:rPr lang="it-IT" sz="2700" b="1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Esecutore</a:t>
            </a:r>
            <a:endParaRPr lang="it-IT" sz="2700" dirty="0">
              <a:solidFill>
                <a:schemeClr val="bg1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9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111"/>
          <p:cNvSpPr txBox="1"/>
          <p:nvPr/>
        </p:nvSpPr>
        <p:spPr>
          <a:xfrm>
            <a:off x="413538" y="1815183"/>
            <a:ext cx="2731877" cy="3516615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spcFirstLastPara="1" wrap="square" lIns="14288" tIns="14288" rIns="14288" bIns="14288" anchor="ctr" anchorCtr="0">
            <a:noAutofit/>
          </a:bodyPr>
          <a:lstStyle/>
          <a:p>
            <a:endParaRPr sz="750">
              <a:solidFill>
                <a:srgbClr val="74808C"/>
              </a:solidFill>
              <a:latin typeface="Arial" charset="0"/>
              <a:ea typeface="Arial" charset="0"/>
              <a:cs typeface="Arial" charset="0"/>
              <a:sym typeface="Poppins"/>
            </a:endParaRPr>
          </a:p>
        </p:txBody>
      </p:sp>
      <p:sp>
        <p:nvSpPr>
          <p:cNvPr id="112" name="CustomShape 19"/>
          <p:cNvSpPr/>
          <p:nvPr/>
        </p:nvSpPr>
        <p:spPr>
          <a:xfrm>
            <a:off x="8454645" y="5525685"/>
            <a:ext cx="335610" cy="1445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10" tIns="14310" rIns="14310" bIns="14310"/>
          <a:lstStyle/>
          <a:p>
            <a:pPr algn="ctr">
              <a:lnSpc>
                <a:spcPct val="100000"/>
              </a:lnSpc>
            </a:pPr>
            <a:fld id="{A2145825-1099-4CDF-8360-CD2D9153C3BE}" type="slidenum">
              <a:rPr lang="it-IT" sz="750">
                <a:solidFill>
                  <a:srgbClr val="9B9A9C"/>
                </a:solidFill>
                <a:latin typeface="Arial" charset="0"/>
                <a:ea typeface="Arial" charset="0"/>
                <a:cs typeface="Arial" charset="0"/>
              </a:rPr>
              <a:t>3</a:t>
            </a:fld>
            <a:endParaRPr lang="it-IT" sz="7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Shape 226"/>
          <p:cNvSpPr/>
          <p:nvPr/>
        </p:nvSpPr>
        <p:spPr>
          <a:xfrm rot="5400000">
            <a:off x="4362739" y="1759787"/>
            <a:ext cx="127397" cy="86916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4225" y="0"/>
                </a:moveTo>
                <a:lnTo>
                  <a:pt x="13565" y="967"/>
                </a:lnTo>
                <a:lnTo>
                  <a:pt x="19798" y="10092"/>
                </a:lnTo>
                <a:lnTo>
                  <a:pt x="0" y="10092"/>
                </a:lnTo>
                <a:lnTo>
                  <a:pt x="0" y="11459"/>
                </a:lnTo>
                <a:lnTo>
                  <a:pt x="19832" y="11459"/>
                </a:lnTo>
                <a:lnTo>
                  <a:pt x="13565" y="20633"/>
                </a:lnTo>
                <a:lnTo>
                  <a:pt x="14225" y="21600"/>
                </a:lnTo>
                <a:lnTo>
                  <a:pt x="21600" y="10804"/>
                </a:lnTo>
                <a:lnTo>
                  <a:pt x="142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sz="750">
              <a:solidFill>
                <a:srgbClr val="74808C"/>
              </a:solidFill>
              <a:latin typeface="Arial" charset="0"/>
              <a:ea typeface="Arial" charset="0"/>
              <a:cs typeface="Arial" charset="0"/>
              <a:sym typeface="Poppin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059832" y="1619799"/>
            <a:ext cx="5076564" cy="3834426"/>
          </a:xfrm>
          <a:prstGeom prst="rect">
            <a:avLst/>
          </a:prstGeom>
          <a:solidFill>
            <a:srgbClr val="5E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75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ustomShape 20"/>
          <p:cNvSpPr/>
          <p:nvPr/>
        </p:nvSpPr>
        <p:spPr>
          <a:xfrm>
            <a:off x="720313" y="2380832"/>
            <a:ext cx="2160240" cy="26462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50000"/>
              </a:lnSpc>
            </a:pPr>
            <a:r>
              <a:rPr lang="it-IT" sz="1500" dirty="0">
                <a:latin typeface="Arial" charset="0"/>
                <a:ea typeface="Arial" charset="0"/>
                <a:cs typeface="Arial" charset="0"/>
              </a:rPr>
              <a:t>Ricerca DAE</a:t>
            </a:r>
          </a:p>
          <a:p>
            <a:pPr>
              <a:lnSpc>
                <a:spcPct val="150000"/>
              </a:lnSpc>
            </a:pPr>
            <a:endParaRPr lang="it-IT" sz="15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Arial" charset="0"/>
                <a:ea typeface="Arial" charset="0"/>
                <a:cs typeface="Arial" charset="0"/>
              </a:rPr>
              <a:t>Segnalazione DAE</a:t>
            </a:r>
          </a:p>
          <a:p>
            <a:pPr>
              <a:lnSpc>
                <a:spcPct val="150000"/>
              </a:lnSpc>
            </a:pPr>
            <a:endParaRPr lang="it-IT" sz="15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Arial" charset="0"/>
                <a:ea typeface="Arial" charset="0"/>
                <a:cs typeface="Arial" charset="0"/>
              </a:rPr>
              <a:t>Sezione informativa</a:t>
            </a:r>
          </a:p>
          <a:p>
            <a:pPr>
              <a:lnSpc>
                <a:spcPct val="150000"/>
              </a:lnSpc>
            </a:pPr>
            <a:endParaRPr lang="it-IT" sz="15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Arial" charset="0"/>
                <a:ea typeface="Arial" charset="0"/>
                <a:cs typeface="Arial" charset="0"/>
              </a:rPr>
              <a:t>Impostazioni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9153" y="1671115"/>
            <a:ext cx="2098602" cy="372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34056" y="1199537"/>
            <a:ext cx="2297847" cy="4668828"/>
            <a:chOff x="7504567" y="2069280"/>
            <a:chExt cx="5400600" cy="10973085"/>
          </a:xfrm>
        </p:grpSpPr>
        <p:pic>
          <p:nvPicPr>
            <p:cNvPr id="15" name="Shape 59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504567" y="2069280"/>
              <a:ext cx="5400600" cy="109730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83957" y="3163358"/>
              <a:ext cx="4905186" cy="8595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itolo 1"/>
          <p:cNvSpPr txBox="1">
            <a:spLocks/>
          </p:cNvSpPr>
          <p:nvPr/>
        </p:nvSpPr>
        <p:spPr>
          <a:xfrm>
            <a:off x="1320799" y="31930"/>
            <a:ext cx="7366001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D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b="1" dirty="0" smtClean="0"/>
              <a:t>Area pubblica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9285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11"/>
          <p:cNvSpPr txBox="1"/>
          <p:nvPr/>
        </p:nvSpPr>
        <p:spPr>
          <a:xfrm>
            <a:off x="452815" y="2014250"/>
            <a:ext cx="2019740" cy="329955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spcFirstLastPara="1" wrap="square" lIns="14288" tIns="14288" rIns="14288" bIns="14288" anchor="ctr" anchorCtr="0">
            <a:noAutofit/>
          </a:bodyPr>
          <a:lstStyle/>
          <a:p>
            <a:endParaRPr sz="750">
              <a:solidFill>
                <a:srgbClr val="74808C"/>
              </a:solidFill>
              <a:latin typeface="Arial" charset="0"/>
              <a:ea typeface="Arial" charset="0"/>
              <a:cs typeface="Arial" charset="0"/>
              <a:sym typeface="Poppins"/>
            </a:endParaRPr>
          </a:p>
        </p:txBody>
      </p:sp>
      <p:sp>
        <p:nvSpPr>
          <p:cNvPr id="112" name="CustomShape 19"/>
          <p:cNvSpPr/>
          <p:nvPr/>
        </p:nvSpPr>
        <p:spPr>
          <a:xfrm>
            <a:off x="8454645" y="5525685"/>
            <a:ext cx="335610" cy="1445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10" tIns="14310" rIns="14310" bIns="14310"/>
          <a:lstStyle/>
          <a:p>
            <a:pPr algn="ctr">
              <a:lnSpc>
                <a:spcPct val="100000"/>
              </a:lnSpc>
            </a:pPr>
            <a:fld id="{A2145825-1099-4CDF-8360-CD2D9153C3BE}" type="slidenum">
              <a:rPr lang="it-IT" sz="750">
                <a:solidFill>
                  <a:srgbClr val="9B9A9C"/>
                </a:solidFill>
                <a:latin typeface="Arial" charset="0"/>
                <a:ea typeface="Arial" charset="0"/>
                <a:cs typeface="Arial" charset="0"/>
              </a:rPr>
              <a:t>4</a:t>
            </a:fld>
            <a:endParaRPr lang="it-IT" sz="7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Shape 226"/>
          <p:cNvSpPr/>
          <p:nvPr/>
        </p:nvSpPr>
        <p:spPr>
          <a:xfrm rot="5400000">
            <a:off x="3336625" y="1913902"/>
            <a:ext cx="127397" cy="86916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4225" y="0"/>
                </a:moveTo>
                <a:lnTo>
                  <a:pt x="13565" y="967"/>
                </a:lnTo>
                <a:lnTo>
                  <a:pt x="19798" y="10092"/>
                </a:lnTo>
                <a:lnTo>
                  <a:pt x="0" y="10092"/>
                </a:lnTo>
                <a:lnTo>
                  <a:pt x="0" y="11459"/>
                </a:lnTo>
                <a:lnTo>
                  <a:pt x="19832" y="11459"/>
                </a:lnTo>
                <a:lnTo>
                  <a:pt x="13565" y="20633"/>
                </a:lnTo>
                <a:lnTo>
                  <a:pt x="14225" y="21600"/>
                </a:lnTo>
                <a:lnTo>
                  <a:pt x="21600" y="10804"/>
                </a:lnTo>
                <a:lnTo>
                  <a:pt x="142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sz="750">
              <a:solidFill>
                <a:srgbClr val="74808C"/>
              </a:solidFill>
              <a:latin typeface="Arial" charset="0"/>
              <a:ea typeface="Arial" charset="0"/>
              <a:cs typeface="Arial" charset="0"/>
              <a:sym typeface="Poppins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370028" y="1754814"/>
            <a:ext cx="6420227" cy="3672408"/>
          </a:xfrm>
          <a:prstGeom prst="rect">
            <a:avLst/>
          </a:prstGeom>
          <a:solidFill>
            <a:srgbClr val="5E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75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CustomShape 20"/>
          <p:cNvSpPr/>
          <p:nvPr/>
        </p:nvSpPr>
        <p:spPr>
          <a:xfrm>
            <a:off x="6516216" y="2365289"/>
            <a:ext cx="1593205" cy="1696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50000"/>
              </a:lnSpc>
            </a:pPr>
            <a:endParaRPr lang="it-IT" sz="825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it-IT" sz="825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it-IT" sz="825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37"/>
          <a:stretch/>
        </p:blipFill>
        <p:spPr bwMode="auto">
          <a:xfrm>
            <a:off x="6744976" y="1862826"/>
            <a:ext cx="1958483" cy="3472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2847" y="1845666"/>
            <a:ext cx="1975387" cy="350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Shape 620"/>
          <p:cNvPicPr/>
          <p:nvPr/>
        </p:nvPicPr>
        <p:blipFill>
          <a:blip r:embed="rId4"/>
          <a:stretch/>
        </p:blipFill>
        <p:spPr>
          <a:xfrm>
            <a:off x="5337206" y="3173208"/>
            <a:ext cx="246510" cy="246510"/>
          </a:xfrm>
          <a:prstGeom prst="rect">
            <a:avLst/>
          </a:prstGeom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2465766" y="1376772"/>
            <a:ext cx="2219432" cy="4509501"/>
            <a:chOff x="7215201" y="2075312"/>
            <a:chExt cx="5472608" cy="11119392"/>
          </a:xfrm>
        </p:grpSpPr>
        <p:pic>
          <p:nvPicPr>
            <p:cNvPr id="15" name="Shape 59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15201" y="2075312"/>
              <a:ext cx="5472608" cy="11119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76"/>
            <a:stretch/>
          </p:blipFill>
          <p:spPr bwMode="auto">
            <a:xfrm>
              <a:off x="7463539" y="3185287"/>
              <a:ext cx="5031531" cy="8693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Shape 620"/>
          <p:cNvPicPr/>
          <p:nvPr/>
        </p:nvPicPr>
        <p:blipFill>
          <a:blip r:embed="rId4"/>
          <a:stretch/>
        </p:blipFill>
        <p:spPr>
          <a:xfrm>
            <a:off x="4284795" y="3383360"/>
            <a:ext cx="246510" cy="246510"/>
          </a:xfrm>
          <a:prstGeom prst="rect">
            <a:avLst/>
          </a:prstGeom>
          <a:ln>
            <a:noFill/>
          </a:ln>
        </p:spPr>
      </p:pic>
      <p:sp>
        <p:nvSpPr>
          <p:cNvPr id="16" name="CustomShape 20"/>
          <p:cNvSpPr/>
          <p:nvPr/>
        </p:nvSpPr>
        <p:spPr>
          <a:xfrm>
            <a:off x="534126" y="2150558"/>
            <a:ext cx="1913991" cy="30783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50000"/>
              </a:lnSpc>
            </a:pPr>
            <a:endParaRPr lang="it-IT" sz="15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endParaRPr lang="it-IT" sz="15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Arial" charset="0"/>
                <a:ea typeface="Arial" charset="0"/>
                <a:cs typeface="Arial" charset="0"/>
              </a:rPr>
              <a:t>Ricerca DAE accessibile da</a:t>
            </a:r>
          </a:p>
          <a:p>
            <a:pPr>
              <a:lnSpc>
                <a:spcPct val="150000"/>
              </a:lnSpc>
            </a:pPr>
            <a:r>
              <a:rPr lang="it-IT" sz="1500" dirty="0">
                <a:latin typeface="Arial" charset="0"/>
                <a:ea typeface="Arial" charset="0"/>
                <a:cs typeface="Arial" charset="0"/>
              </a:rPr>
              <a:t>pagina principale o</a:t>
            </a:r>
          </a:p>
          <a:p>
            <a:pPr>
              <a:lnSpc>
                <a:spcPct val="150000"/>
              </a:lnSpc>
            </a:pPr>
            <a:r>
              <a:rPr lang="it-IT" sz="1500" dirty="0">
                <a:latin typeface="Arial" charset="0"/>
                <a:ea typeface="Arial" charset="0"/>
                <a:cs typeface="Arial" charset="0"/>
              </a:rPr>
              <a:t>menu laterale</a:t>
            </a:r>
          </a:p>
        </p:txBody>
      </p:sp>
      <p:sp>
        <p:nvSpPr>
          <p:cNvPr id="19" name="Titolo 1"/>
          <p:cNvSpPr txBox="1">
            <a:spLocks/>
          </p:cNvSpPr>
          <p:nvPr/>
        </p:nvSpPr>
        <p:spPr>
          <a:xfrm>
            <a:off x="1320799" y="31930"/>
            <a:ext cx="7366001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D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b="1" dirty="0" smtClean="0">
                <a:latin typeface="Arial" charset="0"/>
                <a:ea typeface="Arial" charset="0"/>
                <a:cs typeface="Arial" charset="0"/>
              </a:rPr>
              <a:t>Ricerca DAE</a:t>
            </a:r>
            <a:endParaRPr lang="it-IT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683568" y="1731008"/>
            <a:ext cx="5400600" cy="3942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18"/>
          <p:cNvSpPr/>
          <p:nvPr/>
        </p:nvSpPr>
        <p:spPr>
          <a:xfrm>
            <a:off x="2959470" y="1331505"/>
            <a:ext cx="127305" cy="8680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4225" y="0"/>
                </a:moveTo>
                <a:lnTo>
                  <a:pt x="13565" y="967"/>
                </a:lnTo>
                <a:lnTo>
                  <a:pt x="19798" y="10092"/>
                </a:lnTo>
                <a:lnTo>
                  <a:pt x="0" y="10092"/>
                </a:lnTo>
                <a:lnTo>
                  <a:pt x="0" y="11459"/>
                </a:lnTo>
                <a:lnTo>
                  <a:pt x="19832" y="11459"/>
                </a:lnTo>
                <a:lnTo>
                  <a:pt x="13565" y="20633"/>
                </a:lnTo>
                <a:lnTo>
                  <a:pt x="14225" y="21600"/>
                </a:lnTo>
                <a:lnTo>
                  <a:pt x="21600" y="10804"/>
                </a:lnTo>
                <a:lnTo>
                  <a:pt x="142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2" name="CustomShape 19"/>
          <p:cNvSpPr/>
          <p:nvPr/>
        </p:nvSpPr>
        <p:spPr>
          <a:xfrm>
            <a:off x="8454645" y="5525685"/>
            <a:ext cx="335610" cy="1445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10" tIns="14310" rIns="14310" bIns="14310"/>
          <a:lstStyle/>
          <a:p>
            <a:pPr algn="ctr">
              <a:lnSpc>
                <a:spcPct val="100000"/>
              </a:lnSpc>
            </a:pPr>
            <a:fld id="{A2145825-1099-4CDF-8360-CD2D9153C3BE}" type="slidenum">
              <a:rPr lang="it-IT" sz="750">
                <a:solidFill>
                  <a:srgbClr val="9B9A9C"/>
                </a:solidFill>
                <a:latin typeface="Arial" charset="0"/>
                <a:ea typeface="Arial" charset="0"/>
                <a:cs typeface="Arial" charset="0"/>
              </a:rPr>
              <a:t>5</a:t>
            </a:fld>
            <a:endParaRPr lang="it-IT" sz="7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4" name="CustomShape 20"/>
          <p:cNvSpPr/>
          <p:nvPr/>
        </p:nvSpPr>
        <p:spPr>
          <a:xfrm>
            <a:off x="804845" y="2117308"/>
            <a:ext cx="4214779" cy="3336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80000"/>
              </a:lnSpc>
            </a:pPr>
            <a:endParaRPr lang="it-IT" sz="1500" dirty="0">
              <a:solidFill>
                <a:srgbClr val="29282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80000"/>
              </a:lnSpc>
            </a:pPr>
            <a:r>
              <a:rPr lang="it-IT" sz="1500" dirty="0">
                <a:solidFill>
                  <a:srgbClr val="292829"/>
                </a:solidFill>
                <a:latin typeface="Arial" charset="0"/>
                <a:ea typeface="Arial" charset="0"/>
                <a:cs typeface="Arial" charset="0"/>
              </a:rPr>
              <a:t>Visualizzazione dello stato del DAE</a:t>
            </a:r>
          </a:p>
          <a:p>
            <a:pPr>
              <a:lnSpc>
                <a:spcPct val="180000"/>
              </a:lnSpc>
            </a:pPr>
            <a:endParaRPr lang="it-IT" sz="1500" dirty="0">
              <a:solidFill>
                <a:srgbClr val="29282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80000"/>
              </a:lnSpc>
            </a:pPr>
            <a:r>
              <a:rPr lang="it-IT" sz="1500" dirty="0">
                <a:solidFill>
                  <a:srgbClr val="292829"/>
                </a:solidFill>
                <a:latin typeface="Arial" charset="0"/>
                <a:ea typeface="Arial" charset="0"/>
                <a:cs typeface="Arial" charset="0"/>
              </a:rPr>
              <a:t>Verifica della disponibilità del DAE</a:t>
            </a:r>
          </a:p>
          <a:p>
            <a:pPr>
              <a:lnSpc>
                <a:spcPct val="180000"/>
              </a:lnSpc>
            </a:pPr>
            <a:endParaRPr lang="it-IT" sz="1500" dirty="0">
              <a:solidFill>
                <a:srgbClr val="29282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80000"/>
              </a:lnSpc>
            </a:pPr>
            <a:r>
              <a:rPr lang="it-IT" sz="1500" dirty="0">
                <a:solidFill>
                  <a:srgbClr val="292829"/>
                </a:solidFill>
                <a:latin typeface="Arial" charset="0"/>
                <a:ea typeface="Arial" charset="0"/>
                <a:cs typeface="Arial" charset="0"/>
              </a:rPr>
              <a:t>Indirizzo del DAE e distanza dalla posizione corrente</a:t>
            </a:r>
          </a:p>
        </p:txBody>
      </p:sp>
      <p:pic>
        <p:nvPicPr>
          <p:cNvPr id="93" name="Shape 567"/>
          <p:cNvPicPr/>
          <p:nvPr/>
        </p:nvPicPr>
        <p:blipFill>
          <a:blip r:embed="rId2"/>
          <a:stretch/>
        </p:blipFill>
        <p:spPr>
          <a:xfrm>
            <a:off x="5463099" y="1251579"/>
            <a:ext cx="2241135" cy="4553685"/>
          </a:xfrm>
          <a:prstGeom prst="rect">
            <a:avLst/>
          </a:prstGeom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5" b="8137"/>
          <a:stretch/>
        </p:blipFill>
        <p:spPr bwMode="auto">
          <a:xfrm>
            <a:off x="5578321" y="1691598"/>
            <a:ext cx="2024630" cy="364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320799" y="31930"/>
            <a:ext cx="7366001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D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b="1" dirty="0" smtClean="0">
                <a:latin typeface="Arial" charset="0"/>
                <a:ea typeface="Arial" charset="0"/>
                <a:cs typeface="Arial" charset="0"/>
              </a:rPr>
              <a:t>Lista DAE</a:t>
            </a:r>
            <a:endParaRPr lang="it-IT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9"/>
          <p:cNvSpPr/>
          <p:nvPr/>
        </p:nvSpPr>
        <p:spPr>
          <a:xfrm>
            <a:off x="8454645" y="5525685"/>
            <a:ext cx="335610" cy="1445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10" tIns="14310" rIns="14310" bIns="14310"/>
          <a:lstStyle/>
          <a:p>
            <a:pPr algn="ctr">
              <a:lnSpc>
                <a:spcPct val="100000"/>
              </a:lnSpc>
            </a:pPr>
            <a:fld id="{A2145825-1099-4CDF-8360-CD2D9153C3BE}" type="slidenum">
              <a:rPr lang="it-IT" sz="750">
                <a:solidFill>
                  <a:srgbClr val="9B9A9C"/>
                </a:solidFill>
                <a:latin typeface="Arial" charset="0"/>
                <a:ea typeface="Arial" charset="0"/>
                <a:cs typeface="Arial" charset="0"/>
              </a:rPr>
              <a:t>6</a:t>
            </a:fld>
            <a:endParaRPr lang="it-IT" sz="7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Shape 226"/>
          <p:cNvSpPr/>
          <p:nvPr/>
        </p:nvSpPr>
        <p:spPr>
          <a:xfrm rot="5400000">
            <a:off x="4092709" y="1789481"/>
            <a:ext cx="127397" cy="86916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4225" y="0"/>
                </a:moveTo>
                <a:lnTo>
                  <a:pt x="13565" y="967"/>
                </a:lnTo>
                <a:lnTo>
                  <a:pt x="19798" y="10092"/>
                </a:lnTo>
                <a:lnTo>
                  <a:pt x="0" y="10092"/>
                </a:lnTo>
                <a:lnTo>
                  <a:pt x="0" y="11459"/>
                </a:lnTo>
                <a:lnTo>
                  <a:pt x="19832" y="11459"/>
                </a:lnTo>
                <a:lnTo>
                  <a:pt x="13565" y="20633"/>
                </a:lnTo>
                <a:lnTo>
                  <a:pt x="14225" y="21600"/>
                </a:lnTo>
                <a:lnTo>
                  <a:pt x="21600" y="10804"/>
                </a:lnTo>
                <a:lnTo>
                  <a:pt x="142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sz="750">
              <a:solidFill>
                <a:srgbClr val="74808C"/>
              </a:solidFill>
              <a:latin typeface="Arial" charset="0"/>
              <a:ea typeface="Arial" charset="0"/>
              <a:cs typeface="Arial" charset="0"/>
              <a:sym typeface="Poppins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710571" y="1731008"/>
            <a:ext cx="5373597" cy="3942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20"/>
          <p:cNvSpPr/>
          <p:nvPr/>
        </p:nvSpPr>
        <p:spPr>
          <a:xfrm>
            <a:off x="847236" y="2117308"/>
            <a:ext cx="4593936" cy="3336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80000"/>
              </a:lnSpc>
            </a:pPr>
            <a:endParaRPr lang="it-IT" sz="1500" dirty="0">
              <a:solidFill>
                <a:srgbClr val="29282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80000"/>
              </a:lnSpc>
            </a:pPr>
            <a:r>
              <a:rPr lang="it-IT" sz="1500" dirty="0">
                <a:solidFill>
                  <a:srgbClr val="292829"/>
                </a:solidFill>
                <a:latin typeface="Arial" charset="0"/>
                <a:ea typeface="Arial" charset="0"/>
                <a:cs typeface="Arial" charset="0"/>
              </a:rPr>
              <a:t>Mappa interattiva centrata sulla posizione dell’utente</a:t>
            </a:r>
          </a:p>
          <a:p>
            <a:pPr>
              <a:lnSpc>
                <a:spcPct val="180000"/>
              </a:lnSpc>
            </a:pPr>
            <a:endParaRPr lang="it-IT" sz="1500" dirty="0">
              <a:solidFill>
                <a:srgbClr val="29282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80000"/>
              </a:lnSpc>
            </a:pPr>
            <a:r>
              <a:rPr lang="it-IT" sz="1500" dirty="0">
                <a:solidFill>
                  <a:srgbClr val="292829"/>
                </a:solidFill>
                <a:latin typeface="Arial" charset="0"/>
                <a:ea typeface="Arial" charset="0"/>
                <a:cs typeface="Arial" charset="0"/>
              </a:rPr>
              <a:t>Interazioni di </a:t>
            </a:r>
            <a:r>
              <a:rPr lang="it-IT" sz="1500" dirty="0" err="1">
                <a:solidFill>
                  <a:srgbClr val="292829"/>
                </a:solidFill>
                <a:latin typeface="Arial" charset="0"/>
                <a:ea typeface="Arial" charset="0"/>
                <a:cs typeface="Arial" charset="0"/>
              </a:rPr>
              <a:t>swipe</a:t>
            </a:r>
            <a:r>
              <a:rPr lang="it-IT" sz="1500" dirty="0">
                <a:solidFill>
                  <a:srgbClr val="292829"/>
                </a:solidFill>
                <a:latin typeface="Arial" charset="0"/>
                <a:ea typeface="Arial" charset="0"/>
                <a:cs typeface="Arial" charset="0"/>
              </a:rPr>
              <a:t>, zoom-in, zoom-out e scroll</a:t>
            </a:r>
          </a:p>
          <a:p>
            <a:pPr>
              <a:lnSpc>
                <a:spcPct val="180000"/>
              </a:lnSpc>
            </a:pPr>
            <a:endParaRPr lang="it-IT" sz="1500" dirty="0">
              <a:solidFill>
                <a:srgbClr val="292829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80000"/>
              </a:lnSpc>
            </a:pPr>
            <a:r>
              <a:rPr lang="it-IT" sz="1500" dirty="0">
                <a:solidFill>
                  <a:srgbClr val="292829"/>
                </a:solidFill>
                <a:latin typeface="Arial" charset="0"/>
                <a:ea typeface="Arial" charset="0"/>
                <a:cs typeface="Arial" charset="0"/>
              </a:rPr>
              <a:t>Visualizzazione di tutti i DAE nelle vicinanze</a:t>
            </a:r>
          </a:p>
          <a:p>
            <a:pPr>
              <a:lnSpc>
                <a:spcPct val="180000"/>
              </a:lnSpc>
            </a:pPr>
            <a:r>
              <a:rPr lang="it-IT" sz="1500" dirty="0">
                <a:solidFill>
                  <a:srgbClr val="292829"/>
                </a:solidFill>
                <a:latin typeface="Arial" charset="0"/>
                <a:ea typeface="Arial" charset="0"/>
                <a:cs typeface="Arial" charset="0"/>
              </a:rPr>
              <a:t>con indicazione dello stato</a:t>
            </a:r>
          </a:p>
          <a:p>
            <a:pPr>
              <a:lnSpc>
                <a:spcPct val="180000"/>
              </a:lnSpc>
            </a:pPr>
            <a:endParaRPr lang="it-IT" sz="1500" dirty="0">
              <a:solidFill>
                <a:srgbClr val="292829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Shape 567"/>
          <p:cNvPicPr/>
          <p:nvPr/>
        </p:nvPicPr>
        <p:blipFill>
          <a:blip r:embed="rId2"/>
          <a:stretch/>
        </p:blipFill>
        <p:spPr>
          <a:xfrm>
            <a:off x="5490102" y="1251579"/>
            <a:ext cx="2241135" cy="4553685"/>
          </a:xfrm>
          <a:prstGeom prst="rect">
            <a:avLst/>
          </a:prstGeom>
          <a:ln>
            <a:noFill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1915" y="1673805"/>
            <a:ext cx="2041397" cy="36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320799" y="31930"/>
            <a:ext cx="7366001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D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b="1" dirty="0" smtClean="0">
                <a:latin typeface="Arial" charset="0"/>
                <a:ea typeface="Arial" charset="0"/>
                <a:cs typeface="Arial" charset="0"/>
              </a:rPr>
              <a:t>Mappa DAE</a:t>
            </a:r>
            <a:endParaRPr lang="it-IT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9"/>
          <p:cNvSpPr/>
          <p:nvPr/>
        </p:nvSpPr>
        <p:spPr>
          <a:xfrm>
            <a:off x="8454645" y="5525685"/>
            <a:ext cx="335610" cy="1445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10" tIns="14310" rIns="14310" bIns="14310"/>
          <a:lstStyle/>
          <a:p>
            <a:pPr algn="ctr">
              <a:lnSpc>
                <a:spcPct val="100000"/>
              </a:lnSpc>
            </a:pPr>
            <a:fld id="{A2145825-1099-4CDF-8360-CD2D9153C3BE}" type="slidenum">
              <a:rPr lang="it-IT" sz="750">
                <a:solidFill>
                  <a:srgbClr val="9B9A9C"/>
                </a:solidFill>
                <a:latin typeface="Arial" charset="0"/>
                <a:ea typeface="Arial" charset="0"/>
                <a:cs typeface="Arial" charset="0"/>
              </a:rPr>
              <a:t>7</a:t>
            </a:fld>
            <a:endParaRPr lang="it-IT" sz="75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Shape 226"/>
          <p:cNvSpPr/>
          <p:nvPr/>
        </p:nvSpPr>
        <p:spPr>
          <a:xfrm rot="5400000">
            <a:off x="4092709" y="1789481"/>
            <a:ext cx="127397" cy="86916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4225" y="0"/>
                </a:moveTo>
                <a:lnTo>
                  <a:pt x="13565" y="967"/>
                </a:lnTo>
                <a:lnTo>
                  <a:pt x="19798" y="10092"/>
                </a:lnTo>
                <a:lnTo>
                  <a:pt x="0" y="10092"/>
                </a:lnTo>
                <a:lnTo>
                  <a:pt x="0" y="11459"/>
                </a:lnTo>
                <a:lnTo>
                  <a:pt x="19832" y="11459"/>
                </a:lnTo>
                <a:lnTo>
                  <a:pt x="13565" y="20633"/>
                </a:lnTo>
                <a:lnTo>
                  <a:pt x="14225" y="21600"/>
                </a:lnTo>
                <a:lnTo>
                  <a:pt x="21600" y="10804"/>
                </a:lnTo>
                <a:lnTo>
                  <a:pt x="142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sz="750">
              <a:solidFill>
                <a:srgbClr val="74808C"/>
              </a:solidFill>
              <a:latin typeface="Arial" charset="0"/>
              <a:ea typeface="Arial" charset="0"/>
              <a:cs typeface="Arial" charset="0"/>
              <a:sym typeface="Poppins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710571" y="1731008"/>
            <a:ext cx="5373597" cy="3942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20"/>
          <p:cNvSpPr/>
          <p:nvPr/>
        </p:nvSpPr>
        <p:spPr>
          <a:xfrm>
            <a:off x="847236" y="2117308"/>
            <a:ext cx="4593936" cy="3336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50000"/>
              </a:lnSpc>
            </a:pPr>
            <a:endParaRPr lang="it-IT" sz="15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Arial" charset="0"/>
                <a:ea typeface="Arial" charset="0"/>
                <a:cs typeface="Arial" charset="0"/>
              </a:rPr>
              <a:t>La schermata di dettaglio mostra l’immagine e le informazioni di dettaglio del DAE.</a:t>
            </a:r>
          </a:p>
          <a:p>
            <a:pPr>
              <a:lnSpc>
                <a:spcPct val="150000"/>
              </a:lnSpc>
            </a:pPr>
            <a:endParaRPr lang="it-IT" sz="15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Arial" charset="0"/>
                <a:ea typeface="Arial" charset="0"/>
                <a:cs typeface="Arial" charset="0"/>
              </a:rPr>
              <a:t>Collegamento alla sezione di segnalazione del DAE</a:t>
            </a:r>
          </a:p>
          <a:p>
            <a:pPr>
              <a:lnSpc>
                <a:spcPct val="150000"/>
              </a:lnSpc>
            </a:pPr>
            <a:endParaRPr lang="it-IT" sz="15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Arial" charset="0"/>
                <a:ea typeface="Arial" charset="0"/>
                <a:cs typeface="Arial" charset="0"/>
              </a:rPr>
              <a:t>Collegamento diretto al navigatore esterno per raggiungere il DAE</a:t>
            </a:r>
          </a:p>
        </p:txBody>
      </p:sp>
      <p:pic>
        <p:nvPicPr>
          <p:cNvPr id="19" name="Shape 567"/>
          <p:cNvPicPr/>
          <p:nvPr/>
        </p:nvPicPr>
        <p:blipFill>
          <a:blip r:embed="rId2"/>
          <a:stretch/>
        </p:blipFill>
        <p:spPr>
          <a:xfrm>
            <a:off x="5490102" y="1251579"/>
            <a:ext cx="2241135" cy="4553685"/>
          </a:xfrm>
          <a:prstGeom prst="rect">
            <a:avLst/>
          </a:prstGeom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/>
        </p:blipFill>
        <p:spPr bwMode="auto">
          <a:xfrm>
            <a:off x="5598114" y="1705961"/>
            <a:ext cx="2025225" cy="366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1320799" y="31930"/>
            <a:ext cx="7366001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D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b="1" dirty="0" smtClean="0">
                <a:latin typeface="Arial" charset="0"/>
                <a:ea typeface="Arial" charset="0"/>
                <a:cs typeface="Arial" charset="0"/>
              </a:rPr>
              <a:t>Dettaglio DAE</a:t>
            </a:r>
            <a:endParaRPr lang="it-IT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9"/>
          <p:cNvSpPr/>
          <p:nvPr/>
        </p:nvSpPr>
        <p:spPr>
          <a:xfrm>
            <a:off x="8454645" y="5525685"/>
            <a:ext cx="335610" cy="1445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10" tIns="14310" rIns="14310" bIns="14310"/>
          <a:lstStyle/>
          <a:p>
            <a:pPr algn="ctr">
              <a:lnSpc>
                <a:spcPct val="100000"/>
              </a:lnSpc>
            </a:pPr>
            <a:fld id="{A2145825-1099-4CDF-8360-CD2D9153C3BE}" type="slidenum">
              <a:rPr lang="it-IT" sz="750">
                <a:solidFill>
                  <a:srgbClr val="9B9A9C"/>
                </a:solidFill>
                <a:latin typeface="Montserrat"/>
                <a:ea typeface="Montserrat"/>
              </a:rPr>
              <a:t>8</a:t>
            </a:fld>
            <a:endParaRPr lang="it-IT" sz="750">
              <a:latin typeface="Arial"/>
            </a:endParaRPr>
          </a:p>
        </p:txBody>
      </p:sp>
      <p:sp>
        <p:nvSpPr>
          <p:cNvPr id="13" name="Shape 226"/>
          <p:cNvSpPr/>
          <p:nvPr/>
        </p:nvSpPr>
        <p:spPr>
          <a:xfrm rot="5400000">
            <a:off x="4092709" y="1789481"/>
            <a:ext cx="127397" cy="86916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4225" y="0"/>
                </a:moveTo>
                <a:lnTo>
                  <a:pt x="13565" y="967"/>
                </a:lnTo>
                <a:lnTo>
                  <a:pt x="19798" y="10092"/>
                </a:lnTo>
                <a:lnTo>
                  <a:pt x="0" y="10092"/>
                </a:lnTo>
                <a:lnTo>
                  <a:pt x="0" y="11459"/>
                </a:lnTo>
                <a:lnTo>
                  <a:pt x="19832" y="11459"/>
                </a:lnTo>
                <a:lnTo>
                  <a:pt x="13565" y="20633"/>
                </a:lnTo>
                <a:lnTo>
                  <a:pt x="14225" y="21600"/>
                </a:lnTo>
                <a:lnTo>
                  <a:pt x="21600" y="10804"/>
                </a:lnTo>
                <a:lnTo>
                  <a:pt x="142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sz="750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" name="CustomShape 1"/>
          <p:cNvSpPr/>
          <p:nvPr/>
        </p:nvSpPr>
        <p:spPr>
          <a:xfrm>
            <a:off x="710571" y="1731008"/>
            <a:ext cx="5373597" cy="3942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CustomShape 20"/>
          <p:cNvSpPr/>
          <p:nvPr/>
        </p:nvSpPr>
        <p:spPr>
          <a:xfrm>
            <a:off x="847236" y="2117308"/>
            <a:ext cx="4593936" cy="3336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L’utente inserisce il motivo della segnalazione</a:t>
            </a:r>
          </a:p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ed almeno foto</a:t>
            </a:r>
          </a:p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Possibilità di scattare una foto direttamente dall’</a:t>
            </a:r>
            <a:r>
              <a:rPr lang="it-IT" sz="1500" dirty="0" err="1">
                <a:latin typeface="Open Sans"/>
                <a:ea typeface="Open Sans"/>
              </a:rPr>
              <a:t>app</a:t>
            </a:r>
            <a:r>
              <a:rPr lang="it-IT" sz="1500" dirty="0">
                <a:latin typeface="Open Sans"/>
                <a:ea typeface="Open Sans"/>
              </a:rPr>
              <a:t> o di caricarla dalla galleria del dispositivo</a:t>
            </a:r>
          </a:p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</p:txBody>
      </p:sp>
      <p:pic>
        <p:nvPicPr>
          <p:cNvPr id="19" name="Shape 567"/>
          <p:cNvPicPr/>
          <p:nvPr/>
        </p:nvPicPr>
        <p:blipFill>
          <a:blip r:embed="rId2"/>
          <a:stretch/>
        </p:blipFill>
        <p:spPr>
          <a:xfrm>
            <a:off x="5490102" y="1251579"/>
            <a:ext cx="2241135" cy="4553685"/>
          </a:xfrm>
          <a:prstGeom prst="rect">
            <a:avLst/>
          </a:prstGeom>
          <a:ln>
            <a:noFill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0"/>
          <a:stretch/>
        </p:blipFill>
        <p:spPr bwMode="auto">
          <a:xfrm>
            <a:off x="5611194" y="1700808"/>
            <a:ext cx="2039148" cy="359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1320799" y="31930"/>
            <a:ext cx="7366001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D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b="1" dirty="0" smtClean="0"/>
              <a:t>Segnalazione DAE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11808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/>
          <p:cNvSpPr/>
          <p:nvPr/>
        </p:nvSpPr>
        <p:spPr>
          <a:xfrm>
            <a:off x="710571" y="1769240"/>
            <a:ext cx="5373597" cy="353441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Rettangolo 13"/>
          <p:cNvSpPr/>
          <p:nvPr/>
        </p:nvSpPr>
        <p:spPr>
          <a:xfrm>
            <a:off x="4199865" y="1619799"/>
            <a:ext cx="4503594" cy="3834426"/>
          </a:xfrm>
          <a:prstGeom prst="rect">
            <a:avLst/>
          </a:prstGeom>
          <a:solidFill>
            <a:srgbClr val="5EC1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675"/>
          </a:p>
        </p:txBody>
      </p:sp>
      <p:sp>
        <p:nvSpPr>
          <p:cNvPr id="112" name="CustomShape 19"/>
          <p:cNvSpPr/>
          <p:nvPr/>
        </p:nvSpPr>
        <p:spPr>
          <a:xfrm>
            <a:off x="8454645" y="5525685"/>
            <a:ext cx="335610" cy="14458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4310" tIns="14310" rIns="14310" bIns="14310"/>
          <a:lstStyle/>
          <a:p>
            <a:pPr algn="ctr">
              <a:lnSpc>
                <a:spcPct val="100000"/>
              </a:lnSpc>
            </a:pPr>
            <a:fld id="{A2145825-1099-4CDF-8360-CD2D9153C3BE}" type="slidenum">
              <a:rPr lang="it-IT" sz="750">
                <a:solidFill>
                  <a:srgbClr val="9B9A9C"/>
                </a:solidFill>
                <a:latin typeface="Montserrat"/>
                <a:ea typeface="Montserrat"/>
              </a:rPr>
              <a:t>9</a:t>
            </a:fld>
            <a:endParaRPr lang="it-IT" sz="750">
              <a:latin typeface="Arial"/>
            </a:endParaRPr>
          </a:p>
        </p:txBody>
      </p:sp>
      <p:sp>
        <p:nvSpPr>
          <p:cNvPr id="13" name="Shape 226"/>
          <p:cNvSpPr/>
          <p:nvPr/>
        </p:nvSpPr>
        <p:spPr>
          <a:xfrm rot="5400000">
            <a:off x="4092709" y="1789481"/>
            <a:ext cx="127397" cy="86916"/>
          </a:xfrm>
          <a:custGeom>
            <a:avLst/>
            <a:gdLst/>
            <a:ahLst/>
            <a:cxnLst/>
            <a:rect l="0" t="0" r="0" b="0"/>
            <a:pathLst>
              <a:path w="21600" h="21600" extrusionOk="0">
                <a:moveTo>
                  <a:pt x="14225" y="0"/>
                </a:moveTo>
                <a:lnTo>
                  <a:pt x="13565" y="967"/>
                </a:lnTo>
                <a:lnTo>
                  <a:pt x="19798" y="10092"/>
                </a:lnTo>
                <a:lnTo>
                  <a:pt x="0" y="10092"/>
                </a:lnTo>
                <a:lnTo>
                  <a:pt x="0" y="11459"/>
                </a:lnTo>
                <a:lnTo>
                  <a:pt x="19832" y="11459"/>
                </a:lnTo>
                <a:lnTo>
                  <a:pt x="13565" y="20633"/>
                </a:lnTo>
                <a:lnTo>
                  <a:pt x="14225" y="21600"/>
                </a:lnTo>
                <a:lnTo>
                  <a:pt x="21600" y="10804"/>
                </a:lnTo>
                <a:lnTo>
                  <a:pt x="142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endParaRPr sz="750">
              <a:solidFill>
                <a:srgbClr val="74808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" name="CustomShape 20"/>
          <p:cNvSpPr/>
          <p:nvPr/>
        </p:nvSpPr>
        <p:spPr>
          <a:xfrm>
            <a:off x="847236" y="2117308"/>
            <a:ext cx="3116890" cy="33369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L’utente segnala un DAE in base alla sua posizione.</a:t>
            </a:r>
          </a:p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endParaRPr lang="it-IT" sz="1500" dirty="0">
              <a:latin typeface="Open Sans"/>
              <a:ea typeface="Open Sans"/>
            </a:endParaRPr>
          </a:p>
          <a:p>
            <a:pPr>
              <a:lnSpc>
                <a:spcPct val="150000"/>
              </a:lnSpc>
            </a:pPr>
            <a:r>
              <a:rPr lang="it-IT" sz="1500" dirty="0">
                <a:latin typeface="Open Sans"/>
                <a:ea typeface="Open Sans"/>
              </a:rPr>
              <a:t>Con un </a:t>
            </a:r>
            <a:r>
              <a:rPr lang="it-IT" sz="1500" dirty="0" err="1">
                <a:latin typeface="Open Sans"/>
                <a:ea typeface="Open Sans"/>
              </a:rPr>
              <a:t>tap</a:t>
            </a:r>
            <a:r>
              <a:rPr lang="it-IT" sz="1500" dirty="0">
                <a:latin typeface="Open Sans"/>
                <a:ea typeface="Open Sans"/>
              </a:rPr>
              <a:t> sull’icona di un DAE si segnala uno di quelli già censiti</a:t>
            </a:r>
          </a:p>
        </p:txBody>
      </p:sp>
      <p:pic>
        <p:nvPicPr>
          <p:cNvPr id="19" name="Shape 567"/>
          <p:cNvPicPr/>
          <p:nvPr/>
        </p:nvPicPr>
        <p:blipFill>
          <a:blip r:embed="rId2"/>
          <a:stretch/>
        </p:blipFill>
        <p:spPr>
          <a:xfrm>
            <a:off x="4328973" y="1251579"/>
            <a:ext cx="2241135" cy="4553685"/>
          </a:xfrm>
          <a:prstGeom prst="rect">
            <a:avLst/>
          </a:prstGeom>
          <a:ln>
            <a:noFill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5"/>
          <a:stretch/>
        </p:blipFill>
        <p:spPr bwMode="auto">
          <a:xfrm>
            <a:off x="6632978" y="1681004"/>
            <a:ext cx="1934447" cy="361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5010" y="1704333"/>
            <a:ext cx="2016179" cy="3587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Shape 620"/>
          <p:cNvPicPr/>
          <p:nvPr/>
        </p:nvPicPr>
        <p:blipFill>
          <a:blip r:embed="rId5"/>
          <a:stretch/>
        </p:blipFill>
        <p:spPr>
          <a:xfrm>
            <a:off x="5326286" y="3290203"/>
            <a:ext cx="246510" cy="246510"/>
          </a:xfrm>
          <a:prstGeom prst="rect">
            <a:avLst/>
          </a:prstGeom>
          <a:ln>
            <a:noFill/>
          </a:ln>
        </p:spPr>
      </p:pic>
      <p:sp>
        <p:nvSpPr>
          <p:cNvPr id="16" name="Titolo 1"/>
          <p:cNvSpPr txBox="1">
            <a:spLocks/>
          </p:cNvSpPr>
          <p:nvPr/>
        </p:nvSpPr>
        <p:spPr>
          <a:xfrm>
            <a:off x="1320799" y="31930"/>
            <a:ext cx="7366001" cy="1143000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2D398A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b="1" dirty="0" smtClean="0"/>
              <a:t>Segnalazione DAE alternativa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11226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385</Words>
  <Application>Microsoft Macintosh PowerPoint</Application>
  <PresentationFormat>On-screen Show (4:3)</PresentationFormat>
  <Paragraphs>130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 Black</vt:lpstr>
      <vt:lpstr>Calibri</vt:lpstr>
      <vt:lpstr>Montserrat</vt:lpstr>
      <vt:lpstr>Open Sans</vt:lpstr>
      <vt:lpstr>Poppins</vt:lpstr>
      <vt:lpstr>Arial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lafortuna2015spa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Smomola Stefania</dc:creator>
  <cp:lastModifiedBy>Microsoft Office User</cp:lastModifiedBy>
  <cp:revision>88</cp:revision>
  <dcterms:created xsi:type="dcterms:W3CDTF">2018-07-03T15:18:15Z</dcterms:created>
  <dcterms:modified xsi:type="dcterms:W3CDTF">2018-07-12T10:37:57Z</dcterms:modified>
</cp:coreProperties>
</file>