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b="def" i="def"/>
      <a:tcStyle>
        <a:tcBdr/>
        <a:fill>
          <a:solidFill>
            <a:srgbClr val="EEEE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9"/>
          </a:solidFill>
        </a:fill>
      </a:tcStyle>
    </a:wholeTbl>
    <a:band2H>
      <a:tcTxStyle b="def" i="def"/>
      <a:tcStyle>
        <a:tcBdr/>
        <a:fill>
          <a:solidFill>
            <a:srgbClr val="E7E7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93" name="Shape 293"/>
          <p:cNvSpPr/>
          <p:nvPr>
            <p:ph type="sldImg"/>
          </p:nvPr>
        </p:nvSpPr>
        <p:spPr>
          <a:xfrm>
            <a:off x="1143000" y="685800"/>
            <a:ext cx="4572000" cy="3429000"/>
          </a:xfrm>
          <a:prstGeom prst="rect">
            <a:avLst/>
          </a:prstGeom>
        </p:spPr>
        <p:txBody>
          <a:bodyPr/>
          <a:lstStyle/>
          <a:p>
            <a:pPr/>
          </a:p>
        </p:txBody>
      </p:sp>
      <p:sp>
        <p:nvSpPr>
          <p:cNvPr id="294" name="Shape 2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r>
              <a:t>© Pol Englebert Joutes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defRPr>
                <a:latin typeface="Verdana"/>
                <a:ea typeface="Verdana"/>
                <a:cs typeface="Verdana"/>
                <a:sym typeface="Verdana"/>
              </a:defRPr>
            </a:pPr>
            <a:r>
              <a:t>Purpose of the Year stated in Art 1 of </a:t>
            </a:r>
          </a:p>
          <a:p>
            <a:pPr>
              <a:spcBef>
                <a:spcPts val="0"/>
              </a:spcBef>
              <a:defRPr>
                <a:latin typeface="Verdana"/>
                <a:ea typeface="Verdana"/>
                <a:cs typeface="Verdana"/>
                <a:sym typeface="Verdana"/>
              </a:defRPr>
            </a:pPr>
            <a:r>
              <a:t>              DECISION (EU) 2017/864</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7.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and Content">
    <p:spTree>
      <p:nvGrpSpPr>
        <p:cNvPr id="1" name=""/>
        <p:cNvGrpSpPr/>
        <p:nvPr/>
      </p:nvGrpSpPr>
      <p:grpSpPr>
        <a:xfrm>
          <a:off x="0" y="0"/>
          <a:ext cx="0" cy="0"/>
          <a:chOff x="0" y="0"/>
          <a:chExt cx="0" cy="0"/>
        </a:xfrm>
      </p:grpSpPr>
      <p:sp>
        <p:nvSpPr>
          <p:cNvPr id="12" name="Rectangle 3"/>
          <p:cNvSpPr/>
          <p:nvPr/>
        </p:nvSpPr>
        <p:spPr>
          <a:xfrm>
            <a:off x="0" y="1125533"/>
            <a:ext cx="9144000" cy="5732471"/>
          </a:xfrm>
          <a:prstGeom prst="rect">
            <a:avLst/>
          </a:prstGeom>
          <a:solidFill>
            <a:srgbClr val="0F5494"/>
          </a:solidFill>
          <a:ln w="73025">
            <a:solidFill>
              <a:srgbClr val="0F5494"/>
            </a:solidFill>
            <a:miter/>
          </a:ln>
          <a:effectLst>
            <a:outerShdw sx="100000" sy="100000" kx="0" ky="0" algn="b" rotWithShape="0" blurRad="0" dist="23000" dir="5400000">
              <a:srgbClr val="000000">
                <a:alpha val="34999"/>
              </a:srgbClr>
            </a:outerShdw>
          </a:effectLst>
        </p:spPr>
        <p:txBody>
          <a:bodyPr lIns="45718" tIns="45718" rIns="45718" bIns="45718" anchor="ctr"/>
          <a:lstStyle/>
          <a:p>
            <a:pPr algn="ctr" defTabSz="457200">
              <a:defRPr b="0" sz="1800">
                <a:solidFill>
                  <a:srgbClr val="FFFFFF"/>
                </a:solidFill>
                <a:latin typeface="Verdana"/>
                <a:ea typeface="Verdana"/>
                <a:cs typeface="Verdana"/>
                <a:sym typeface="Verdana"/>
              </a:defRPr>
            </a:pPr>
          </a:p>
        </p:txBody>
      </p:sp>
      <p:pic>
        <p:nvPicPr>
          <p:cNvPr id="13" name="Picture 6" descr="Picture 6"/>
          <p:cNvPicPr>
            <a:picLocks noChangeAspect="1"/>
          </p:cNvPicPr>
          <p:nvPr/>
        </p:nvPicPr>
        <p:blipFill>
          <a:blip r:embed="rId2">
            <a:extLst/>
          </a:blip>
          <a:stretch>
            <a:fillRect/>
          </a:stretch>
        </p:blipFill>
        <p:spPr>
          <a:xfrm>
            <a:off x="3905999" y="309599"/>
            <a:ext cx="1584330" cy="1100139"/>
          </a:xfrm>
          <a:prstGeom prst="rect">
            <a:avLst/>
          </a:prstGeom>
          <a:ln w="12700">
            <a:miter lim="400000"/>
          </a:ln>
        </p:spPr>
      </p:pic>
      <p:sp>
        <p:nvSpPr>
          <p:cNvPr id="14" name="Rectangle 5"/>
          <p:cNvSpPr/>
          <p:nvPr/>
        </p:nvSpPr>
        <p:spPr>
          <a:xfrm>
            <a:off x="4229999" y="6669360"/>
            <a:ext cx="684218" cy="215905"/>
          </a:xfrm>
          <a:prstGeom prst="rect">
            <a:avLst/>
          </a:prstGeom>
          <a:solidFill>
            <a:srgbClr val="133176"/>
          </a:solidFill>
          <a:ln>
            <a:solidFill>
              <a:srgbClr val="133176"/>
            </a:solidFill>
          </a:ln>
          <a:effectLst>
            <a:outerShdw sx="100000" sy="100000" kx="0" ky="0" algn="b" rotWithShape="0" blurRad="38100" dist="23000" dir="5400000">
              <a:srgbClr val="000000">
                <a:alpha val="35000"/>
              </a:srgbClr>
            </a:outerShdw>
          </a:effectLst>
        </p:spPr>
        <p:txBody>
          <a:bodyPr lIns="45718" tIns="45718" rIns="45718" bIns="45718" anchor="ctr"/>
          <a:lstStyle/>
          <a:p>
            <a:pPr algn="ctr" defTabSz="457200">
              <a:defRPr b="0" sz="1800">
                <a:solidFill>
                  <a:srgbClr val="FFFFFF"/>
                </a:solidFill>
                <a:latin typeface="Verdana"/>
                <a:ea typeface="Verdana"/>
                <a:cs typeface="Verdana"/>
                <a:sym typeface="Verdana"/>
              </a:defRPr>
            </a:pPr>
          </a:p>
        </p:txBody>
      </p:sp>
      <p:sp>
        <p:nvSpPr>
          <p:cNvPr id="15" name="Titolo Testo"/>
          <p:cNvSpPr txBox="1"/>
          <p:nvPr>
            <p:ph type="title"/>
          </p:nvPr>
        </p:nvSpPr>
        <p:spPr>
          <a:xfrm>
            <a:off x="4139951" y="1700808"/>
            <a:ext cx="4536507" cy="2016226"/>
          </a:xfrm>
          <a:prstGeom prst="rect">
            <a:avLst/>
          </a:prstGeom>
        </p:spPr>
        <p:txBody>
          <a:bodyPr lIns="45718" tIns="45718" rIns="45718" bIns="45718">
            <a:normAutofit fontScale="100000" lnSpcReduction="0"/>
          </a:bodyPr>
          <a:lstStyle>
            <a:lvl1pPr marL="0" indent="358775">
              <a:defRPr sz="4800">
                <a:solidFill>
                  <a:srgbClr val="FFD624"/>
                </a:solidFill>
              </a:defRPr>
            </a:lvl1pPr>
          </a:lstStyle>
          <a:p>
            <a:pPr/>
            <a:r>
              <a:t>Titolo Testo</a:t>
            </a:r>
          </a:p>
        </p:txBody>
      </p:sp>
      <p:sp>
        <p:nvSpPr>
          <p:cNvPr id="16" name="Corpo livello uno…"/>
          <p:cNvSpPr txBox="1"/>
          <p:nvPr>
            <p:ph type="body" sz="quarter" idx="1"/>
          </p:nvPr>
        </p:nvSpPr>
        <p:spPr>
          <a:xfrm>
            <a:off x="467543" y="3933056"/>
            <a:ext cx="3744418" cy="1872211"/>
          </a:xfrm>
          <a:prstGeom prst="rect">
            <a:avLst/>
          </a:prstGeom>
        </p:spPr>
        <p:txBody>
          <a:bodyPr lIns="45718" tIns="45718" rIns="45718" bIns="45718">
            <a:normAutofit fontScale="100000" lnSpcReduction="0"/>
          </a:bodyPr>
          <a:lstStyle>
            <a:lvl1pPr marL="0" indent="0">
              <a:spcBef>
                <a:spcPts val="700"/>
              </a:spcBef>
              <a:buClrTx/>
              <a:buSzTx/>
              <a:buNone/>
              <a:defRPr b="1" i="0" sz="3000">
                <a:solidFill>
                  <a:srgbClr val="FFFFFF"/>
                </a:solidFill>
              </a:defRPr>
            </a:lvl1pPr>
            <a:lvl2pPr marL="885825" indent="-428625">
              <a:spcBef>
                <a:spcPts val="700"/>
              </a:spcBef>
              <a:buClrTx/>
              <a:defRPr b="1" i="0" sz="3000">
                <a:solidFill>
                  <a:srgbClr val="FFFFFF"/>
                </a:solidFill>
              </a:defRPr>
            </a:lvl2pPr>
            <a:lvl3pPr indent="0">
              <a:spcBef>
                <a:spcPts val="700"/>
              </a:spcBef>
              <a:buClrTx/>
              <a:defRPr b="1" i="0" sz="3000">
                <a:solidFill>
                  <a:srgbClr val="FFFFFF"/>
                </a:solidFill>
              </a:defRPr>
            </a:lvl3pPr>
            <a:lvl4pPr marL="1714500" indent="-342900">
              <a:spcBef>
                <a:spcPts val="700"/>
              </a:spcBef>
              <a:buClrTx/>
              <a:defRPr b="1" i="0" sz="3000">
                <a:solidFill>
                  <a:srgbClr val="FFFFFF"/>
                </a:solidFill>
              </a:defRPr>
            </a:lvl4pPr>
            <a:lvl5pPr marL="2171700" indent="-342900">
              <a:spcBef>
                <a:spcPts val="700"/>
              </a:spcBef>
              <a:buClrTx/>
              <a:defRPr b="1" i="0" sz="3000">
                <a:solidFill>
                  <a:srgbClr val="FFF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7" name="Numero diapositiva"/>
          <p:cNvSpPr txBox="1"/>
          <p:nvPr>
            <p:ph type="sldNum" sz="quarter" idx="2"/>
          </p:nvPr>
        </p:nvSpPr>
        <p:spPr>
          <a:xfrm>
            <a:off x="8384900" y="6245225"/>
            <a:ext cx="301905" cy="288820"/>
          </a:xfrm>
          <a:prstGeom prst="rect">
            <a:avLst/>
          </a:prstGeom>
        </p:spPr>
        <p:txBody>
          <a:bodyPr lIns="45718" tIns="45718" rIns="45718" bIns="45718"/>
          <a:lstStyle>
            <a:lvl1pPr algn="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sp>
        <p:nvSpPr>
          <p:cNvPr id="95" name="Titolo Testo"/>
          <p:cNvSpPr txBox="1"/>
          <p:nvPr>
            <p:ph type="title"/>
          </p:nvPr>
        </p:nvSpPr>
        <p:spPr>
          <a:xfrm>
            <a:off x="457200" y="273050"/>
            <a:ext cx="3008316" cy="1162050"/>
          </a:xfrm>
          <a:prstGeom prst="rect">
            <a:avLst/>
          </a:prstGeom>
        </p:spPr>
        <p:txBody>
          <a:bodyPr lIns="45718" tIns="45718" rIns="45718" bIns="45718" anchor="b">
            <a:normAutofit fontScale="100000" lnSpcReduction="0"/>
          </a:bodyPr>
          <a:lstStyle>
            <a:lvl1pPr>
              <a:defRPr sz="2000"/>
            </a:lvl1pPr>
          </a:lstStyle>
          <a:p>
            <a:pPr/>
            <a:r>
              <a:t>Titolo Testo</a:t>
            </a:r>
          </a:p>
        </p:txBody>
      </p:sp>
      <p:sp>
        <p:nvSpPr>
          <p:cNvPr id="96" name="Corpo livello uno…"/>
          <p:cNvSpPr txBox="1"/>
          <p:nvPr>
            <p:ph type="body" idx="1"/>
          </p:nvPr>
        </p:nvSpPr>
        <p:spPr>
          <a:xfrm>
            <a:off x="3575050" y="273050"/>
            <a:ext cx="5111750" cy="5853113"/>
          </a:xfrm>
          <a:prstGeom prst="rect">
            <a:avLst/>
          </a:prstGeom>
        </p:spPr>
        <p:txBody>
          <a:bodyPr lIns="45718" tIns="45718" rIns="45718" bIns="45718">
            <a:normAutofit fontScale="100000" lnSpcReduction="0"/>
          </a:bodyPr>
          <a:lstStyle>
            <a:lvl1pPr>
              <a:spcBef>
                <a:spcPts val="700"/>
              </a:spcBef>
              <a:buChar char="•"/>
              <a:defRPr sz="3200"/>
            </a:lvl1pPr>
            <a:lvl2pPr marL="783771" indent="-326571">
              <a:spcBef>
                <a:spcPts val="700"/>
              </a:spcBef>
              <a:defRPr sz="3200"/>
            </a:lvl2pPr>
            <a:lvl3pPr indent="0">
              <a:spcBef>
                <a:spcPts val="700"/>
              </a:spcBef>
              <a:defRPr sz="3200"/>
            </a:lvl3pPr>
            <a:lvl4pPr marL="1737360" indent="-365760">
              <a:spcBef>
                <a:spcPts val="700"/>
              </a:spcBef>
              <a:defRPr sz="3200"/>
            </a:lvl4pPr>
            <a:lvl5pPr marL="2194560" indent="-365760">
              <a:spcBef>
                <a:spcPts val="700"/>
              </a:spcBef>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97" name="Text Placeholder 3"/>
          <p:cNvSpPr/>
          <p:nvPr>
            <p:ph type="body" sz="half" idx="13"/>
          </p:nvPr>
        </p:nvSpPr>
        <p:spPr>
          <a:xfrm>
            <a:off x="457198" y="1435100"/>
            <a:ext cx="3008317" cy="4691063"/>
          </a:xfrm>
          <a:prstGeom prst="rect">
            <a:avLst/>
          </a:prstGeom>
        </p:spPr>
        <p:txBody>
          <a:bodyPr lIns="45718" tIns="45718" rIns="45718" bIns="45718">
            <a:normAutofit fontScale="100000" lnSpcReduction="0"/>
          </a:bodyPr>
          <a:lstStyle/>
          <a:p>
            <a:pPr>
              <a:buClr>
                <a:srgbClr val="0F5494"/>
              </a:buClr>
              <a:buFont typeface="Arial"/>
              <a:buChar char="•"/>
            </a:pPr>
          </a:p>
        </p:txBody>
      </p:sp>
      <p:sp>
        <p:nvSpPr>
          <p:cNvPr id="98"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105" name="Titolo Testo"/>
          <p:cNvSpPr txBox="1"/>
          <p:nvPr>
            <p:ph type="title"/>
          </p:nvPr>
        </p:nvSpPr>
        <p:spPr>
          <a:xfrm>
            <a:off x="1792288" y="4800600"/>
            <a:ext cx="5486404" cy="566738"/>
          </a:xfrm>
          <a:prstGeom prst="rect">
            <a:avLst/>
          </a:prstGeom>
        </p:spPr>
        <p:txBody>
          <a:bodyPr lIns="45718" tIns="45718" rIns="45718" bIns="45718" anchor="b">
            <a:normAutofit fontScale="100000" lnSpcReduction="0"/>
          </a:bodyPr>
          <a:lstStyle>
            <a:lvl1pPr>
              <a:defRPr sz="2000"/>
            </a:lvl1pPr>
          </a:lstStyle>
          <a:p>
            <a:pPr/>
            <a:r>
              <a:t>Titolo Testo</a:t>
            </a:r>
          </a:p>
        </p:txBody>
      </p:sp>
      <p:sp>
        <p:nvSpPr>
          <p:cNvPr id="106" name="Picture Placeholder 2"/>
          <p:cNvSpPr/>
          <p:nvPr>
            <p:ph type="pic" sz="half" idx="13"/>
          </p:nvPr>
        </p:nvSpPr>
        <p:spPr>
          <a:xfrm>
            <a:off x="1792288" y="612775"/>
            <a:ext cx="5486404" cy="4114800"/>
          </a:xfrm>
          <a:prstGeom prst="rect">
            <a:avLst/>
          </a:prstGeom>
        </p:spPr>
        <p:txBody>
          <a:bodyPr lIns="91439" rIns="91439"/>
          <a:lstStyle/>
          <a:p>
            <a:pPr/>
          </a:p>
        </p:txBody>
      </p:sp>
      <p:sp>
        <p:nvSpPr>
          <p:cNvPr id="107" name="Corpo livello uno…"/>
          <p:cNvSpPr txBox="1"/>
          <p:nvPr>
            <p:ph type="body" sz="quarter" idx="1"/>
          </p:nvPr>
        </p:nvSpPr>
        <p:spPr>
          <a:xfrm>
            <a:off x="1792288" y="5367337"/>
            <a:ext cx="5486404" cy="804867"/>
          </a:xfrm>
          <a:prstGeom prst="rect">
            <a:avLst/>
          </a:prstGeom>
        </p:spPr>
        <p:txBody>
          <a:bodyPr lIns="45718" tIns="45718" rIns="45718" bIns="45718">
            <a:normAutofit fontScale="100000" lnSpcReduction="0"/>
          </a:bodyPr>
          <a:lstStyle>
            <a:lvl1pPr marL="0" indent="0">
              <a:spcBef>
                <a:spcPts val="300"/>
              </a:spcBef>
              <a:buClrTx/>
              <a:buSzTx/>
              <a:buNone/>
              <a:defRPr sz="1400"/>
            </a:lvl1pPr>
            <a:lvl2pPr marL="0" indent="0">
              <a:spcBef>
                <a:spcPts val="300"/>
              </a:spcBef>
              <a:buClrTx/>
              <a:buSzTx/>
              <a:buNone/>
              <a:defRPr sz="1400"/>
            </a:lvl2pPr>
            <a:lvl3pPr indent="0">
              <a:spcBef>
                <a:spcPts val="300"/>
              </a:spcBef>
              <a:buClrTx/>
              <a:defRPr sz="1400"/>
            </a:lvl3pPr>
            <a:lvl4pPr marL="0" indent="0">
              <a:spcBef>
                <a:spcPts val="300"/>
              </a:spcBef>
              <a:buClrTx/>
              <a:buSzTx/>
              <a:buNone/>
              <a:defRPr sz="1400"/>
            </a:lvl4pPr>
            <a:lvl5pPr marL="0" indent="0">
              <a:spcBef>
                <a:spcPts val="300"/>
              </a:spcBef>
              <a:buClrTx/>
              <a:buSzTx/>
              <a:buNone/>
              <a:defRPr sz="1400"/>
            </a:lvl5pPr>
          </a:lstStyle>
          <a:p>
            <a:pPr/>
            <a:r>
              <a:t>Corpo livello uno</a:t>
            </a:r>
          </a:p>
          <a:p>
            <a:pPr lvl="1"/>
            <a:r>
              <a:t>Corpo livello due</a:t>
            </a:r>
          </a:p>
          <a:p>
            <a:pPr lvl="2"/>
            <a:r>
              <a:t>Corpo livello tre</a:t>
            </a:r>
          </a:p>
          <a:p>
            <a:pPr lvl="3"/>
            <a:r>
              <a:t>Corpo livello quattro</a:t>
            </a:r>
          </a:p>
          <a:p>
            <a:pPr lvl="4"/>
            <a:r>
              <a:t>Corpo livello cinque</a:t>
            </a:r>
          </a:p>
        </p:txBody>
      </p:sp>
      <p:sp>
        <p:nvSpPr>
          <p:cNvPr id="108"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Vertical Text">
    <p:spTree>
      <p:nvGrpSpPr>
        <p:cNvPr id="1" name=""/>
        <p:cNvGrpSpPr/>
        <p:nvPr/>
      </p:nvGrpSpPr>
      <p:grpSpPr>
        <a:xfrm>
          <a:off x="0" y="0"/>
          <a:ext cx="0" cy="0"/>
          <a:chOff x="0" y="0"/>
          <a:chExt cx="0" cy="0"/>
        </a:xfrm>
      </p:grpSpPr>
      <p:sp>
        <p:nvSpPr>
          <p:cNvPr id="115" name="Titolo Testo"/>
          <p:cNvSpPr txBox="1"/>
          <p:nvPr>
            <p:ph type="title"/>
          </p:nvPr>
        </p:nvSpPr>
        <p:spPr>
          <a:xfrm>
            <a:off x="468312" y="1123950"/>
            <a:ext cx="8229601" cy="936625"/>
          </a:xfrm>
          <a:prstGeom prst="rect">
            <a:avLst/>
          </a:prstGeom>
        </p:spPr>
        <p:txBody>
          <a:bodyPr lIns="45718" tIns="45718" rIns="45718" bIns="45718">
            <a:normAutofit fontScale="100000" lnSpcReduction="0"/>
          </a:bodyPr>
          <a:lstStyle/>
          <a:p>
            <a:pPr/>
            <a:r>
              <a:t>Titolo Testo</a:t>
            </a:r>
          </a:p>
        </p:txBody>
      </p:sp>
      <p:sp>
        <p:nvSpPr>
          <p:cNvPr id="116" name="Corpo livello uno…"/>
          <p:cNvSpPr txBox="1"/>
          <p:nvPr>
            <p:ph type="body" idx="1"/>
          </p:nvPr>
        </p:nvSpPr>
        <p:spPr>
          <a:xfrm>
            <a:off x="457200" y="2387600"/>
            <a:ext cx="8229600" cy="3633788"/>
          </a:xfrm>
          <a:prstGeom prst="rect">
            <a:avLst/>
          </a:prstGeom>
        </p:spPr>
        <p:txBody>
          <a:bodyPr lIns="45718" tIns="45718" rIns="45718" bIns="45718">
            <a:normAutofit fontScale="100000" lnSpcReduction="0"/>
          </a:bodyPr>
          <a:lstStyle>
            <a:lvl1pPr>
              <a:buChar char="•"/>
            </a:lvl1pPr>
            <a:lvl3pPr indent="0"/>
            <a:lvl4pPr indent="-274319"/>
            <a:lvl5pPr marL="2103120" indent="-274320"/>
          </a:lstStyle>
          <a:p>
            <a:pPr/>
            <a:r>
              <a:t>Corpo livello uno</a:t>
            </a:r>
          </a:p>
          <a:p>
            <a:pPr lvl="1"/>
            <a:r>
              <a:t>Corpo livello due</a:t>
            </a:r>
          </a:p>
          <a:p>
            <a:pPr lvl="2"/>
            <a:r>
              <a:t>Corpo livello tre</a:t>
            </a:r>
          </a:p>
          <a:p>
            <a:pPr lvl="3"/>
            <a:r>
              <a:t>Corpo livello quattro</a:t>
            </a:r>
          </a:p>
          <a:p>
            <a:pPr lvl="4"/>
            <a:r>
              <a:t>Corpo livello cinque</a:t>
            </a:r>
          </a:p>
        </p:txBody>
      </p:sp>
      <p:sp>
        <p:nvSpPr>
          <p:cNvPr id="117"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ertical Title and Text">
    <p:spTree>
      <p:nvGrpSpPr>
        <p:cNvPr id="1" name=""/>
        <p:cNvGrpSpPr/>
        <p:nvPr/>
      </p:nvGrpSpPr>
      <p:grpSpPr>
        <a:xfrm>
          <a:off x="0" y="0"/>
          <a:ext cx="0" cy="0"/>
          <a:chOff x="0" y="0"/>
          <a:chExt cx="0" cy="0"/>
        </a:xfrm>
      </p:grpSpPr>
      <p:sp>
        <p:nvSpPr>
          <p:cNvPr id="124" name="Titolo Testo"/>
          <p:cNvSpPr txBox="1"/>
          <p:nvPr>
            <p:ph type="title"/>
          </p:nvPr>
        </p:nvSpPr>
        <p:spPr>
          <a:xfrm>
            <a:off x="6638925" y="1123950"/>
            <a:ext cx="2058991" cy="4897438"/>
          </a:xfrm>
          <a:prstGeom prst="rect">
            <a:avLst/>
          </a:prstGeom>
        </p:spPr>
        <p:txBody>
          <a:bodyPr lIns="45718" tIns="45718" rIns="45718" bIns="45718">
            <a:normAutofit fontScale="100000" lnSpcReduction="0"/>
          </a:bodyPr>
          <a:lstStyle/>
          <a:p>
            <a:pPr/>
            <a:r>
              <a:t>Titolo Testo</a:t>
            </a:r>
          </a:p>
        </p:txBody>
      </p:sp>
      <p:sp>
        <p:nvSpPr>
          <p:cNvPr id="125" name="Corpo livello uno…"/>
          <p:cNvSpPr txBox="1"/>
          <p:nvPr>
            <p:ph type="body" idx="1"/>
          </p:nvPr>
        </p:nvSpPr>
        <p:spPr>
          <a:xfrm>
            <a:off x="457200" y="1123950"/>
            <a:ext cx="6029325" cy="4897438"/>
          </a:xfrm>
          <a:prstGeom prst="rect">
            <a:avLst/>
          </a:prstGeom>
        </p:spPr>
        <p:txBody>
          <a:bodyPr lIns="45718" tIns="45718" rIns="45718" bIns="45718">
            <a:normAutofit fontScale="100000" lnSpcReduction="0"/>
          </a:bodyPr>
          <a:lstStyle>
            <a:lvl1pPr>
              <a:buChar char="•"/>
            </a:lvl1pPr>
            <a:lvl3pPr indent="0"/>
            <a:lvl4pPr indent="-274319"/>
            <a:lvl5pPr marL="2103120" indent="-274320"/>
          </a:lstStyle>
          <a:p>
            <a:pPr/>
            <a:r>
              <a:t>Corpo livello uno</a:t>
            </a:r>
          </a:p>
          <a:p>
            <a:pPr lvl="1"/>
            <a:r>
              <a:t>Corpo livello due</a:t>
            </a:r>
          </a:p>
          <a:p>
            <a:pPr lvl="2"/>
            <a:r>
              <a:t>Corpo livello tre</a:t>
            </a:r>
          </a:p>
          <a:p>
            <a:pPr lvl="3"/>
            <a:r>
              <a:t>Corpo livello quattro</a:t>
            </a:r>
          </a:p>
          <a:p>
            <a:pPr lvl="4"/>
            <a:r>
              <a:t>Corpo livello cinque</a:t>
            </a:r>
          </a:p>
        </p:txBody>
      </p:sp>
      <p:sp>
        <p:nvSpPr>
          <p:cNvPr id="126"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and Content">
    <p:spTree>
      <p:nvGrpSpPr>
        <p:cNvPr id="1" name=""/>
        <p:cNvGrpSpPr/>
        <p:nvPr/>
      </p:nvGrpSpPr>
      <p:grpSpPr>
        <a:xfrm>
          <a:off x="0" y="0"/>
          <a:ext cx="0" cy="0"/>
          <a:chOff x="0" y="0"/>
          <a:chExt cx="0" cy="0"/>
        </a:xfrm>
      </p:grpSpPr>
      <p:sp>
        <p:nvSpPr>
          <p:cNvPr id="133" name="Rectangle 3"/>
          <p:cNvSpPr/>
          <p:nvPr/>
        </p:nvSpPr>
        <p:spPr>
          <a:xfrm>
            <a:off x="0" y="1125534"/>
            <a:ext cx="9144000" cy="5732471"/>
          </a:xfrm>
          <a:prstGeom prst="rect">
            <a:avLst/>
          </a:prstGeom>
          <a:solidFill>
            <a:srgbClr val="0F5494"/>
          </a:solidFill>
          <a:ln w="73025">
            <a:solidFill>
              <a:srgbClr val="0F5494"/>
            </a:solidFill>
            <a:miter/>
          </a:ln>
          <a:effectLst>
            <a:outerShdw sx="100000" sy="100000" kx="0" ky="0" algn="b" rotWithShape="0" blurRad="0" dist="23000" dir="5400000">
              <a:srgbClr val="000000">
                <a:alpha val="34999"/>
              </a:srgbClr>
            </a:outerShdw>
          </a:effectLst>
        </p:spPr>
        <p:txBody>
          <a:bodyPr lIns="45718" tIns="45718" rIns="45718" bIns="45718" anchor="ctr"/>
          <a:lstStyle/>
          <a:p>
            <a:pPr algn="ctr" defTabSz="457175">
              <a:defRPr b="0" sz="1700">
                <a:solidFill>
                  <a:srgbClr val="FFFFFF"/>
                </a:solidFill>
                <a:latin typeface="Verdana"/>
                <a:ea typeface="Verdana"/>
                <a:cs typeface="Verdana"/>
                <a:sym typeface="Verdana"/>
              </a:defRPr>
            </a:pPr>
          </a:p>
        </p:txBody>
      </p:sp>
      <p:sp>
        <p:nvSpPr>
          <p:cNvPr id="134" name="Titolo Testo"/>
          <p:cNvSpPr txBox="1"/>
          <p:nvPr>
            <p:ph type="title"/>
          </p:nvPr>
        </p:nvSpPr>
        <p:spPr>
          <a:xfrm>
            <a:off x="4139951" y="1700808"/>
            <a:ext cx="4536507" cy="2016226"/>
          </a:xfrm>
          <a:prstGeom prst="rect">
            <a:avLst/>
          </a:prstGeom>
        </p:spPr>
        <p:txBody>
          <a:bodyPr lIns="46806" tIns="46806" rIns="46806" bIns="46806">
            <a:normAutofit fontScale="100000" lnSpcReduction="0"/>
          </a:bodyPr>
          <a:lstStyle>
            <a:lvl1pPr marL="0" indent="358756">
              <a:defRPr sz="4700">
                <a:solidFill>
                  <a:srgbClr val="FFD624"/>
                </a:solidFill>
              </a:defRPr>
            </a:lvl1pPr>
          </a:lstStyle>
          <a:p>
            <a:pPr/>
            <a:r>
              <a:t>Titolo Testo</a:t>
            </a:r>
          </a:p>
        </p:txBody>
      </p:sp>
      <p:sp>
        <p:nvSpPr>
          <p:cNvPr id="135" name="Corpo livello uno…"/>
          <p:cNvSpPr txBox="1"/>
          <p:nvPr>
            <p:ph type="body" sz="quarter" idx="1"/>
          </p:nvPr>
        </p:nvSpPr>
        <p:spPr>
          <a:xfrm>
            <a:off x="467543" y="3933056"/>
            <a:ext cx="3744418" cy="1872211"/>
          </a:xfrm>
          <a:prstGeom prst="rect">
            <a:avLst/>
          </a:prstGeom>
        </p:spPr>
        <p:txBody>
          <a:bodyPr lIns="46806" tIns="46806" rIns="46806" bIns="46806">
            <a:normAutofit fontScale="100000" lnSpcReduction="0"/>
          </a:bodyPr>
          <a:lstStyle>
            <a:lvl1pPr marL="0" indent="0">
              <a:spcBef>
                <a:spcPts val="700"/>
              </a:spcBef>
              <a:buClrTx/>
              <a:buSzTx/>
              <a:buNone/>
              <a:defRPr b="1" i="0" sz="3000">
                <a:solidFill>
                  <a:srgbClr val="FFFFFF"/>
                </a:solidFill>
              </a:defRPr>
            </a:lvl1pPr>
            <a:lvl2pPr marL="908333" indent="-451160">
              <a:spcBef>
                <a:spcPts val="700"/>
              </a:spcBef>
              <a:buClrTx/>
              <a:defRPr b="1" i="0" sz="3000">
                <a:solidFill>
                  <a:srgbClr val="FFFFFF"/>
                </a:solidFill>
              </a:defRPr>
            </a:lvl2pPr>
            <a:lvl3pPr indent="0">
              <a:spcBef>
                <a:spcPts val="700"/>
              </a:spcBef>
              <a:buClrTx/>
              <a:defRPr b="1" i="0" sz="3000">
                <a:solidFill>
                  <a:srgbClr val="FFFFFF"/>
                </a:solidFill>
              </a:defRPr>
            </a:lvl3pPr>
            <a:lvl4pPr marL="1732452" indent="-360927">
              <a:spcBef>
                <a:spcPts val="700"/>
              </a:spcBef>
              <a:buClrTx/>
              <a:defRPr b="1" i="0" sz="3000">
                <a:solidFill>
                  <a:srgbClr val="FFFFFF"/>
                </a:solidFill>
              </a:defRPr>
            </a:lvl4pPr>
            <a:lvl5pPr marL="2189627" indent="-360927">
              <a:spcBef>
                <a:spcPts val="700"/>
              </a:spcBef>
              <a:buClrTx/>
              <a:defRPr b="1" i="0" sz="3000">
                <a:solidFill>
                  <a:srgbClr val="FFF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6" name="Rectangle 10"/>
          <p:cNvSpPr/>
          <p:nvPr/>
        </p:nvSpPr>
        <p:spPr>
          <a:xfrm>
            <a:off x="4284005" y="6640717"/>
            <a:ext cx="630005" cy="316679"/>
          </a:xfrm>
          <a:prstGeom prst="rect">
            <a:avLst/>
          </a:prstGeom>
          <a:solidFill>
            <a:srgbClr val="F58220"/>
          </a:solidFill>
          <a:ln>
            <a:solidFill>
              <a:srgbClr val="F58220"/>
            </a:solidFill>
            <a:miter/>
          </a:ln>
          <a:effectLst>
            <a:outerShdw sx="100000" sy="100000" kx="0" ky="0" algn="b" rotWithShape="0" blurRad="0" dist="23000" dir="5400000">
              <a:srgbClr val="000000">
                <a:alpha val="34999"/>
              </a:srgbClr>
            </a:outerShdw>
          </a:effectLst>
        </p:spPr>
        <p:txBody>
          <a:bodyPr lIns="45718" tIns="45718" rIns="45718" bIns="45718" anchor="ctr"/>
          <a:lstStyle/>
          <a:p>
            <a:pPr algn="ctr">
              <a:defRPr sz="7400">
                <a:solidFill>
                  <a:srgbClr val="FFFFFF"/>
                </a:solidFill>
                <a:latin typeface="Verdana"/>
                <a:ea typeface="Verdana"/>
                <a:cs typeface="Verdana"/>
                <a:sym typeface="Verdana"/>
              </a:defRPr>
            </a:pPr>
          </a:p>
        </p:txBody>
      </p:sp>
      <p:sp>
        <p:nvSpPr>
          <p:cNvPr id="137" name="Footer Placeholder 4"/>
          <p:cNvSpPr txBox="1"/>
          <p:nvPr/>
        </p:nvSpPr>
        <p:spPr>
          <a:xfrm>
            <a:off x="4238580" y="6620346"/>
            <a:ext cx="626719" cy="180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0" i="1" sz="600">
                <a:solidFill>
                  <a:srgbClr val="FFFFFF"/>
                </a:solidFill>
                <a:latin typeface="Verdana"/>
                <a:ea typeface="Verdana"/>
                <a:cs typeface="Verdana"/>
                <a:sym typeface="Verdana"/>
              </a:defRPr>
            </a:lvl1pPr>
          </a:lstStyle>
          <a:p>
            <a:pPr/>
            <a:r>
              <a:t>Culture</a:t>
            </a:r>
          </a:p>
        </p:txBody>
      </p:sp>
      <p:pic>
        <p:nvPicPr>
          <p:cNvPr id="138" name="Picture 9" descr="Picture 9"/>
          <p:cNvPicPr>
            <a:picLocks noChangeAspect="1"/>
          </p:cNvPicPr>
          <p:nvPr/>
        </p:nvPicPr>
        <p:blipFill>
          <a:blip r:embed="rId2">
            <a:extLst/>
          </a:blip>
          <a:stretch>
            <a:fillRect/>
          </a:stretch>
        </p:blipFill>
        <p:spPr>
          <a:xfrm>
            <a:off x="3895125" y="304081"/>
            <a:ext cx="1584002" cy="1095170"/>
          </a:xfrm>
          <a:prstGeom prst="rect">
            <a:avLst/>
          </a:prstGeom>
          <a:ln w="12700">
            <a:miter lim="400000"/>
          </a:ln>
        </p:spPr>
      </p:pic>
      <p:sp>
        <p:nvSpPr>
          <p:cNvPr id="139"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46" name="Titolo Testo"/>
          <p:cNvSpPr txBox="1"/>
          <p:nvPr>
            <p:ph type="title"/>
          </p:nvPr>
        </p:nvSpPr>
        <p:spPr>
          <a:xfrm>
            <a:off x="468314" y="980728"/>
            <a:ext cx="8229601" cy="936626"/>
          </a:xfrm>
          <a:prstGeom prst="rect">
            <a:avLst/>
          </a:prstGeom>
        </p:spPr>
        <p:txBody>
          <a:bodyPr lIns="46806" tIns="46806" rIns="46806" bIns="46806">
            <a:normAutofit fontScale="100000" lnSpcReduction="0"/>
          </a:bodyPr>
          <a:lstStyle>
            <a:lvl1pPr marL="358756" indent="-358756"/>
          </a:lstStyle>
          <a:p>
            <a:pPr/>
            <a:r>
              <a:t>Titolo Testo</a:t>
            </a:r>
          </a:p>
        </p:txBody>
      </p:sp>
      <p:sp>
        <p:nvSpPr>
          <p:cNvPr id="147" name="Corpo livello uno…"/>
          <p:cNvSpPr txBox="1"/>
          <p:nvPr>
            <p:ph type="body" idx="1"/>
          </p:nvPr>
        </p:nvSpPr>
        <p:spPr>
          <a:xfrm>
            <a:off x="457201" y="2276873"/>
            <a:ext cx="8229601" cy="3633788"/>
          </a:xfrm>
          <a:prstGeom prst="rect">
            <a:avLst/>
          </a:prstGeom>
        </p:spPr>
        <p:txBody>
          <a:bodyPr lIns="46806" tIns="46806" rIns="46806" bIns="46806">
            <a:normAutofit fontScale="100000" lnSpcReduction="0"/>
          </a:bodyPr>
          <a:lstStyle>
            <a:lvl1pPr marL="342881" indent="-342881">
              <a:buClr>
                <a:srgbClr val="0F5494"/>
              </a:buClr>
              <a:buFont typeface="Arial"/>
              <a:buChar char="•"/>
            </a:lvl1pPr>
            <a:lvl2pPr marL="818102" indent="-360927">
              <a:buClr>
                <a:srgbClr val="0F5494"/>
              </a:buClr>
              <a:buFont typeface="Arial"/>
            </a:lvl2pPr>
            <a:lvl3pPr indent="0">
              <a:buClr>
                <a:srgbClr val="0F5494"/>
              </a:buClr>
              <a:buFont typeface="Arial"/>
            </a:lvl3pPr>
            <a:lvl4pPr marL="1660267" indent="-288740">
              <a:buClr>
                <a:srgbClr val="0F5494"/>
              </a:buClr>
              <a:buFont typeface="Arial"/>
            </a:lvl4pPr>
            <a:lvl5pPr marL="2117442" indent="-288742">
              <a:buClr>
                <a:srgbClr val="0F5494"/>
              </a:buClr>
              <a:buFont typeface="Arial"/>
            </a:lvl5pPr>
          </a:lstStyle>
          <a:p>
            <a:pPr/>
            <a:r>
              <a:t>Corpo livello uno</a:t>
            </a:r>
          </a:p>
          <a:p>
            <a:pPr lvl="1"/>
            <a:r>
              <a:t>Corpo livello due</a:t>
            </a:r>
          </a:p>
          <a:p>
            <a:pPr lvl="2"/>
            <a:r>
              <a:t>Corpo livello tre</a:t>
            </a:r>
          </a:p>
          <a:p>
            <a:pPr lvl="3"/>
            <a:r>
              <a:t>Corpo livello quattro</a:t>
            </a:r>
          </a:p>
          <a:p>
            <a:pPr lvl="4"/>
            <a:r>
              <a:t>Corpo livello cinque</a:t>
            </a:r>
          </a:p>
        </p:txBody>
      </p:sp>
      <p:pic>
        <p:nvPicPr>
          <p:cNvPr id="148" name="Image 2" descr="Image 2"/>
          <p:cNvPicPr>
            <a:picLocks noChangeAspect="1"/>
          </p:cNvPicPr>
          <p:nvPr/>
        </p:nvPicPr>
        <p:blipFill>
          <a:blip r:embed="rId2">
            <a:extLst/>
          </a:blip>
          <a:stretch>
            <a:fillRect/>
          </a:stretch>
        </p:blipFill>
        <p:spPr>
          <a:xfrm>
            <a:off x="6660232" y="6105388"/>
            <a:ext cx="2047898" cy="580341"/>
          </a:xfrm>
          <a:prstGeom prst="rect">
            <a:avLst/>
          </a:prstGeom>
          <a:ln w="12700">
            <a:miter lim="400000"/>
          </a:ln>
        </p:spPr>
      </p:pic>
      <p:sp>
        <p:nvSpPr>
          <p:cNvPr id="149" name="Numero diapositiva"/>
          <p:cNvSpPr txBox="1"/>
          <p:nvPr>
            <p:ph type="sldNum" sz="quarter" idx="2"/>
          </p:nvPr>
        </p:nvSpPr>
        <p:spPr>
          <a:xfrm>
            <a:off x="467545" y="6297440"/>
            <a:ext cx="289954" cy="278711"/>
          </a:xfrm>
          <a:prstGeom prst="rect">
            <a:avLst/>
          </a:prstGeom>
        </p:spPr>
        <p:txBody>
          <a:bodyPr lIns="46806" tIns="46806" rIns="46806" bIns="46806"/>
          <a:lstStyle>
            <a:lvl1pP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156" name="Titolo Testo"/>
          <p:cNvSpPr txBox="1"/>
          <p:nvPr>
            <p:ph type="title"/>
          </p:nvPr>
        </p:nvSpPr>
        <p:spPr>
          <a:xfrm>
            <a:off x="722314" y="4406900"/>
            <a:ext cx="7772401" cy="1362075"/>
          </a:xfrm>
          <a:prstGeom prst="rect">
            <a:avLst/>
          </a:prstGeom>
        </p:spPr>
        <p:txBody>
          <a:bodyPr lIns="46806" tIns="46806" rIns="46806" bIns="46806" anchor="t">
            <a:normAutofit fontScale="100000" lnSpcReduction="0"/>
          </a:bodyPr>
          <a:lstStyle>
            <a:lvl1pPr marL="358756" indent="-358756">
              <a:defRPr cap="all" sz="4000"/>
            </a:lvl1pPr>
          </a:lstStyle>
          <a:p>
            <a:pPr/>
            <a:r>
              <a:t>Titolo Testo</a:t>
            </a:r>
          </a:p>
        </p:txBody>
      </p:sp>
      <p:sp>
        <p:nvSpPr>
          <p:cNvPr id="157" name="Corpo livello uno…"/>
          <p:cNvSpPr txBox="1"/>
          <p:nvPr>
            <p:ph type="body" sz="quarter" idx="1"/>
          </p:nvPr>
        </p:nvSpPr>
        <p:spPr>
          <a:xfrm>
            <a:off x="722314" y="2906714"/>
            <a:ext cx="7772401" cy="1500192"/>
          </a:xfrm>
          <a:prstGeom prst="rect">
            <a:avLst/>
          </a:prstGeom>
        </p:spPr>
        <p:txBody>
          <a:bodyPr lIns="46806" tIns="46806" rIns="46806" bIns="46806" anchor="b">
            <a:normAutofit fontScale="100000" lnSpcReduction="0"/>
          </a:bodyPr>
          <a:lstStyle>
            <a:lvl1pPr marL="0" indent="0">
              <a:spcBef>
                <a:spcPts val="400"/>
              </a:spcBef>
              <a:buClrTx/>
              <a:buSzTx/>
              <a:buNone/>
              <a:defRPr sz="1900"/>
            </a:lvl1pPr>
            <a:lvl2pPr marL="0" indent="0">
              <a:spcBef>
                <a:spcPts val="400"/>
              </a:spcBef>
              <a:buClrTx/>
              <a:buSzTx/>
              <a:buNone/>
              <a:defRPr sz="1900"/>
            </a:lvl2pPr>
            <a:lvl3pPr indent="0">
              <a:spcBef>
                <a:spcPts val="400"/>
              </a:spcBef>
              <a:buClrTx/>
              <a:defRPr sz="1900"/>
            </a:lvl3pPr>
            <a:lvl4pPr marL="0" indent="0">
              <a:spcBef>
                <a:spcPts val="400"/>
              </a:spcBef>
              <a:buClrTx/>
              <a:buSzTx/>
              <a:buNone/>
              <a:defRPr sz="1900"/>
            </a:lvl4pPr>
            <a:lvl5pPr marL="0" indent="0">
              <a:spcBef>
                <a:spcPts val="400"/>
              </a:spcBef>
              <a:buClrTx/>
              <a:buSzTx/>
              <a:buNone/>
              <a:defRPr sz="1900"/>
            </a:lvl5pPr>
          </a:lstStyle>
          <a:p>
            <a:pPr/>
            <a:r>
              <a:t>Corpo livello uno</a:t>
            </a:r>
          </a:p>
          <a:p>
            <a:pPr lvl="1"/>
            <a:r>
              <a:t>Corpo livello due</a:t>
            </a:r>
          </a:p>
          <a:p>
            <a:pPr lvl="2"/>
            <a:r>
              <a:t>Corpo livello tre</a:t>
            </a:r>
          </a:p>
          <a:p>
            <a:pPr lvl="3"/>
            <a:r>
              <a:t>Corpo livello quattro</a:t>
            </a:r>
          </a:p>
          <a:p>
            <a:pPr lvl="4"/>
            <a:r>
              <a:t>Corpo livello cinque</a:t>
            </a:r>
          </a:p>
        </p:txBody>
      </p:sp>
      <p:sp>
        <p:nvSpPr>
          <p:cNvPr id="158"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165" name="Titolo Testo"/>
          <p:cNvSpPr txBox="1"/>
          <p:nvPr>
            <p:ph type="title"/>
          </p:nvPr>
        </p:nvSpPr>
        <p:spPr>
          <a:xfrm>
            <a:off x="468314" y="1123950"/>
            <a:ext cx="8229601" cy="936626"/>
          </a:xfrm>
          <a:prstGeom prst="rect">
            <a:avLst/>
          </a:prstGeom>
        </p:spPr>
        <p:txBody>
          <a:bodyPr lIns="46806" tIns="46806" rIns="46806" bIns="46806">
            <a:normAutofit fontScale="100000" lnSpcReduction="0"/>
          </a:bodyPr>
          <a:lstStyle>
            <a:lvl1pPr marL="358756" indent="-358756"/>
          </a:lstStyle>
          <a:p>
            <a:pPr/>
            <a:r>
              <a:t>Titolo Testo</a:t>
            </a:r>
          </a:p>
        </p:txBody>
      </p:sp>
      <p:sp>
        <p:nvSpPr>
          <p:cNvPr id="166" name="Corpo livello uno…"/>
          <p:cNvSpPr txBox="1"/>
          <p:nvPr>
            <p:ph type="body" sz="half" idx="1"/>
          </p:nvPr>
        </p:nvSpPr>
        <p:spPr>
          <a:xfrm>
            <a:off x="457200" y="2387600"/>
            <a:ext cx="4038600" cy="3633790"/>
          </a:xfrm>
          <a:prstGeom prst="rect">
            <a:avLst/>
          </a:prstGeom>
        </p:spPr>
        <p:txBody>
          <a:bodyPr lIns="46806" tIns="46806" rIns="46806" bIns="46806">
            <a:normAutofit fontScale="100000" lnSpcReduction="0"/>
          </a:bodyPr>
          <a:lstStyle>
            <a:lvl1pPr marL="342881" indent="-342881">
              <a:spcBef>
                <a:spcPts val="600"/>
              </a:spcBef>
              <a:buChar char="•"/>
              <a:defRPr sz="2800"/>
            </a:lvl1pPr>
            <a:lvl2pPr marL="790531" indent="-333356">
              <a:spcBef>
                <a:spcPts val="600"/>
              </a:spcBef>
              <a:defRPr sz="2800"/>
            </a:lvl2pPr>
            <a:lvl3pPr indent="0">
              <a:spcBef>
                <a:spcPts val="600"/>
              </a:spcBef>
              <a:defRPr sz="2800"/>
            </a:lvl3pPr>
            <a:lvl4pPr marL="1748021" indent="-376496">
              <a:spcBef>
                <a:spcPts val="600"/>
              </a:spcBef>
              <a:defRPr sz="2800"/>
            </a:lvl4pPr>
            <a:lvl5pPr marL="2205196" indent="-376496">
              <a:spcBef>
                <a:spcPts val="6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167"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174" name="Titolo Testo"/>
          <p:cNvSpPr txBox="1"/>
          <p:nvPr>
            <p:ph type="title"/>
          </p:nvPr>
        </p:nvSpPr>
        <p:spPr>
          <a:xfrm>
            <a:off x="457201" y="274638"/>
            <a:ext cx="8229601" cy="1143001"/>
          </a:xfrm>
          <a:prstGeom prst="rect">
            <a:avLst/>
          </a:prstGeom>
        </p:spPr>
        <p:txBody>
          <a:bodyPr lIns="46806" tIns="46806" rIns="46806" bIns="46806">
            <a:normAutofit fontScale="100000" lnSpcReduction="0"/>
          </a:bodyPr>
          <a:lstStyle>
            <a:lvl1pPr marL="358756" indent="-358756"/>
          </a:lstStyle>
          <a:p>
            <a:pPr/>
            <a:r>
              <a:t>Titolo Testo</a:t>
            </a:r>
          </a:p>
        </p:txBody>
      </p:sp>
      <p:sp>
        <p:nvSpPr>
          <p:cNvPr id="175" name="Corpo livello uno…"/>
          <p:cNvSpPr txBox="1"/>
          <p:nvPr>
            <p:ph type="body" sz="quarter" idx="1"/>
          </p:nvPr>
        </p:nvSpPr>
        <p:spPr>
          <a:xfrm>
            <a:off x="457200" y="1535112"/>
            <a:ext cx="4040188" cy="639763"/>
          </a:xfrm>
          <a:prstGeom prst="rect">
            <a:avLst/>
          </a:prstGeom>
        </p:spPr>
        <p:txBody>
          <a:bodyPr lIns="46806" tIns="46806" rIns="46806" bIns="46806" anchor="b">
            <a:normAutofit fontScale="100000" lnSpcReduction="0"/>
          </a:bodyPr>
          <a:lstStyle>
            <a:lvl1pPr marL="0" indent="0">
              <a:buClrTx/>
              <a:buSzTx/>
              <a:buNone/>
              <a:defRPr b="1"/>
            </a:lvl1pPr>
            <a:lvl2pPr marL="0" indent="0">
              <a:buClrTx/>
              <a:buSzTx/>
              <a:buNone/>
              <a:defRPr b="1"/>
            </a:lvl2pPr>
            <a:lvl3pPr indent="0">
              <a:buClrTx/>
              <a:defRPr b="1"/>
            </a:lvl3pPr>
            <a:lvl4pPr marL="0" indent="0">
              <a:buClrTx/>
              <a:buSzTx/>
              <a:buNone/>
              <a:defRPr b="1"/>
            </a:lvl4pPr>
            <a:lvl5pPr marL="0" indent="0">
              <a:buClrTx/>
              <a:buSzTx/>
              <a:buNone/>
              <a:defRPr b="1"/>
            </a:lvl5pPr>
          </a:lstStyle>
          <a:p>
            <a:pPr/>
            <a:r>
              <a:t>Corpo livello uno</a:t>
            </a:r>
          </a:p>
          <a:p>
            <a:pPr lvl="1"/>
            <a:r>
              <a:t>Corpo livello due</a:t>
            </a:r>
          </a:p>
          <a:p>
            <a:pPr lvl="2"/>
            <a:r>
              <a:t>Corpo livello tre</a:t>
            </a:r>
          </a:p>
          <a:p>
            <a:pPr lvl="3"/>
            <a:r>
              <a:t>Corpo livello quattro</a:t>
            </a:r>
          </a:p>
          <a:p>
            <a:pPr lvl="4"/>
            <a:r>
              <a:t>Corpo livello cinque</a:t>
            </a:r>
          </a:p>
        </p:txBody>
      </p:sp>
      <p:sp>
        <p:nvSpPr>
          <p:cNvPr id="176" name="Text Placeholder 4"/>
          <p:cNvSpPr/>
          <p:nvPr>
            <p:ph type="body" sz="quarter" idx="13"/>
          </p:nvPr>
        </p:nvSpPr>
        <p:spPr>
          <a:xfrm>
            <a:off x="4645025" y="1535111"/>
            <a:ext cx="4041775" cy="639768"/>
          </a:xfrm>
          <a:prstGeom prst="rect">
            <a:avLst/>
          </a:prstGeom>
        </p:spPr>
        <p:txBody>
          <a:bodyPr lIns="46806" tIns="46806" rIns="46806" bIns="46806" anchor="b">
            <a:normAutofit fontScale="100000" lnSpcReduction="0"/>
          </a:bodyPr>
          <a:lstStyle/>
          <a:p>
            <a:pPr>
              <a:buClr>
                <a:srgbClr val="0F5494"/>
              </a:buClr>
              <a:buFont typeface="Arial"/>
              <a:buChar char="•"/>
            </a:pPr>
          </a:p>
        </p:txBody>
      </p:sp>
      <p:sp>
        <p:nvSpPr>
          <p:cNvPr id="177"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84" name="Titolo Testo"/>
          <p:cNvSpPr txBox="1"/>
          <p:nvPr>
            <p:ph type="title"/>
          </p:nvPr>
        </p:nvSpPr>
        <p:spPr>
          <a:xfrm>
            <a:off x="468314" y="1123950"/>
            <a:ext cx="8229601" cy="936626"/>
          </a:xfrm>
          <a:prstGeom prst="rect">
            <a:avLst/>
          </a:prstGeom>
        </p:spPr>
        <p:txBody>
          <a:bodyPr lIns="46806" tIns="46806" rIns="46806" bIns="46806">
            <a:normAutofit fontScale="100000" lnSpcReduction="0"/>
          </a:bodyPr>
          <a:lstStyle>
            <a:lvl1pPr marL="358756" indent="-358756"/>
          </a:lstStyle>
          <a:p>
            <a:pPr/>
            <a:r>
              <a:t>Titolo Testo</a:t>
            </a:r>
          </a:p>
        </p:txBody>
      </p:sp>
      <p:sp>
        <p:nvSpPr>
          <p:cNvPr id="185"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and Content 0">
    <p:spTree>
      <p:nvGrpSpPr>
        <p:cNvPr id="1" name=""/>
        <p:cNvGrpSpPr/>
        <p:nvPr/>
      </p:nvGrpSpPr>
      <p:grpSpPr>
        <a:xfrm>
          <a:off x="0" y="0"/>
          <a:ext cx="0" cy="0"/>
          <a:chOff x="0" y="0"/>
          <a:chExt cx="0" cy="0"/>
        </a:xfrm>
      </p:grpSpPr>
      <p:sp>
        <p:nvSpPr>
          <p:cNvPr id="24" name="Titolo Testo"/>
          <p:cNvSpPr txBox="1"/>
          <p:nvPr>
            <p:ph type="title"/>
          </p:nvPr>
        </p:nvSpPr>
        <p:spPr>
          <a:xfrm>
            <a:off x="4139951" y="1700808"/>
            <a:ext cx="4536507" cy="2016226"/>
          </a:xfrm>
          <a:prstGeom prst="rect">
            <a:avLst/>
          </a:prstGeom>
        </p:spPr>
        <p:txBody>
          <a:bodyPr lIns="45718" tIns="45718" rIns="45718" bIns="45718">
            <a:normAutofit fontScale="100000" lnSpcReduction="0"/>
          </a:bodyPr>
          <a:lstStyle>
            <a:lvl1pPr marL="0" indent="358775">
              <a:defRPr sz="4800">
                <a:solidFill>
                  <a:srgbClr val="FFD624"/>
                </a:solidFill>
              </a:defRPr>
            </a:lvl1pPr>
          </a:lstStyle>
          <a:p>
            <a:pPr/>
            <a:r>
              <a:t>Titolo Testo</a:t>
            </a:r>
          </a:p>
        </p:txBody>
      </p:sp>
      <p:sp>
        <p:nvSpPr>
          <p:cNvPr id="25" name="Corpo livello uno…"/>
          <p:cNvSpPr txBox="1"/>
          <p:nvPr>
            <p:ph type="body" sz="quarter" idx="1"/>
          </p:nvPr>
        </p:nvSpPr>
        <p:spPr>
          <a:xfrm>
            <a:off x="467543" y="3933056"/>
            <a:ext cx="3744418" cy="1872211"/>
          </a:xfrm>
          <a:prstGeom prst="rect">
            <a:avLst/>
          </a:prstGeom>
        </p:spPr>
        <p:txBody>
          <a:bodyPr lIns="45718" tIns="45718" rIns="45718" bIns="45718">
            <a:normAutofit fontScale="100000" lnSpcReduction="0"/>
          </a:bodyPr>
          <a:lstStyle>
            <a:lvl1pPr marL="0" indent="0">
              <a:spcBef>
                <a:spcPts val="700"/>
              </a:spcBef>
              <a:buClrTx/>
              <a:buSzTx/>
              <a:buNone/>
              <a:defRPr b="1" i="0" sz="3000">
                <a:solidFill>
                  <a:srgbClr val="FFFFFF"/>
                </a:solidFill>
              </a:defRPr>
            </a:lvl1pPr>
            <a:lvl2pPr marL="885825" indent="-428625">
              <a:spcBef>
                <a:spcPts val="700"/>
              </a:spcBef>
              <a:buClrTx/>
              <a:defRPr b="1" i="0" sz="3000">
                <a:solidFill>
                  <a:srgbClr val="FFFFFF"/>
                </a:solidFill>
              </a:defRPr>
            </a:lvl2pPr>
            <a:lvl3pPr indent="0">
              <a:spcBef>
                <a:spcPts val="700"/>
              </a:spcBef>
              <a:buClrTx/>
              <a:defRPr b="1" i="0" sz="3000">
                <a:solidFill>
                  <a:srgbClr val="FFFFFF"/>
                </a:solidFill>
              </a:defRPr>
            </a:lvl3pPr>
            <a:lvl4pPr marL="1714500" indent="-342900">
              <a:spcBef>
                <a:spcPts val="700"/>
              </a:spcBef>
              <a:buClrTx/>
              <a:defRPr b="1" i="0" sz="3000">
                <a:solidFill>
                  <a:srgbClr val="FFFFFF"/>
                </a:solidFill>
              </a:defRPr>
            </a:lvl4pPr>
            <a:lvl5pPr marL="2171700" indent="-342900">
              <a:spcBef>
                <a:spcPts val="700"/>
              </a:spcBef>
              <a:buClrTx/>
              <a:defRPr b="1" i="0" sz="3000">
                <a:solidFill>
                  <a:srgbClr val="FFF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6" name="Numero diapositiva"/>
          <p:cNvSpPr txBox="1"/>
          <p:nvPr>
            <p:ph type="sldNum" sz="quarter" idx="2"/>
          </p:nvPr>
        </p:nvSpPr>
        <p:spPr>
          <a:xfrm>
            <a:off x="8384900" y="6245225"/>
            <a:ext cx="301905" cy="288820"/>
          </a:xfrm>
          <a:prstGeom prst="rect">
            <a:avLst/>
          </a:prstGeom>
        </p:spPr>
        <p:txBody>
          <a:bodyPr lIns="45718" tIns="45718" rIns="45718" bIns="45718"/>
          <a:lstStyle>
            <a:lvl1pPr algn="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92"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sp>
        <p:nvSpPr>
          <p:cNvPr id="199" name="Titolo Testo"/>
          <p:cNvSpPr txBox="1"/>
          <p:nvPr>
            <p:ph type="title"/>
          </p:nvPr>
        </p:nvSpPr>
        <p:spPr>
          <a:xfrm>
            <a:off x="457201" y="273050"/>
            <a:ext cx="3008317" cy="1162050"/>
          </a:xfrm>
          <a:prstGeom prst="rect">
            <a:avLst/>
          </a:prstGeom>
        </p:spPr>
        <p:txBody>
          <a:bodyPr lIns="46806" tIns="46806" rIns="46806" bIns="46806" anchor="b">
            <a:normAutofit fontScale="100000" lnSpcReduction="0"/>
          </a:bodyPr>
          <a:lstStyle>
            <a:lvl1pPr marL="358756" indent="-358756">
              <a:defRPr sz="1900"/>
            </a:lvl1pPr>
          </a:lstStyle>
          <a:p>
            <a:pPr/>
            <a:r>
              <a:t>Titolo Testo</a:t>
            </a:r>
          </a:p>
        </p:txBody>
      </p:sp>
      <p:sp>
        <p:nvSpPr>
          <p:cNvPr id="200" name="Corpo livello uno…"/>
          <p:cNvSpPr txBox="1"/>
          <p:nvPr>
            <p:ph type="body" idx="1"/>
          </p:nvPr>
        </p:nvSpPr>
        <p:spPr>
          <a:xfrm>
            <a:off x="3575050" y="273050"/>
            <a:ext cx="5111750" cy="5853115"/>
          </a:xfrm>
          <a:prstGeom prst="rect">
            <a:avLst/>
          </a:prstGeom>
        </p:spPr>
        <p:txBody>
          <a:bodyPr lIns="46806" tIns="46806" rIns="46806" bIns="46806">
            <a:normAutofit fontScale="100000" lnSpcReduction="0"/>
          </a:bodyPr>
          <a:lstStyle>
            <a:lvl1pPr marL="342881" indent="-342881">
              <a:spcBef>
                <a:spcPts val="700"/>
              </a:spcBef>
              <a:buChar char="•"/>
              <a:defRPr sz="3200"/>
            </a:lvl1pPr>
            <a:lvl2pPr marL="783727" indent="-326554">
              <a:spcBef>
                <a:spcPts val="700"/>
              </a:spcBef>
              <a:defRPr sz="3200"/>
            </a:lvl2pPr>
            <a:lvl3pPr indent="0">
              <a:spcBef>
                <a:spcPts val="700"/>
              </a:spcBef>
              <a:defRPr sz="3200"/>
            </a:lvl3pPr>
            <a:lvl4pPr marL="1756515" indent="-384989">
              <a:spcBef>
                <a:spcPts val="700"/>
              </a:spcBef>
              <a:defRPr sz="3200"/>
            </a:lvl4pPr>
            <a:lvl5pPr marL="2213690" indent="-384990">
              <a:spcBef>
                <a:spcPts val="700"/>
              </a:spcBef>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201" name="Text Placeholder 3"/>
          <p:cNvSpPr/>
          <p:nvPr>
            <p:ph type="body" sz="half" idx="13"/>
          </p:nvPr>
        </p:nvSpPr>
        <p:spPr>
          <a:xfrm>
            <a:off x="457196" y="1435100"/>
            <a:ext cx="3008322" cy="4691063"/>
          </a:xfrm>
          <a:prstGeom prst="rect">
            <a:avLst/>
          </a:prstGeom>
        </p:spPr>
        <p:txBody>
          <a:bodyPr lIns="46806" tIns="46806" rIns="46806" bIns="46806">
            <a:normAutofit fontScale="100000" lnSpcReduction="0"/>
          </a:bodyPr>
          <a:lstStyle/>
          <a:p>
            <a:pPr>
              <a:buClr>
                <a:srgbClr val="0F5494"/>
              </a:buClr>
              <a:buFont typeface="Arial"/>
              <a:buChar char="•"/>
            </a:pPr>
          </a:p>
        </p:txBody>
      </p:sp>
      <p:sp>
        <p:nvSpPr>
          <p:cNvPr id="202"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209" name="Titolo Testo"/>
          <p:cNvSpPr txBox="1"/>
          <p:nvPr>
            <p:ph type="title"/>
          </p:nvPr>
        </p:nvSpPr>
        <p:spPr>
          <a:xfrm>
            <a:off x="1792288" y="4800601"/>
            <a:ext cx="5486404" cy="566743"/>
          </a:xfrm>
          <a:prstGeom prst="rect">
            <a:avLst/>
          </a:prstGeom>
        </p:spPr>
        <p:txBody>
          <a:bodyPr lIns="46806" tIns="46806" rIns="46806" bIns="46806" anchor="b">
            <a:normAutofit fontScale="100000" lnSpcReduction="0"/>
          </a:bodyPr>
          <a:lstStyle>
            <a:lvl1pPr marL="358756" indent="-358756">
              <a:defRPr sz="1900"/>
            </a:lvl1pPr>
          </a:lstStyle>
          <a:p>
            <a:pPr/>
            <a:r>
              <a:t>Titolo Testo</a:t>
            </a:r>
          </a:p>
        </p:txBody>
      </p:sp>
      <p:sp>
        <p:nvSpPr>
          <p:cNvPr id="210" name="Picture Placeholder 2"/>
          <p:cNvSpPr/>
          <p:nvPr>
            <p:ph type="pic" sz="half" idx="13"/>
          </p:nvPr>
        </p:nvSpPr>
        <p:spPr>
          <a:xfrm>
            <a:off x="1792288" y="612775"/>
            <a:ext cx="5486404" cy="4114800"/>
          </a:xfrm>
          <a:prstGeom prst="rect">
            <a:avLst/>
          </a:prstGeom>
        </p:spPr>
        <p:txBody>
          <a:bodyPr lIns="91439" rIns="91439"/>
          <a:lstStyle/>
          <a:p>
            <a:pPr/>
          </a:p>
        </p:txBody>
      </p:sp>
      <p:sp>
        <p:nvSpPr>
          <p:cNvPr id="211" name="Corpo livello uno…"/>
          <p:cNvSpPr txBox="1"/>
          <p:nvPr>
            <p:ph type="body" sz="quarter" idx="1"/>
          </p:nvPr>
        </p:nvSpPr>
        <p:spPr>
          <a:xfrm>
            <a:off x="1792288" y="5367337"/>
            <a:ext cx="5486404" cy="804867"/>
          </a:xfrm>
          <a:prstGeom prst="rect">
            <a:avLst/>
          </a:prstGeom>
        </p:spPr>
        <p:txBody>
          <a:bodyPr lIns="46806" tIns="46806" rIns="46806" bIns="46806">
            <a:normAutofit fontScale="100000" lnSpcReduction="0"/>
          </a:bodyPr>
          <a:lstStyle>
            <a:lvl1pPr marL="0" indent="0">
              <a:spcBef>
                <a:spcPts val="300"/>
              </a:spcBef>
              <a:buClrTx/>
              <a:buSzTx/>
              <a:buNone/>
              <a:defRPr sz="1300"/>
            </a:lvl1pPr>
            <a:lvl2pPr marL="0" indent="0">
              <a:spcBef>
                <a:spcPts val="300"/>
              </a:spcBef>
              <a:buClrTx/>
              <a:buSzTx/>
              <a:buNone/>
              <a:defRPr sz="1300"/>
            </a:lvl2pPr>
            <a:lvl3pPr indent="0">
              <a:spcBef>
                <a:spcPts val="300"/>
              </a:spcBef>
              <a:buClrTx/>
              <a:defRPr sz="1300"/>
            </a:lvl3pPr>
            <a:lvl4pPr marL="0" indent="0">
              <a:spcBef>
                <a:spcPts val="300"/>
              </a:spcBef>
              <a:buClrTx/>
              <a:buSzTx/>
              <a:buNone/>
              <a:defRPr sz="1300"/>
            </a:lvl4pPr>
            <a:lvl5pPr marL="0" indent="0">
              <a:spcBef>
                <a:spcPts val="300"/>
              </a:spcBef>
              <a:buClrTx/>
              <a:buSzTx/>
              <a:buNone/>
              <a:defRPr sz="1300"/>
            </a:lvl5pPr>
          </a:lstStyle>
          <a:p>
            <a:pPr/>
            <a:r>
              <a:t>Corpo livello uno</a:t>
            </a:r>
          </a:p>
          <a:p>
            <a:pPr lvl="1"/>
            <a:r>
              <a:t>Corpo livello due</a:t>
            </a:r>
          </a:p>
          <a:p>
            <a:pPr lvl="2"/>
            <a:r>
              <a:t>Corpo livello tre</a:t>
            </a:r>
          </a:p>
          <a:p>
            <a:pPr lvl="3"/>
            <a:r>
              <a:t>Corpo livello quattro</a:t>
            </a:r>
          </a:p>
          <a:p>
            <a:pPr lvl="4"/>
            <a:r>
              <a:t>Corpo livello cinque</a:t>
            </a:r>
          </a:p>
        </p:txBody>
      </p:sp>
      <p:sp>
        <p:nvSpPr>
          <p:cNvPr id="212"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Vertical Text">
    <p:spTree>
      <p:nvGrpSpPr>
        <p:cNvPr id="1" name=""/>
        <p:cNvGrpSpPr/>
        <p:nvPr/>
      </p:nvGrpSpPr>
      <p:grpSpPr>
        <a:xfrm>
          <a:off x="0" y="0"/>
          <a:ext cx="0" cy="0"/>
          <a:chOff x="0" y="0"/>
          <a:chExt cx="0" cy="0"/>
        </a:xfrm>
      </p:grpSpPr>
      <p:sp>
        <p:nvSpPr>
          <p:cNvPr id="219" name="Titolo Testo"/>
          <p:cNvSpPr txBox="1"/>
          <p:nvPr>
            <p:ph type="title"/>
          </p:nvPr>
        </p:nvSpPr>
        <p:spPr>
          <a:xfrm>
            <a:off x="468314" y="1123950"/>
            <a:ext cx="8229601" cy="936626"/>
          </a:xfrm>
          <a:prstGeom prst="rect">
            <a:avLst/>
          </a:prstGeom>
        </p:spPr>
        <p:txBody>
          <a:bodyPr lIns="46806" tIns="46806" rIns="46806" bIns="46806">
            <a:normAutofit fontScale="100000" lnSpcReduction="0"/>
          </a:bodyPr>
          <a:lstStyle>
            <a:lvl1pPr marL="358756" indent="-358756"/>
          </a:lstStyle>
          <a:p>
            <a:pPr/>
            <a:r>
              <a:t>Titolo Testo</a:t>
            </a:r>
          </a:p>
        </p:txBody>
      </p:sp>
      <p:sp>
        <p:nvSpPr>
          <p:cNvPr id="220" name="Corpo livello uno…"/>
          <p:cNvSpPr txBox="1"/>
          <p:nvPr>
            <p:ph type="body" idx="1"/>
          </p:nvPr>
        </p:nvSpPr>
        <p:spPr>
          <a:xfrm>
            <a:off x="457201" y="2387600"/>
            <a:ext cx="8229601" cy="3633790"/>
          </a:xfrm>
          <a:prstGeom prst="rect">
            <a:avLst/>
          </a:prstGeom>
        </p:spPr>
        <p:txBody>
          <a:bodyPr lIns="46806" tIns="46806" rIns="46806" bIns="46806">
            <a:normAutofit fontScale="100000" lnSpcReduction="0"/>
          </a:bodyPr>
          <a:lstStyle>
            <a:lvl1pPr marL="342881" indent="-342881">
              <a:buChar char="•"/>
            </a:lvl1pPr>
            <a:lvl2pPr marL="818102" indent="-360927"/>
            <a:lvl3pPr indent="0"/>
            <a:lvl4pPr marL="1660267" indent="-288740"/>
            <a:lvl5pPr marL="2117442" indent="-288742"/>
          </a:lstStyle>
          <a:p>
            <a:pPr/>
            <a:r>
              <a:t>Corpo livello uno</a:t>
            </a:r>
          </a:p>
          <a:p>
            <a:pPr lvl="1"/>
            <a:r>
              <a:t>Corpo livello due</a:t>
            </a:r>
          </a:p>
          <a:p>
            <a:pPr lvl="2"/>
            <a:r>
              <a:t>Corpo livello tre</a:t>
            </a:r>
          </a:p>
          <a:p>
            <a:pPr lvl="3"/>
            <a:r>
              <a:t>Corpo livello quattro</a:t>
            </a:r>
          </a:p>
          <a:p>
            <a:pPr lvl="4"/>
            <a:r>
              <a:t>Corpo livello cinque</a:t>
            </a:r>
          </a:p>
        </p:txBody>
      </p:sp>
      <p:sp>
        <p:nvSpPr>
          <p:cNvPr id="221"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ertical Title and Text">
    <p:spTree>
      <p:nvGrpSpPr>
        <p:cNvPr id="1" name=""/>
        <p:cNvGrpSpPr/>
        <p:nvPr/>
      </p:nvGrpSpPr>
      <p:grpSpPr>
        <a:xfrm>
          <a:off x="0" y="0"/>
          <a:ext cx="0" cy="0"/>
          <a:chOff x="0" y="0"/>
          <a:chExt cx="0" cy="0"/>
        </a:xfrm>
      </p:grpSpPr>
      <p:sp>
        <p:nvSpPr>
          <p:cNvPr id="228" name="Titolo Testo"/>
          <p:cNvSpPr txBox="1"/>
          <p:nvPr>
            <p:ph type="title"/>
          </p:nvPr>
        </p:nvSpPr>
        <p:spPr>
          <a:xfrm>
            <a:off x="6638925" y="1123950"/>
            <a:ext cx="2058991" cy="4897438"/>
          </a:xfrm>
          <a:prstGeom prst="rect">
            <a:avLst/>
          </a:prstGeom>
        </p:spPr>
        <p:txBody>
          <a:bodyPr lIns="46806" tIns="46806" rIns="46806" bIns="46806">
            <a:normAutofit fontScale="100000" lnSpcReduction="0"/>
          </a:bodyPr>
          <a:lstStyle>
            <a:lvl1pPr marL="358756" indent="-358756"/>
          </a:lstStyle>
          <a:p>
            <a:pPr/>
            <a:r>
              <a:t>Titolo Testo</a:t>
            </a:r>
          </a:p>
        </p:txBody>
      </p:sp>
      <p:sp>
        <p:nvSpPr>
          <p:cNvPr id="229" name="Corpo livello uno…"/>
          <p:cNvSpPr txBox="1"/>
          <p:nvPr>
            <p:ph type="body" idx="1"/>
          </p:nvPr>
        </p:nvSpPr>
        <p:spPr>
          <a:xfrm>
            <a:off x="457201" y="1123950"/>
            <a:ext cx="6029327" cy="4897438"/>
          </a:xfrm>
          <a:prstGeom prst="rect">
            <a:avLst/>
          </a:prstGeom>
        </p:spPr>
        <p:txBody>
          <a:bodyPr lIns="46806" tIns="46806" rIns="46806" bIns="46806">
            <a:normAutofit fontScale="100000" lnSpcReduction="0"/>
          </a:bodyPr>
          <a:lstStyle>
            <a:lvl1pPr marL="342881" indent="-342881">
              <a:buChar char="•"/>
            </a:lvl1pPr>
            <a:lvl2pPr marL="818102" indent="-360927"/>
            <a:lvl3pPr indent="0"/>
            <a:lvl4pPr marL="1660267" indent="-288740"/>
            <a:lvl5pPr marL="2117442" indent="-288742"/>
          </a:lstStyle>
          <a:p>
            <a:pPr/>
            <a:r>
              <a:t>Corpo livello uno</a:t>
            </a:r>
          </a:p>
          <a:p>
            <a:pPr lvl="1"/>
            <a:r>
              <a:t>Corpo livello due</a:t>
            </a:r>
          </a:p>
          <a:p>
            <a:pPr lvl="2"/>
            <a:r>
              <a:t>Corpo livello tre</a:t>
            </a:r>
          </a:p>
          <a:p>
            <a:pPr lvl="3"/>
            <a:r>
              <a:t>Corpo livello quattro</a:t>
            </a:r>
          </a:p>
          <a:p>
            <a:pPr lvl="4"/>
            <a:r>
              <a:t>Corpo livello cinque</a:t>
            </a:r>
          </a:p>
        </p:txBody>
      </p:sp>
      <p:pic>
        <p:nvPicPr>
          <p:cNvPr id="230" name="Picture 2" descr="Picture 2"/>
          <p:cNvPicPr>
            <a:picLocks noChangeAspect="1"/>
          </p:cNvPicPr>
          <p:nvPr/>
        </p:nvPicPr>
        <p:blipFill>
          <a:blip r:embed="rId2">
            <a:extLst/>
          </a:blip>
          <a:stretch>
            <a:fillRect/>
          </a:stretch>
        </p:blipFill>
        <p:spPr>
          <a:xfrm>
            <a:off x="-1332656" y="188638"/>
            <a:ext cx="10627946" cy="5976667"/>
          </a:xfrm>
          <a:prstGeom prst="rect">
            <a:avLst/>
          </a:prstGeom>
          <a:ln w="12700">
            <a:miter lim="400000"/>
          </a:ln>
        </p:spPr>
      </p:pic>
      <p:sp>
        <p:nvSpPr>
          <p:cNvPr id="231" name="Numero diapositiva"/>
          <p:cNvSpPr txBox="1"/>
          <p:nvPr>
            <p:ph type="sldNum" sz="quarter" idx="2"/>
          </p:nvPr>
        </p:nvSpPr>
        <p:spPr>
          <a:xfrm>
            <a:off x="8396848" y="6245226"/>
            <a:ext cx="289954" cy="278711"/>
          </a:xfrm>
          <a:prstGeom prst="rect">
            <a:avLst/>
          </a:prstGeom>
        </p:spPr>
        <p:txBody>
          <a:bodyPr lIns="46806" tIns="46806" rIns="46806" bIns="46806"/>
          <a:lstStyle>
            <a:lvl1pPr algn="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8" name="Rettangolo"/>
          <p:cNvSpPr/>
          <p:nvPr/>
        </p:nvSpPr>
        <p:spPr>
          <a:xfrm>
            <a:off x="4140200" y="6597650"/>
            <a:ext cx="863600" cy="260350"/>
          </a:xfrm>
          <a:prstGeom prst="rect">
            <a:avLst/>
          </a:prstGeom>
          <a:solidFill>
            <a:srgbClr val="F58220"/>
          </a:solidFill>
          <a:ln>
            <a:solidFill>
              <a:srgbClr val="F58220"/>
            </a:solidFill>
          </a:ln>
          <a:effectLst>
            <a:outerShdw sx="100000" sy="100000" kx="0" ky="0" algn="b" rotWithShape="0" blurRad="63500" dist="23000" dir="5400000">
              <a:srgbClr val="000000">
                <a:alpha val="34997"/>
              </a:srgbClr>
            </a:outerShdw>
          </a:effectLst>
        </p:spPr>
        <p:txBody>
          <a:bodyPr lIns="45718" tIns="45718" rIns="45718" bIns="45718" anchor="ctr"/>
          <a:lstStyle/>
          <a:p>
            <a:pPr algn="ctr">
              <a:defRPr sz="1800">
                <a:solidFill>
                  <a:srgbClr val="FFFFFF"/>
                </a:solidFill>
                <a:latin typeface="Verdana"/>
                <a:ea typeface="Verdana"/>
                <a:cs typeface="Verdana"/>
                <a:sym typeface="Verdana"/>
              </a:defRPr>
            </a:pPr>
          </a:p>
        </p:txBody>
      </p:sp>
      <p:sp>
        <p:nvSpPr>
          <p:cNvPr id="239" name="Date: in 12 pts"/>
          <p:cNvSpPr txBox="1"/>
          <p:nvPr/>
        </p:nvSpPr>
        <p:spPr>
          <a:xfrm>
            <a:off x="6659560" y="6381750"/>
            <a:ext cx="2133607"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b="0" sz="1800">
                <a:solidFill>
                  <a:srgbClr val="FFFFFF"/>
                </a:solidFill>
                <a:latin typeface="Calibri"/>
                <a:ea typeface="Calibri"/>
                <a:cs typeface="Calibri"/>
                <a:sym typeface="Calibri"/>
              </a:defRPr>
            </a:lvl1pPr>
          </a:lstStyle>
          <a:p>
            <a:pPr/>
            <a:r>
              <a:t>Date: in 12 pts</a:t>
            </a:r>
          </a:p>
        </p:txBody>
      </p:sp>
      <p:sp>
        <p:nvSpPr>
          <p:cNvPr id="240" name="Rettangolo"/>
          <p:cNvSpPr/>
          <p:nvPr/>
        </p:nvSpPr>
        <p:spPr>
          <a:xfrm>
            <a:off x="-2" y="0"/>
            <a:ext cx="9144004" cy="1341438"/>
          </a:xfrm>
          <a:prstGeom prst="rect">
            <a:avLst/>
          </a:prstGeom>
          <a:solidFill>
            <a:srgbClr val="0F5494"/>
          </a:solidFill>
          <a:ln w="12700">
            <a:miter lim="400000"/>
          </a:ln>
        </p:spPr>
        <p:txBody>
          <a:bodyPr lIns="45718" tIns="45718" rIns="45718" bIns="45718" anchor="ctr"/>
          <a:lstStyle/>
          <a:p>
            <a:pPr algn="ctr">
              <a:defRPr b="0" sz="1800">
                <a:solidFill>
                  <a:srgbClr val="FFFFFF"/>
                </a:solidFill>
                <a:latin typeface="Calibri"/>
                <a:ea typeface="Calibri"/>
                <a:cs typeface="Calibri"/>
                <a:sym typeface="Calibri"/>
              </a:defRPr>
            </a:pPr>
          </a:p>
        </p:txBody>
      </p:sp>
      <p:pic>
        <p:nvPicPr>
          <p:cNvPr id="241" name="logo_ce-cult-neg-en" descr="logo_ce-cult-neg-en"/>
          <p:cNvPicPr>
            <a:picLocks noChangeAspect="1"/>
          </p:cNvPicPr>
          <p:nvPr/>
        </p:nvPicPr>
        <p:blipFill>
          <a:blip r:embed="rId3">
            <a:extLst/>
          </a:blip>
          <a:stretch>
            <a:fillRect/>
          </a:stretch>
        </p:blipFill>
        <p:spPr>
          <a:xfrm>
            <a:off x="3727450" y="339725"/>
            <a:ext cx="2054225" cy="1425575"/>
          </a:xfrm>
          <a:prstGeom prst="rect">
            <a:avLst/>
          </a:prstGeom>
          <a:ln w="12700">
            <a:miter lim="400000"/>
          </a:ln>
        </p:spPr>
      </p:pic>
      <p:sp>
        <p:nvSpPr>
          <p:cNvPr id="242" name="Numero diapositiva"/>
          <p:cNvSpPr txBox="1"/>
          <p:nvPr>
            <p:ph type="sldNum" sz="quarter" idx="2"/>
          </p:nvPr>
        </p:nvSpPr>
        <p:spPr>
          <a:xfrm>
            <a:off x="6262583" y="6356350"/>
            <a:ext cx="290618" cy="294637"/>
          </a:xfrm>
          <a:prstGeom prst="rect">
            <a:avLst/>
          </a:prstGeom>
        </p:spPr>
        <p:txBody>
          <a:bodyPr lIns="45718" tIns="45718" rIns="45718" bIns="45718"/>
          <a:lstStyle>
            <a:lvl1pPr algn="r">
              <a:defRPr>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249" name="Picture 17" descr="Picture 17"/>
          <p:cNvPicPr>
            <a:picLocks noChangeAspect="1"/>
          </p:cNvPicPr>
          <p:nvPr/>
        </p:nvPicPr>
        <p:blipFill>
          <a:blip r:embed="rId2">
            <a:extLst/>
          </a:blip>
          <a:stretch>
            <a:fillRect/>
          </a:stretch>
        </p:blipFill>
        <p:spPr>
          <a:xfrm>
            <a:off x="6577013" y="6145212"/>
            <a:ext cx="2243143" cy="596906"/>
          </a:xfrm>
          <a:prstGeom prst="rect">
            <a:avLst/>
          </a:prstGeom>
          <a:ln w="12700">
            <a:miter lim="400000"/>
          </a:ln>
        </p:spPr>
      </p:pic>
      <p:sp>
        <p:nvSpPr>
          <p:cNvPr id="250" name="Numero diapositiva"/>
          <p:cNvSpPr txBox="1"/>
          <p:nvPr>
            <p:ph type="sldNum" sz="quarter" idx="2"/>
          </p:nvPr>
        </p:nvSpPr>
        <p:spPr>
          <a:xfrm>
            <a:off x="6232372" y="6215382"/>
            <a:ext cx="320831" cy="281937"/>
          </a:xfrm>
          <a:prstGeom prst="rect">
            <a:avLst/>
          </a:prstGeom>
        </p:spPr>
        <p:txBody>
          <a:bodyPr lIns="45718" tIns="45718" rIns="45718" bIns="45718" anchor="ctr"/>
          <a:lstStyle>
            <a:lvl1pPr algn="r">
              <a:defRPr b="1" sz="1200">
                <a:solidFill>
                  <a:srgbClr val="FFD624"/>
                </a:solidFill>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57" name="Titolo Testo"/>
          <p:cNvSpPr txBox="1"/>
          <p:nvPr>
            <p:ph type="title"/>
          </p:nvPr>
        </p:nvSpPr>
        <p:spPr>
          <a:xfrm>
            <a:off x="468312" y="980728"/>
            <a:ext cx="8229601" cy="936626"/>
          </a:xfrm>
          <a:prstGeom prst="rect">
            <a:avLst/>
          </a:prstGeom>
        </p:spPr>
        <p:txBody>
          <a:bodyPr lIns="45718" tIns="45718" rIns="45718" bIns="45718">
            <a:normAutofit fontScale="100000" lnSpcReduction="0"/>
          </a:bodyPr>
          <a:lstStyle/>
          <a:p>
            <a:pPr/>
            <a:r>
              <a:t>Titolo Testo</a:t>
            </a:r>
          </a:p>
        </p:txBody>
      </p:sp>
      <p:sp>
        <p:nvSpPr>
          <p:cNvPr id="258" name="Corpo livello uno…"/>
          <p:cNvSpPr txBox="1"/>
          <p:nvPr>
            <p:ph type="body" idx="1"/>
          </p:nvPr>
        </p:nvSpPr>
        <p:spPr>
          <a:xfrm>
            <a:off x="457200" y="2276872"/>
            <a:ext cx="8229600" cy="3633788"/>
          </a:xfrm>
          <a:prstGeom prst="rect">
            <a:avLst/>
          </a:prstGeom>
        </p:spPr>
        <p:txBody>
          <a:bodyPr lIns="45718" tIns="45718" rIns="45718" bIns="45718">
            <a:normAutofit fontScale="100000" lnSpcReduction="0"/>
          </a:bodyPr>
          <a:lstStyle>
            <a:lvl1pPr>
              <a:buClr>
                <a:srgbClr val="0F5494"/>
              </a:buClr>
              <a:buFont typeface="Arial"/>
              <a:buChar char="•"/>
            </a:lvl1pPr>
            <a:lvl2pPr>
              <a:buClr>
                <a:srgbClr val="0F5494"/>
              </a:buClr>
              <a:buFont typeface="Arial"/>
            </a:lvl2pPr>
            <a:lvl3pPr indent="0">
              <a:buClr>
                <a:srgbClr val="0F5494"/>
              </a:buClr>
              <a:buFont typeface="Arial"/>
            </a:lvl3pPr>
            <a:lvl4pPr indent="-274319">
              <a:buClr>
                <a:srgbClr val="0F5494"/>
              </a:buClr>
              <a:buFont typeface="Arial"/>
            </a:lvl4pPr>
            <a:lvl5pPr marL="2103120" indent="-274320">
              <a:buClr>
                <a:srgbClr val="0F5494"/>
              </a:buClr>
              <a:buFont typeface="Arial"/>
            </a:lvl5pPr>
          </a:lstStyle>
          <a:p>
            <a:pPr/>
            <a:r>
              <a:t>Corpo livello uno</a:t>
            </a:r>
          </a:p>
          <a:p>
            <a:pPr lvl="1"/>
            <a:r>
              <a:t>Corpo livello due</a:t>
            </a:r>
          </a:p>
          <a:p>
            <a:pPr lvl="2"/>
            <a:r>
              <a:t>Corpo livello tre</a:t>
            </a:r>
          </a:p>
          <a:p>
            <a:pPr lvl="3"/>
            <a:r>
              <a:t>Corpo livello quattro</a:t>
            </a:r>
          </a:p>
          <a:p>
            <a:pPr lvl="4"/>
            <a:r>
              <a:t>Corpo livello cinque</a:t>
            </a:r>
          </a:p>
        </p:txBody>
      </p:sp>
      <p:pic>
        <p:nvPicPr>
          <p:cNvPr id="259" name="Image 1" descr="Image 1"/>
          <p:cNvPicPr>
            <a:picLocks noChangeAspect="1"/>
          </p:cNvPicPr>
          <p:nvPr/>
        </p:nvPicPr>
        <p:blipFill>
          <a:blip r:embed="rId2">
            <a:extLst/>
          </a:blip>
          <a:stretch>
            <a:fillRect/>
          </a:stretch>
        </p:blipFill>
        <p:spPr>
          <a:xfrm>
            <a:off x="7028259" y="6174251"/>
            <a:ext cx="1973757" cy="527933"/>
          </a:xfrm>
          <a:prstGeom prst="rect">
            <a:avLst/>
          </a:prstGeom>
          <a:ln w="12700">
            <a:miter lim="400000"/>
          </a:ln>
        </p:spPr>
      </p:pic>
      <p:sp>
        <p:nvSpPr>
          <p:cNvPr id="260" name="Numero diapositiva"/>
          <p:cNvSpPr txBox="1"/>
          <p:nvPr>
            <p:ph type="sldNum" sz="quarter" idx="2"/>
          </p:nvPr>
        </p:nvSpPr>
        <p:spPr>
          <a:xfrm>
            <a:off x="467543" y="6297438"/>
            <a:ext cx="301904" cy="288820"/>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6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gradFill flip="none" rotWithShape="1">
          <a:gsLst>
            <a:gs pos="0">
              <a:srgbClr val="CAD9EB"/>
            </a:gs>
            <a:gs pos="16999">
              <a:srgbClr val="B0C6E1"/>
            </a:gs>
            <a:gs pos="25999">
              <a:srgbClr val="B0C6E1"/>
            </a:gs>
            <a:gs pos="100000">
              <a:srgbClr val="DDD9C3"/>
            </a:gs>
          </a:gsLst>
          <a:lin ang="16200000" scaled="0"/>
        </a:gradFill>
      </p:bgPr>
    </p:bg>
    <p:spTree>
      <p:nvGrpSpPr>
        <p:cNvPr id="1" name=""/>
        <p:cNvGrpSpPr/>
        <p:nvPr/>
      </p:nvGrpSpPr>
      <p:grpSpPr>
        <a:xfrm>
          <a:off x="0" y="0"/>
          <a:ext cx="0" cy="0"/>
          <a:chOff x="0" y="0"/>
          <a:chExt cx="0" cy="0"/>
        </a:xfrm>
      </p:grpSpPr>
      <p:sp>
        <p:nvSpPr>
          <p:cNvPr id="274" name="Rettangolo"/>
          <p:cNvSpPr/>
          <p:nvPr/>
        </p:nvSpPr>
        <p:spPr>
          <a:xfrm>
            <a:off x="-1" y="0"/>
            <a:ext cx="9144002" cy="957263"/>
          </a:xfrm>
          <a:prstGeom prst="rect">
            <a:avLst/>
          </a:prstGeom>
          <a:solidFill>
            <a:srgbClr val="0F5494"/>
          </a:solidFill>
          <a:ln>
            <a:solidFill>
              <a:srgbClr val="0F5494"/>
            </a:solidFill>
          </a:ln>
        </p:spPr>
        <p:txBody>
          <a:bodyPr lIns="45719" rIns="45719" anchor="ctr"/>
          <a:lstStyle/>
          <a:p>
            <a:pPr algn="ctr" defTabSz="457200">
              <a:defRPr b="0" sz="1800">
                <a:solidFill>
                  <a:srgbClr val="FFFFFF"/>
                </a:solidFill>
                <a:latin typeface="Verdana"/>
                <a:ea typeface="Verdana"/>
                <a:cs typeface="Verdana"/>
                <a:sym typeface="Verdana"/>
              </a:defRPr>
            </a:pPr>
          </a:p>
        </p:txBody>
      </p:sp>
      <p:sp>
        <p:nvSpPr>
          <p:cNvPr id="275" name="Rettangolo"/>
          <p:cNvSpPr/>
          <p:nvPr/>
        </p:nvSpPr>
        <p:spPr>
          <a:xfrm>
            <a:off x="4262437" y="6659562"/>
            <a:ext cx="611188" cy="198438"/>
          </a:xfrm>
          <a:prstGeom prst="rect">
            <a:avLst/>
          </a:prstGeom>
          <a:solidFill>
            <a:srgbClr val="133176"/>
          </a:solidFill>
          <a:ln>
            <a:solidFill>
              <a:srgbClr val="133176"/>
            </a:solidFill>
          </a:ln>
          <a:effectLst>
            <a:outerShdw sx="100000" sy="100000" kx="0" ky="0" algn="b" rotWithShape="0" blurRad="38100" dist="23000" dir="5400000">
              <a:srgbClr val="000000">
                <a:alpha val="34999"/>
              </a:srgbClr>
            </a:outerShdw>
          </a:effectLst>
        </p:spPr>
        <p:txBody>
          <a:bodyPr lIns="45719" rIns="45719" anchor="ctr"/>
          <a:lstStyle/>
          <a:p>
            <a:pPr algn="ctr" defTabSz="457200">
              <a:defRPr b="0" sz="1800">
                <a:solidFill>
                  <a:srgbClr val="FFFFFF"/>
                </a:solidFill>
                <a:latin typeface="Verdana"/>
                <a:ea typeface="Verdana"/>
                <a:cs typeface="Verdana"/>
                <a:sym typeface="Verdana"/>
              </a:defRPr>
            </a:pPr>
          </a:p>
        </p:txBody>
      </p:sp>
      <p:pic>
        <p:nvPicPr>
          <p:cNvPr id="276" name="LOGO CE_Vertical_EN_NEG_quadri_HR" descr="LOGO CE_Vertical_EN_NEG_quadri_HR"/>
          <p:cNvPicPr>
            <a:picLocks noChangeAspect="1"/>
          </p:cNvPicPr>
          <p:nvPr/>
        </p:nvPicPr>
        <p:blipFill>
          <a:blip r:embed="rId2">
            <a:extLst/>
          </a:blip>
          <a:stretch>
            <a:fillRect/>
          </a:stretch>
        </p:blipFill>
        <p:spPr>
          <a:xfrm>
            <a:off x="3957637" y="258762"/>
            <a:ext cx="1436688" cy="1004888"/>
          </a:xfrm>
          <a:prstGeom prst="rect">
            <a:avLst/>
          </a:prstGeom>
          <a:ln w="12700">
            <a:miter lim="400000"/>
          </a:ln>
        </p:spPr>
      </p:pic>
      <p:sp>
        <p:nvSpPr>
          <p:cNvPr id="277" name="Numero diapositiva"/>
          <p:cNvSpPr txBox="1"/>
          <p:nvPr>
            <p:ph type="sldNum" sz="quarter" idx="2"/>
          </p:nvPr>
        </p:nvSpPr>
        <p:spPr>
          <a:xfrm>
            <a:off x="8384892" y="6245225"/>
            <a:ext cx="301909" cy="288824"/>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33" name="Picture 17" descr="Picture 17"/>
          <p:cNvPicPr>
            <a:picLocks noChangeAspect="1"/>
          </p:cNvPicPr>
          <p:nvPr/>
        </p:nvPicPr>
        <p:blipFill>
          <a:blip r:embed="rId2">
            <a:extLst/>
          </a:blip>
          <a:stretch>
            <a:fillRect/>
          </a:stretch>
        </p:blipFill>
        <p:spPr>
          <a:xfrm>
            <a:off x="6577013" y="6145212"/>
            <a:ext cx="2243142" cy="596905"/>
          </a:xfrm>
          <a:prstGeom prst="rect">
            <a:avLst/>
          </a:prstGeom>
          <a:ln w="12700">
            <a:miter lim="400000"/>
          </a:ln>
        </p:spPr>
      </p:pic>
      <p:sp>
        <p:nvSpPr>
          <p:cNvPr id="34" name="Titolo Testo"/>
          <p:cNvSpPr txBox="1"/>
          <p:nvPr>
            <p:ph type="title"/>
          </p:nvPr>
        </p:nvSpPr>
        <p:spPr>
          <a:xfrm>
            <a:off x="468312" y="980728"/>
            <a:ext cx="8229601" cy="936626"/>
          </a:xfrm>
          <a:prstGeom prst="rect">
            <a:avLst/>
          </a:prstGeom>
        </p:spPr>
        <p:txBody>
          <a:bodyPr lIns="45718" tIns="45718" rIns="45718" bIns="45718">
            <a:normAutofit fontScale="100000" lnSpcReduction="0"/>
          </a:bodyPr>
          <a:lstStyle/>
          <a:p>
            <a:pPr/>
            <a:r>
              <a:t>Titolo Testo</a:t>
            </a:r>
          </a:p>
        </p:txBody>
      </p:sp>
      <p:sp>
        <p:nvSpPr>
          <p:cNvPr id="35" name="Corpo livello uno…"/>
          <p:cNvSpPr txBox="1"/>
          <p:nvPr>
            <p:ph type="body" idx="1"/>
          </p:nvPr>
        </p:nvSpPr>
        <p:spPr>
          <a:xfrm>
            <a:off x="457200" y="2276872"/>
            <a:ext cx="8229600" cy="3633788"/>
          </a:xfrm>
          <a:prstGeom prst="rect">
            <a:avLst/>
          </a:prstGeom>
        </p:spPr>
        <p:txBody>
          <a:bodyPr lIns="45718" tIns="45718" rIns="45718" bIns="45718">
            <a:normAutofit fontScale="100000" lnSpcReduction="0"/>
          </a:bodyPr>
          <a:lstStyle>
            <a:lvl1pPr>
              <a:buClr>
                <a:srgbClr val="0F5494"/>
              </a:buClr>
              <a:buFont typeface="Arial"/>
              <a:buChar char="•"/>
            </a:lvl1pPr>
            <a:lvl2pPr>
              <a:buClr>
                <a:srgbClr val="0F5494"/>
              </a:buClr>
              <a:buFont typeface="Arial"/>
            </a:lvl2pPr>
            <a:lvl3pPr indent="0">
              <a:buClr>
                <a:srgbClr val="0F5494"/>
              </a:buClr>
              <a:buFont typeface="Arial"/>
            </a:lvl3pPr>
            <a:lvl4pPr indent="-274319">
              <a:buClr>
                <a:srgbClr val="0F5494"/>
              </a:buClr>
              <a:buFont typeface="Arial"/>
            </a:lvl4pPr>
            <a:lvl5pPr marL="2103120" indent="-274320">
              <a:buClr>
                <a:srgbClr val="0F5494"/>
              </a:buClr>
              <a:buFont typeface="Arial"/>
            </a:lvl5pPr>
          </a:lstStyle>
          <a:p>
            <a:pPr/>
            <a:r>
              <a:t>Corpo livello uno</a:t>
            </a:r>
          </a:p>
          <a:p>
            <a:pPr lvl="1"/>
            <a:r>
              <a:t>Corpo livello due</a:t>
            </a:r>
          </a:p>
          <a:p>
            <a:pPr lvl="2"/>
            <a:r>
              <a:t>Corpo livello tre</a:t>
            </a:r>
          </a:p>
          <a:p>
            <a:pPr lvl="3"/>
            <a:r>
              <a:t>Corpo livello quattro</a:t>
            </a:r>
          </a:p>
          <a:p>
            <a:pPr lvl="4"/>
            <a:r>
              <a:t>Corpo livello cinque</a:t>
            </a:r>
          </a:p>
        </p:txBody>
      </p:sp>
      <p:sp>
        <p:nvSpPr>
          <p:cNvPr id="36" name="Numero diapositiva"/>
          <p:cNvSpPr txBox="1"/>
          <p:nvPr>
            <p:ph type="sldNum" sz="quarter" idx="2"/>
          </p:nvPr>
        </p:nvSpPr>
        <p:spPr>
          <a:xfrm>
            <a:off x="467543" y="6297438"/>
            <a:ext cx="301904" cy="288820"/>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284" name="Image 2" descr="Image 2"/>
          <p:cNvPicPr>
            <a:picLocks noChangeAspect="1"/>
          </p:cNvPicPr>
          <p:nvPr/>
        </p:nvPicPr>
        <p:blipFill>
          <a:blip r:embed="rId2">
            <a:extLst/>
          </a:blip>
          <a:stretch>
            <a:fillRect/>
          </a:stretch>
        </p:blipFill>
        <p:spPr>
          <a:xfrm>
            <a:off x="6657398" y="6101755"/>
            <a:ext cx="2045122" cy="579555"/>
          </a:xfrm>
          <a:prstGeom prst="rect">
            <a:avLst/>
          </a:prstGeom>
          <a:ln w="12700">
            <a:miter lim="400000"/>
          </a:ln>
        </p:spPr>
      </p:pic>
      <p:sp>
        <p:nvSpPr>
          <p:cNvPr id="285" name="Titolo Testo"/>
          <p:cNvSpPr txBox="1"/>
          <p:nvPr>
            <p:ph type="title"/>
          </p:nvPr>
        </p:nvSpPr>
        <p:spPr>
          <a:xfrm>
            <a:off x="473879" y="984047"/>
            <a:ext cx="8218437" cy="935360"/>
          </a:xfrm>
          <a:prstGeom prst="rect">
            <a:avLst/>
          </a:prstGeom>
        </p:spPr>
        <p:txBody>
          <a:bodyPr lIns="45654" tIns="45654" rIns="45654" bIns="45654">
            <a:normAutofit fontScale="100000" lnSpcReduction="0"/>
          </a:bodyPr>
          <a:lstStyle>
            <a:lvl1pPr marL="358774" indent="-358774" defTabSz="914399">
              <a:defRPr sz="2800"/>
            </a:lvl1pPr>
          </a:lstStyle>
          <a:p>
            <a:pPr/>
            <a:r>
              <a:t>Titolo Testo</a:t>
            </a:r>
          </a:p>
        </p:txBody>
      </p:sp>
      <p:sp>
        <p:nvSpPr>
          <p:cNvPr id="286" name="Corpo livello uno…"/>
          <p:cNvSpPr txBox="1"/>
          <p:nvPr>
            <p:ph type="body" idx="1"/>
          </p:nvPr>
        </p:nvSpPr>
        <p:spPr>
          <a:xfrm>
            <a:off x="462782" y="2278434"/>
            <a:ext cx="8218437" cy="3628859"/>
          </a:xfrm>
          <a:prstGeom prst="rect">
            <a:avLst/>
          </a:prstGeom>
        </p:spPr>
        <p:txBody>
          <a:bodyPr lIns="45654" tIns="45654" rIns="45654" bIns="45654">
            <a:normAutofit fontScale="100000" lnSpcReduction="0"/>
          </a:bodyPr>
          <a:lstStyle>
            <a:lvl1pPr marL="314325" indent="-314325" defTabSz="914399">
              <a:spcBef>
                <a:spcPts val="400"/>
              </a:spcBef>
              <a:buClr>
                <a:srgbClr val="0F5494"/>
              </a:buClr>
              <a:buFont typeface="Arial"/>
              <a:buChar char="•"/>
              <a:defRPr sz="2200"/>
            </a:lvl1pPr>
            <a:lvl2pPr marL="771525" indent="-314325" defTabSz="914399">
              <a:spcBef>
                <a:spcPts val="400"/>
              </a:spcBef>
              <a:buClr>
                <a:srgbClr val="0F5494"/>
              </a:buClr>
              <a:buFont typeface="Arial"/>
              <a:defRPr sz="2200"/>
            </a:lvl2pPr>
            <a:lvl3pPr indent="0" defTabSz="914399">
              <a:spcBef>
                <a:spcPts val="400"/>
              </a:spcBef>
              <a:buClr>
                <a:srgbClr val="0F5494"/>
              </a:buClr>
              <a:buFont typeface="Arial"/>
              <a:defRPr sz="2200"/>
            </a:lvl3pPr>
            <a:lvl4pPr marL="1623060" indent="-251458" defTabSz="914399">
              <a:spcBef>
                <a:spcPts val="400"/>
              </a:spcBef>
              <a:buClr>
                <a:srgbClr val="0F5494"/>
              </a:buClr>
              <a:buFont typeface="Arial"/>
              <a:defRPr sz="2200"/>
            </a:lvl4pPr>
            <a:lvl5pPr marL="2080260" indent="-251460" defTabSz="914399">
              <a:spcBef>
                <a:spcPts val="400"/>
              </a:spcBef>
              <a:buClr>
                <a:srgbClr val="0F5494"/>
              </a:buClr>
              <a:buFont typeface="Arial"/>
              <a:defRPr sz="2200"/>
            </a:lvl5pPr>
          </a:lstStyle>
          <a:p>
            <a:pPr/>
            <a:r>
              <a:t>Corpo livello uno</a:t>
            </a:r>
          </a:p>
          <a:p>
            <a:pPr lvl="1"/>
            <a:r>
              <a:t>Corpo livello due</a:t>
            </a:r>
          </a:p>
          <a:p>
            <a:pPr lvl="2"/>
            <a:r>
              <a:t>Corpo livello tre</a:t>
            </a:r>
          </a:p>
          <a:p>
            <a:pPr lvl="3"/>
            <a:r>
              <a:t>Corpo livello quattro</a:t>
            </a:r>
          </a:p>
          <a:p>
            <a:pPr lvl="4"/>
            <a:r>
              <a:t>Corpo livello cinque</a:t>
            </a:r>
          </a:p>
        </p:txBody>
      </p:sp>
      <p:sp>
        <p:nvSpPr>
          <p:cNvPr id="287" name="Numero diapositiva"/>
          <p:cNvSpPr txBox="1"/>
          <p:nvPr>
            <p:ph type="sldNum" sz="quarter" idx="2"/>
          </p:nvPr>
        </p:nvSpPr>
        <p:spPr>
          <a:xfrm>
            <a:off x="473110" y="6293546"/>
            <a:ext cx="273527" cy="264125"/>
          </a:xfrm>
          <a:prstGeom prst="rect">
            <a:avLst/>
          </a:prstGeom>
        </p:spPr>
        <p:txBody>
          <a:bodyPr lIns="45654" tIns="45654" rIns="45654" bIns="45654"/>
          <a:lstStyle>
            <a:lvl1pPr defTabSz="914399">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0">
    <p:spTree>
      <p:nvGrpSpPr>
        <p:cNvPr id="1" name=""/>
        <p:cNvGrpSpPr/>
        <p:nvPr/>
      </p:nvGrpSpPr>
      <p:grpSpPr>
        <a:xfrm>
          <a:off x="0" y="0"/>
          <a:ext cx="0" cy="0"/>
          <a:chOff x="0" y="0"/>
          <a:chExt cx="0" cy="0"/>
        </a:xfrm>
      </p:grpSpPr>
      <p:sp>
        <p:nvSpPr>
          <p:cNvPr id="43" name="Titolo Testo"/>
          <p:cNvSpPr txBox="1"/>
          <p:nvPr>
            <p:ph type="title"/>
          </p:nvPr>
        </p:nvSpPr>
        <p:spPr>
          <a:xfrm>
            <a:off x="468312" y="980728"/>
            <a:ext cx="8229601" cy="936626"/>
          </a:xfrm>
          <a:prstGeom prst="rect">
            <a:avLst/>
          </a:prstGeom>
        </p:spPr>
        <p:txBody>
          <a:bodyPr lIns="45718" tIns="45718" rIns="45718" bIns="45718">
            <a:normAutofit fontScale="100000" lnSpcReduction="0"/>
          </a:bodyPr>
          <a:lstStyle/>
          <a:p>
            <a:pPr/>
            <a:r>
              <a:t>Titolo Testo</a:t>
            </a:r>
          </a:p>
        </p:txBody>
      </p:sp>
      <p:sp>
        <p:nvSpPr>
          <p:cNvPr id="44" name="Corpo livello uno…"/>
          <p:cNvSpPr txBox="1"/>
          <p:nvPr>
            <p:ph type="body" idx="1"/>
          </p:nvPr>
        </p:nvSpPr>
        <p:spPr>
          <a:xfrm>
            <a:off x="457200" y="2276872"/>
            <a:ext cx="8229600" cy="3633788"/>
          </a:xfrm>
          <a:prstGeom prst="rect">
            <a:avLst/>
          </a:prstGeom>
        </p:spPr>
        <p:txBody>
          <a:bodyPr lIns="45718" tIns="45718" rIns="45718" bIns="45718">
            <a:normAutofit fontScale="100000" lnSpcReduction="0"/>
          </a:bodyPr>
          <a:lstStyle>
            <a:lvl1pPr>
              <a:buClr>
                <a:srgbClr val="0F5494"/>
              </a:buClr>
              <a:buFont typeface="Arial"/>
              <a:buChar char="•"/>
            </a:lvl1pPr>
            <a:lvl2pPr>
              <a:buClr>
                <a:srgbClr val="0F5494"/>
              </a:buClr>
              <a:buFont typeface="Arial"/>
            </a:lvl2pPr>
            <a:lvl3pPr indent="0">
              <a:buClr>
                <a:srgbClr val="0F5494"/>
              </a:buClr>
              <a:buFont typeface="Arial"/>
            </a:lvl3pPr>
            <a:lvl4pPr indent="-274319">
              <a:buClr>
                <a:srgbClr val="0F5494"/>
              </a:buClr>
              <a:buFont typeface="Arial"/>
            </a:lvl4pPr>
            <a:lvl5pPr marL="2103120" indent="-274320">
              <a:buClr>
                <a:srgbClr val="0F5494"/>
              </a:buClr>
              <a:buFont typeface="Arial"/>
            </a:lvl5pPr>
          </a:lstStyle>
          <a:p>
            <a:pPr/>
            <a:r>
              <a:t>Corpo livello uno</a:t>
            </a:r>
          </a:p>
          <a:p>
            <a:pPr lvl="1"/>
            <a:r>
              <a:t>Corpo livello due</a:t>
            </a:r>
          </a:p>
          <a:p>
            <a:pPr lvl="2"/>
            <a:r>
              <a:t>Corpo livello tre</a:t>
            </a:r>
          </a:p>
          <a:p>
            <a:pPr lvl="3"/>
            <a:r>
              <a:t>Corpo livello quattro</a:t>
            </a:r>
          </a:p>
          <a:p>
            <a:pPr lvl="4"/>
            <a:r>
              <a:t>Corpo livello cinque</a:t>
            </a:r>
          </a:p>
        </p:txBody>
      </p:sp>
      <p:sp>
        <p:nvSpPr>
          <p:cNvPr id="45" name="Numero diapositiva"/>
          <p:cNvSpPr txBox="1"/>
          <p:nvPr>
            <p:ph type="sldNum" sz="quarter" idx="2"/>
          </p:nvPr>
        </p:nvSpPr>
        <p:spPr>
          <a:xfrm>
            <a:off x="467543" y="6297438"/>
            <a:ext cx="301904" cy="288820"/>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52" name="Titolo Testo"/>
          <p:cNvSpPr txBox="1"/>
          <p:nvPr>
            <p:ph type="title"/>
          </p:nvPr>
        </p:nvSpPr>
        <p:spPr>
          <a:xfrm>
            <a:off x="722312" y="4406900"/>
            <a:ext cx="7772401" cy="1362075"/>
          </a:xfrm>
          <a:prstGeom prst="rect">
            <a:avLst/>
          </a:prstGeom>
        </p:spPr>
        <p:txBody>
          <a:bodyPr lIns="45718" tIns="45718" rIns="45718" bIns="45718" anchor="t">
            <a:normAutofit fontScale="100000" lnSpcReduction="0"/>
          </a:bodyPr>
          <a:lstStyle>
            <a:lvl1pPr>
              <a:defRPr cap="all" sz="4000"/>
            </a:lvl1pPr>
          </a:lstStyle>
          <a:p>
            <a:pPr/>
            <a:r>
              <a:t>Titolo Testo</a:t>
            </a:r>
          </a:p>
        </p:txBody>
      </p:sp>
      <p:sp>
        <p:nvSpPr>
          <p:cNvPr id="53" name="Corpo livello uno…"/>
          <p:cNvSpPr txBox="1"/>
          <p:nvPr>
            <p:ph type="body" sz="quarter" idx="1"/>
          </p:nvPr>
        </p:nvSpPr>
        <p:spPr>
          <a:xfrm>
            <a:off x="722312" y="2906713"/>
            <a:ext cx="7772401" cy="1500192"/>
          </a:xfrm>
          <a:prstGeom prst="rect">
            <a:avLst/>
          </a:prstGeom>
        </p:spPr>
        <p:txBody>
          <a:bodyPr lIns="45718" tIns="45718" rIns="45718" bIns="45718" anchor="b">
            <a:normAutofit fontScale="100000" lnSpcReduction="0"/>
          </a:bodyPr>
          <a:lstStyle>
            <a:lvl1pPr marL="0" indent="0">
              <a:spcBef>
                <a:spcPts val="400"/>
              </a:spcBef>
              <a:buClrTx/>
              <a:buSzTx/>
              <a:buNone/>
              <a:defRPr sz="2000"/>
            </a:lvl1pPr>
            <a:lvl2pPr marL="0" indent="0">
              <a:spcBef>
                <a:spcPts val="400"/>
              </a:spcBef>
              <a:buClrTx/>
              <a:buSzTx/>
              <a:buNone/>
              <a:defRPr sz="2000"/>
            </a:lvl2pPr>
            <a:lvl3pPr indent="0">
              <a:spcBef>
                <a:spcPts val="400"/>
              </a:spcBef>
              <a:buClrTx/>
              <a:defRPr sz="2000"/>
            </a:lvl3pPr>
            <a:lvl4pPr marL="0" indent="0">
              <a:spcBef>
                <a:spcPts val="400"/>
              </a:spcBef>
              <a:buClrTx/>
              <a:buSzTx/>
              <a:buNone/>
              <a:defRPr sz="2000"/>
            </a:lvl4pPr>
            <a:lvl5pPr marL="0" indent="0">
              <a:spcBef>
                <a:spcPts val="400"/>
              </a:spcBef>
              <a:buClrTx/>
              <a:buSzTx/>
              <a:buNone/>
              <a:defRPr sz="2000"/>
            </a:lvl5pPr>
          </a:lstStyle>
          <a:p>
            <a:pPr/>
            <a:r>
              <a:t>Corpo livello uno</a:t>
            </a:r>
          </a:p>
          <a:p>
            <a:pPr lvl="1"/>
            <a:r>
              <a:t>Corpo livello due</a:t>
            </a:r>
          </a:p>
          <a:p>
            <a:pPr lvl="2"/>
            <a:r>
              <a:t>Corpo livello tre</a:t>
            </a:r>
          </a:p>
          <a:p>
            <a:pPr lvl="3"/>
            <a:r>
              <a:t>Corpo livello quattro</a:t>
            </a:r>
          </a:p>
          <a:p>
            <a:pPr lvl="4"/>
            <a:r>
              <a:t>Corpo livello cinque</a:t>
            </a:r>
          </a:p>
        </p:txBody>
      </p:sp>
      <p:sp>
        <p:nvSpPr>
          <p:cNvPr id="54"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61" name="Titolo Testo"/>
          <p:cNvSpPr txBox="1"/>
          <p:nvPr>
            <p:ph type="title"/>
          </p:nvPr>
        </p:nvSpPr>
        <p:spPr>
          <a:xfrm>
            <a:off x="468312" y="1123950"/>
            <a:ext cx="8229601" cy="936625"/>
          </a:xfrm>
          <a:prstGeom prst="rect">
            <a:avLst/>
          </a:prstGeom>
        </p:spPr>
        <p:txBody>
          <a:bodyPr lIns="45718" tIns="45718" rIns="45718" bIns="45718">
            <a:normAutofit fontScale="100000" lnSpcReduction="0"/>
          </a:bodyPr>
          <a:lstStyle/>
          <a:p>
            <a:pPr/>
            <a:r>
              <a:t>Titolo Testo</a:t>
            </a:r>
          </a:p>
        </p:txBody>
      </p:sp>
      <p:sp>
        <p:nvSpPr>
          <p:cNvPr id="62" name="Corpo livello uno…"/>
          <p:cNvSpPr txBox="1"/>
          <p:nvPr>
            <p:ph type="body" sz="half" idx="1"/>
          </p:nvPr>
        </p:nvSpPr>
        <p:spPr>
          <a:xfrm>
            <a:off x="457200" y="2387600"/>
            <a:ext cx="4038600" cy="3633788"/>
          </a:xfrm>
          <a:prstGeom prst="rect">
            <a:avLst/>
          </a:prstGeom>
        </p:spPr>
        <p:txBody>
          <a:bodyPr lIns="45718" tIns="45718" rIns="45718" bIns="45718">
            <a:normAutofit fontScale="100000" lnSpcReduction="0"/>
          </a:bodyPr>
          <a:lstStyle>
            <a:lvl1pPr>
              <a:spcBef>
                <a:spcPts val="600"/>
              </a:spcBef>
              <a:buChar char="•"/>
              <a:defRPr sz="2800"/>
            </a:lvl1pPr>
            <a:lvl2pPr marL="790575" indent="-333375">
              <a:spcBef>
                <a:spcPts val="600"/>
              </a:spcBef>
              <a:defRPr sz="2800"/>
            </a:lvl2pPr>
            <a:lvl3pPr indent="0">
              <a:spcBef>
                <a:spcPts val="600"/>
              </a:spcBef>
              <a:defRPr sz="2800"/>
            </a:lvl3pPr>
            <a:lvl4pPr marL="1727200" indent="-355600">
              <a:spcBef>
                <a:spcPts val="600"/>
              </a:spcBef>
              <a:defRPr sz="2800"/>
            </a:lvl4pPr>
            <a:lvl5pPr marL="2184400" indent="-355600">
              <a:spcBef>
                <a:spcPts val="6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63"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70" name="Titolo Testo"/>
          <p:cNvSpPr txBox="1"/>
          <p:nvPr>
            <p:ph type="title"/>
          </p:nvPr>
        </p:nvSpPr>
        <p:spPr>
          <a:xfrm>
            <a:off x="457200" y="274638"/>
            <a:ext cx="8229600" cy="1143001"/>
          </a:xfrm>
          <a:prstGeom prst="rect">
            <a:avLst/>
          </a:prstGeom>
        </p:spPr>
        <p:txBody>
          <a:bodyPr lIns="45718" tIns="45718" rIns="45718" bIns="45718">
            <a:normAutofit fontScale="100000" lnSpcReduction="0"/>
          </a:bodyPr>
          <a:lstStyle/>
          <a:p>
            <a:pPr/>
            <a:r>
              <a:t>Titolo Testo</a:t>
            </a:r>
          </a:p>
        </p:txBody>
      </p:sp>
      <p:sp>
        <p:nvSpPr>
          <p:cNvPr id="71" name="Corpo livello uno…"/>
          <p:cNvSpPr txBox="1"/>
          <p:nvPr>
            <p:ph type="body" sz="quarter" idx="1"/>
          </p:nvPr>
        </p:nvSpPr>
        <p:spPr>
          <a:xfrm>
            <a:off x="457200" y="1535112"/>
            <a:ext cx="4040188" cy="639763"/>
          </a:xfrm>
          <a:prstGeom prst="rect">
            <a:avLst/>
          </a:prstGeom>
        </p:spPr>
        <p:txBody>
          <a:bodyPr lIns="45718" tIns="45718" rIns="45718" bIns="45718" anchor="b">
            <a:normAutofit fontScale="100000" lnSpcReduction="0"/>
          </a:bodyPr>
          <a:lstStyle>
            <a:lvl1pPr marL="0" indent="0">
              <a:buClrTx/>
              <a:buSzTx/>
              <a:buNone/>
              <a:defRPr b="1"/>
            </a:lvl1pPr>
            <a:lvl2pPr marL="0" indent="0">
              <a:buClrTx/>
              <a:buSzTx/>
              <a:buNone/>
              <a:defRPr b="1"/>
            </a:lvl2pPr>
            <a:lvl3pPr indent="0">
              <a:buClrTx/>
              <a:defRPr b="1"/>
            </a:lvl3pPr>
            <a:lvl4pPr marL="0" indent="0">
              <a:buClrTx/>
              <a:buSzTx/>
              <a:buNone/>
              <a:defRPr b="1"/>
            </a:lvl4pPr>
            <a:lvl5pPr marL="0" indent="0">
              <a:buClrTx/>
              <a:buSzTx/>
              <a:buNone/>
              <a:defRPr b="1"/>
            </a:lvl5pPr>
          </a:lstStyle>
          <a:p>
            <a:pPr/>
            <a:r>
              <a:t>Corpo livello uno</a:t>
            </a:r>
          </a:p>
          <a:p>
            <a:pPr lvl="1"/>
            <a:r>
              <a:t>Corpo livello due</a:t>
            </a:r>
          </a:p>
          <a:p>
            <a:pPr lvl="2"/>
            <a:r>
              <a:t>Corpo livello tre</a:t>
            </a:r>
          </a:p>
          <a:p>
            <a:pPr lvl="3"/>
            <a:r>
              <a:t>Corpo livello quattro</a:t>
            </a:r>
          </a:p>
          <a:p>
            <a:pPr lvl="4"/>
            <a:r>
              <a:t>Corpo livello cinque</a:t>
            </a:r>
          </a:p>
        </p:txBody>
      </p:sp>
      <p:sp>
        <p:nvSpPr>
          <p:cNvPr id="72" name="Text Placeholder 4"/>
          <p:cNvSpPr/>
          <p:nvPr>
            <p:ph type="body" sz="quarter" idx="13"/>
          </p:nvPr>
        </p:nvSpPr>
        <p:spPr>
          <a:xfrm>
            <a:off x="4645025" y="1535111"/>
            <a:ext cx="4041775" cy="639768"/>
          </a:xfrm>
          <a:prstGeom prst="rect">
            <a:avLst/>
          </a:prstGeom>
        </p:spPr>
        <p:txBody>
          <a:bodyPr lIns="45718" tIns="45718" rIns="45718" bIns="45718" anchor="b">
            <a:normAutofit fontScale="100000" lnSpcReduction="0"/>
          </a:bodyPr>
          <a:lstStyle/>
          <a:p>
            <a:pPr>
              <a:buClr>
                <a:srgbClr val="0F5494"/>
              </a:buClr>
              <a:buFont typeface="Arial"/>
              <a:buChar char="•"/>
            </a:pPr>
          </a:p>
        </p:txBody>
      </p:sp>
      <p:sp>
        <p:nvSpPr>
          <p:cNvPr id="73"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80" name="Titolo Testo"/>
          <p:cNvSpPr txBox="1"/>
          <p:nvPr>
            <p:ph type="title"/>
          </p:nvPr>
        </p:nvSpPr>
        <p:spPr>
          <a:xfrm>
            <a:off x="468312" y="1123950"/>
            <a:ext cx="8229601" cy="936625"/>
          </a:xfrm>
          <a:prstGeom prst="rect">
            <a:avLst/>
          </a:prstGeom>
        </p:spPr>
        <p:txBody>
          <a:bodyPr lIns="45718" tIns="45718" rIns="45718" bIns="45718">
            <a:normAutofit fontScale="100000" lnSpcReduction="0"/>
          </a:bodyPr>
          <a:lstStyle/>
          <a:p>
            <a:pPr/>
            <a:r>
              <a:t>Titolo Testo</a:t>
            </a:r>
          </a:p>
        </p:txBody>
      </p:sp>
      <p:sp>
        <p:nvSpPr>
          <p:cNvPr id="81"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88" name="Numero diapositiva"/>
          <p:cNvSpPr txBox="1"/>
          <p:nvPr>
            <p:ph type="sldNum" sz="quarter" idx="2"/>
          </p:nvPr>
        </p:nvSpPr>
        <p:spPr>
          <a:xfrm>
            <a:off x="8384900" y="6245225"/>
            <a:ext cx="301905" cy="288820"/>
          </a:xfrm>
          <a:prstGeom prst="rect">
            <a:avLst/>
          </a:prstGeom>
        </p:spPr>
        <p:txBody>
          <a:bodyPr lIns="45718" tIns="45718" rIns="45718" bIns="45718"/>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image.png" descr="image.png"/>
          <p:cNvPicPr>
            <a:picLocks noChangeAspect="1"/>
          </p:cNvPicPr>
          <p:nvPr/>
        </p:nvPicPr>
        <p:blipFill>
          <a:blip r:embed="rId2">
            <a:extLst/>
          </a:blip>
          <a:stretch>
            <a:fillRect/>
          </a:stretch>
        </p:blipFill>
        <p:spPr>
          <a:xfrm>
            <a:off x="6659562" y="6105525"/>
            <a:ext cx="2047876" cy="579438"/>
          </a:xfrm>
          <a:prstGeom prst="rect">
            <a:avLst/>
          </a:prstGeom>
          <a:ln w="12700">
            <a:miter lim="400000"/>
          </a:ln>
        </p:spPr>
      </p:pic>
      <p:sp>
        <p:nvSpPr>
          <p:cNvPr id="3" name="Titolo Testo"/>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Titolo Testo</a:t>
            </a:r>
          </a:p>
        </p:txBody>
      </p:sp>
      <p:sp>
        <p:nvSpPr>
          <p:cNvPr id="4" name="Corpo livello uno…"/>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Corpo livello uno</a:t>
            </a:r>
          </a:p>
          <a:p>
            <a:pPr lvl="1"/>
            <a:r>
              <a:t>Corpo livello due</a:t>
            </a:r>
          </a:p>
          <a:p>
            <a:pPr lvl="2"/>
            <a:r>
              <a:t>Corpo livello tre</a:t>
            </a:r>
          </a:p>
          <a:p>
            <a:pPr lvl="3"/>
            <a:r>
              <a:t>Corpo livello quattro</a:t>
            </a:r>
          </a:p>
          <a:p>
            <a:pPr lvl="4"/>
            <a:r>
              <a:t>Corpo livello cinque</a:t>
            </a:r>
          </a:p>
        </p:txBody>
      </p:sp>
      <p:sp>
        <p:nvSpPr>
          <p:cNvPr id="5" name="Numero diapositiva"/>
          <p:cNvSpPr txBox="1"/>
          <p:nvPr>
            <p:ph type="sldNum" sz="quarter" idx="2"/>
          </p:nvPr>
        </p:nvSpPr>
        <p:spPr>
          <a:xfrm>
            <a:off x="468312" y="6297612"/>
            <a:ext cx="301909" cy="288824"/>
          </a:xfrm>
          <a:prstGeom prst="rect">
            <a:avLst/>
          </a:prstGeom>
          <a:ln w="12700">
            <a:miter lim="400000"/>
          </a:ln>
        </p:spPr>
        <p:txBody>
          <a:bodyPr wrap="none" lIns="45719" rIns="45719">
            <a:spAutoFit/>
          </a:bodyPr>
          <a:lstStyle>
            <a:lvl1pPr>
              <a:defRPr b="0" sz="1400">
                <a:latin typeface="+mj-lt"/>
                <a:ea typeface="+mj-ea"/>
                <a:cs typeface="+mj-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transition xmlns:p14="http://schemas.microsoft.com/office/powerpoint/2010/main" spd="med" advClick="1"/>
  <p:txStyles>
    <p:titleStyle>
      <a:lvl1pPr marL="358775" marR="0" indent="-35877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1pPr>
      <a:lvl2pPr marL="358775" marR="0" indent="-35877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2pPr>
      <a:lvl3pPr marL="358775" marR="0" indent="-35877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3pPr>
      <a:lvl4pPr marL="358775" marR="0" indent="-35877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4pPr>
      <a:lvl5pPr marL="358775" marR="0" indent="-35877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5pPr>
      <a:lvl6pPr marL="358775" marR="0" indent="9842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6pPr>
      <a:lvl7pPr marL="358775" marR="0" indent="55562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7pPr>
      <a:lvl8pPr marL="358775" marR="0" indent="101282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8pPr>
      <a:lvl9pPr marL="358775" marR="0" indent="1470025" algn="l" defTabSz="914400" latinLnBrk="0">
        <a:lnSpc>
          <a:spcPct val="100000"/>
        </a:lnSpc>
        <a:spcBef>
          <a:spcPts val="0"/>
        </a:spcBef>
        <a:spcAft>
          <a:spcPts val="0"/>
        </a:spcAft>
        <a:buClrTx/>
        <a:buSzTx/>
        <a:buFontTx/>
        <a:buNone/>
        <a:tabLst/>
        <a:defRPr b="1" baseline="0" cap="none" i="0" spc="0" strike="noStrike" sz="3000" u="none">
          <a:ln>
            <a:noFill/>
          </a:ln>
          <a:solidFill>
            <a:srgbClr val="0F5494"/>
          </a:solidFill>
          <a:uFillTx/>
          <a:latin typeface="Verdana"/>
          <a:ea typeface="Verdana"/>
          <a:cs typeface="Verdana"/>
          <a:sym typeface="Verdana"/>
        </a:defRPr>
      </a:lvl9pPr>
    </p:titleStyle>
    <p:bodyStyle>
      <a:lvl1pPr marL="342900" marR="0" indent="-342900" algn="l" defTabSz="914400" latinLnBrk="0">
        <a:lnSpc>
          <a:spcPct val="100000"/>
        </a:lnSpc>
        <a:spcBef>
          <a:spcPts val="500"/>
        </a:spcBef>
        <a:spcAft>
          <a:spcPts val="0"/>
        </a:spcAft>
        <a:buClr>
          <a:srgbClr val="FFFFFF"/>
        </a:buClr>
        <a:buSzPct val="100000"/>
        <a:buFontTx/>
        <a:buChar char="»"/>
        <a:tabLst/>
        <a:defRPr b="0" baseline="0" cap="none" i="1" spc="0" strike="noStrike" sz="2400" u="none">
          <a:ln>
            <a:noFill/>
          </a:ln>
          <a:solidFill>
            <a:srgbClr val="0F5494"/>
          </a:solidFill>
          <a:uFillTx/>
          <a:latin typeface="Verdana"/>
          <a:ea typeface="Verdana"/>
          <a:cs typeface="Verdana"/>
          <a:sym typeface="Verdana"/>
        </a:defRPr>
      </a:lvl1pPr>
      <a:lvl2pPr marL="800100" marR="0" indent="-342900" algn="l" defTabSz="914400" latinLnBrk="0">
        <a:lnSpc>
          <a:spcPct val="100000"/>
        </a:lnSpc>
        <a:spcBef>
          <a:spcPts val="500"/>
        </a:spcBef>
        <a:spcAft>
          <a:spcPts val="0"/>
        </a:spcAft>
        <a:buClr>
          <a:srgbClr val="FFFFFF"/>
        </a:buClr>
        <a:buSzPct val="100000"/>
        <a:buFontTx/>
        <a:buChar char="•"/>
        <a:tabLst/>
        <a:defRPr b="0" baseline="0" cap="none" i="1" spc="0" strike="noStrike" sz="2400" u="none">
          <a:ln>
            <a:noFill/>
          </a:ln>
          <a:solidFill>
            <a:srgbClr val="0F5494"/>
          </a:solidFill>
          <a:uFillTx/>
          <a:latin typeface="Verdana"/>
          <a:ea typeface="Verdana"/>
          <a:cs typeface="Verdana"/>
          <a:sym typeface="Verdana"/>
        </a:defRPr>
      </a:lvl2pPr>
      <a:lvl3pPr marL="0" marR="0" indent="914400" algn="l" defTabSz="914400" latinLnBrk="0">
        <a:lnSpc>
          <a:spcPct val="100000"/>
        </a:lnSpc>
        <a:spcBef>
          <a:spcPts val="500"/>
        </a:spcBef>
        <a:spcAft>
          <a:spcPts val="0"/>
        </a:spcAft>
        <a:buClr>
          <a:srgbClr val="FFFFFF"/>
        </a:buClr>
        <a:buSzTx/>
        <a:buFontTx/>
        <a:buNone/>
        <a:tabLst/>
        <a:defRPr b="0" baseline="0" cap="none" i="1" spc="0" strike="noStrike" sz="2400" u="none">
          <a:ln>
            <a:noFill/>
          </a:ln>
          <a:solidFill>
            <a:srgbClr val="0F5494"/>
          </a:solidFill>
          <a:uFillTx/>
          <a:latin typeface="Verdana"/>
          <a:ea typeface="Verdana"/>
          <a:cs typeface="Verdana"/>
          <a:sym typeface="Verdana"/>
        </a:defRPr>
      </a:lvl3pPr>
      <a:lvl4pPr marL="1645920" marR="0" indent="-274320" algn="l" defTabSz="914400" latinLnBrk="0">
        <a:lnSpc>
          <a:spcPct val="100000"/>
        </a:lnSpc>
        <a:spcBef>
          <a:spcPts val="500"/>
        </a:spcBef>
        <a:spcAft>
          <a:spcPts val="0"/>
        </a:spcAft>
        <a:buClr>
          <a:srgbClr val="FFFFFF"/>
        </a:buClr>
        <a:buSzPct val="100000"/>
        <a:buFontTx/>
        <a:buChar char="–"/>
        <a:tabLst/>
        <a:defRPr b="0" baseline="0" cap="none" i="1" spc="0" strike="noStrike" sz="2400" u="none">
          <a:ln>
            <a:noFill/>
          </a:ln>
          <a:solidFill>
            <a:srgbClr val="0F5494"/>
          </a:solidFill>
          <a:uFillTx/>
          <a:latin typeface="Verdana"/>
          <a:ea typeface="Verdana"/>
          <a:cs typeface="Verdana"/>
          <a:sym typeface="Verdana"/>
        </a:defRPr>
      </a:lvl4pPr>
      <a:lvl5pPr marL="2133600" marR="0" indent="-304800" algn="l" defTabSz="914400" latinLnBrk="0">
        <a:lnSpc>
          <a:spcPct val="100000"/>
        </a:lnSpc>
        <a:spcBef>
          <a:spcPts val="500"/>
        </a:spcBef>
        <a:spcAft>
          <a:spcPts val="0"/>
        </a:spcAft>
        <a:buClr>
          <a:srgbClr val="FFFFFF"/>
        </a:buClr>
        <a:buSzPct val="100000"/>
        <a:buFontTx/>
        <a:buChar char="»"/>
        <a:tabLst/>
        <a:defRPr b="0" baseline="0" cap="none" i="1" spc="0" strike="noStrike" sz="2400" u="none">
          <a:ln>
            <a:noFill/>
          </a:ln>
          <a:solidFill>
            <a:srgbClr val="0F5494"/>
          </a:solidFill>
          <a:uFillTx/>
          <a:latin typeface="Verdana"/>
          <a:ea typeface="Verdana"/>
          <a:cs typeface="Verdana"/>
          <a:sym typeface="Verdana"/>
        </a:defRPr>
      </a:lvl5pPr>
      <a:lvl6pPr marL="2590800" marR="0" indent="-304800" algn="l" defTabSz="914400" latinLnBrk="0">
        <a:lnSpc>
          <a:spcPct val="100000"/>
        </a:lnSpc>
        <a:spcBef>
          <a:spcPts val="500"/>
        </a:spcBef>
        <a:spcAft>
          <a:spcPts val="0"/>
        </a:spcAft>
        <a:buClr>
          <a:srgbClr val="FFFFFF"/>
        </a:buClr>
        <a:buSzPct val="100000"/>
        <a:buFontTx/>
        <a:buChar char=""/>
        <a:tabLst/>
        <a:defRPr b="0" baseline="0" cap="none" i="1" spc="0" strike="noStrike" sz="2400" u="none">
          <a:ln>
            <a:noFill/>
          </a:ln>
          <a:solidFill>
            <a:srgbClr val="0F5494"/>
          </a:solidFill>
          <a:uFillTx/>
          <a:latin typeface="Verdana"/>
          <a:ea typeface="Verdana"/>
          <a:cs typeface="Verdana"/>
          <a:sym typeface="Verdana"/>
        </a:defRPr>
      </a:lvl6pPr>
      <a:lvl7pPr marL="3048000" marR="0" indent="-304800" algn="l" defTabSz="914400" latinLnBrk="0">
        <a:lnSpc>
          <a:spcPct val="100000"/>
        </a:lnSpc>
        <a:spcBef>
          <a:spcPts val="500"/>
        </a:spcBef>
        <a:spcAft>
          <a:spcPts val="0"/>
        </a:spcAft>
        <a:buClr>
          <a:srgbClr val="FFFFFF"/>
        </a:buClr>
        <a:buSzPct val="100000"/>
        <a:buFontTx/>
        <a:buChar char=""/>
        <a:tabLst/>
        <a:defRPr b="0" baseline="0" cap="none" i="1" spc="0" strike="noStrike" sz="2400" u="none">
          <a:ln>
            <a:noFill/>
          </a:ln>
          <a:solidFill>
            <a:srgbClr val="0F5494"/>
          </a:solidFill>
          <a:uFillTx/>
          <a:latin typeface="Verdana"/>
          <a:ea typeface="Verdana"/>
          <a:cs typeface="Verdana"/>
          <a:sym typeface="Verdana"/>
        </a:defRPr>
      </a:lvl7pPr>
      <a:lvl8pPr marL="3505200" marR="0" indent="-304800" algn="l" defTabSz="914400" latinLnBrk="0">
        <a:lnSpc>
          <a:spcPct val="100000"/>
        </a:lnSpc>
        <a:spcBef>
          <a:spcPts val="500"/>
        </a:spcBef>
        <a:spcAft>
          <a:spcPts val="0"/>
        </a:spcAft>
        <a:buClr>
          <a:srgbClr val="FFFFFF"/>
        </a:buClr>
        <a:buSzPct val="100000"/>
        <a:buFontTx/>
        <a:buChar char=""/>
        <a:tabLst/>
        <a:defRPr b="0" baseline="0" cap="none" i="1" spc="0" strike="noStrike" sz="2400" u="none">
          <a:ln>
            <a:noFill/>
          </a:ln>
          <a:solidFill>
            <a:srgbClr val="0F5494"/>
          </a:solidFill>
          <a:uFillTx/>
          <a:latin typeface="Verdana"/>
          <a:ea typeface="Verdana"/>
          <a:cs typeface="Verdana"/>
          <a:sym typeface="Verdana"/>
        </a:defRPr>
      </a:lvl8pPr>
      <a:lvl9pPr marL="3962400" marR="0" indent="-304800" algn="l" defTabSz="914400" latinLnBrk="0">
        <a:lnSpc>
          <a:spcPct val="100000"/>
        </a:lnSpc>
        <a:spcBef>
          <a:spcPts val="500"/>
        </a:spcBef>
        <a:spcAft>
          <a:spcPts val="0"/>
        </a:spcAft>
        <a:buClr>
          <a:srgbClr val="FFFFFF"/>
        </a:buClr>
        <a:buSzPct val="100000"/>
        <a:buFontTx/>
        <a:buChar char=""/>
        <a:tabLst/>
        <a:defRPr b="0" baseline="0" cap="none" i="1" spc="0" strike="noStrike" sz="2400" u="none">
          <a:ln>
            <a:noFill/>
          </a:ln>
          <a:solidFill>
            <a:srgbClr val="0F5494"/>
          </a:solidFill>
          <a:uFillTx/>
          <a:latin typeface="Verdana"/>
          <a:ea typeface="Verdana"/>
          <a:cs typeface="Verdana"/>
          <a:sym typeface="Verdana"/>
        </a:defRPr>
      </a:lvl9pPr>
    </p:bodyStyle>
    <p:otherStyle>
      <a:lvl1pPr marL="0" marR="0" indent="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1pPr>
      <a:lvl2pPr marL="0" marR="0" indent="45720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2pPr>
      <a:lvl3pPr marL="0" marR="0" indent="91440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3pPr>
      <a:lvl4pPr marL="0" marR="0" indent="137160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4pPr>
      <a:lvl5pPr marL="0" marR="0" indent="182880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5pPr>
      <a:lvl6pPr marL="0" marR="0" indent="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6pPr>
      <a:lvl7pPr marL="0" marR="0" indent="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7pPr>
      <a:lvl8pPr marL="0" marR="0" indent="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8pPr>
      <a:lvl9pPr marL="0" marR="0" indent="0" algn="l" defTabSz="9144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eur-lex.europa.eu/legal-content/EN/TXT/HTML/?uri=CELEX:52018PC0366&amp;from=EN" TargetMode="External"/><Relationship Id="rId3" Type="http://schemas.openxmlformats.org/officeDocument/2006/relationships/hyperlink" Target="https://ec.europa.eu/commission/sites/beta-political/files/budget-may2018-horizon-europe-regulation-annexes_en.pdf" TargetMode="External"/><Relationship Id="rId4" Type="http://schemas.openxmlformats.org/officeDocument/2006/relationships/hyperlink" Target="https://ec.europa.eu/commission/sites/beta-political/files/budget-may2018-investeu-regulation_en.pdf" TargetMode="External"/><Relationship Id="rId5" Type="http://schemas.openxmlformats.org/officeDocument/2006/relationships/hyperlink" Target="https://ec.europa.eu/commission/sites/beta-political/files/budget-june2018-digital-europe-annex_en.pdf"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blogs.encatc.org/culturalheritagecountsforeurope/outcomes/"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8.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jpeg"/><Relationship Id="rId11" Type="http://schemas.openxmlformats.org/officeDocument/2006/relationships/image" Target="../media/image15.jpe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 Id="rId3" Type="http://schemas.openxmlformats.org/officeDocument/2006/relationships/image" Target="../media/image1.tif"/><Relationship Id="rId4" Type="http://schemas.openxmlformats.org/officeDocument/2006/relationships/image" Target="../media/image3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3.png"/><Relationship Id="rId3" Type="http://schemas.openxmlformats.org/officeDocument/2006/relationships/image" Target="../media/image18.jpeg"/><Relationship Id="rId4" Type="http://schemas.openxmlformats.org/officeDocument/2006/relationships/image" Target="../media/image2.tif"/><Relationship Id="rId5" Type="http://schemas.openxmlformats.org/officeDocument/2006/relationships/image" Target="../media/image3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tif"/><Relationship Id="rId3" Type="http://schemas.openxmlformats.org/officeDocument/2006/relationships/image" Target="../media/image35.png"/><Relationship Id="rId4" Type="http://schemas.openxmlformats.org/officeDocument/2006/relationships/image" Target="../media/image4.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 Id="rId3" Type="http://schemas.openxmlformats.org/officeDocument/2006/relationships/hyperlink" Target="http://openarchive.icomos.org/2083/1/European_Quality_Principles_2019_EN.PDF" TargetMode="Externa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hyperlink" Target="http://blogs.encatc.org/culturalheritagecountsforeurope/outcomes/"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 Id="rId3" Type="http://schemas.openxmlformats.org/officeDocument/2006/relationships/image" Target="../media/image1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45.png"/><Relationship Id="rId4" Type="http://schemas.openxmlformats.org/officeDocument/2006/relationships/image" Target="../media/image4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hyperlink" Target="https://europa.eu/cultural-heritage" TargetMode="External"/><Relationship Id="rId5" Type="http://schemas.openxmlformats.org/officeDocument/2006/relationships/hyperlink" Target="https://ec.europa.eu/culture/content/european-framework-action-cultural-heritage_en" TargetMode="External"/><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hyperlink" Target="http://eur-lex.europa.eu/legal-content/EN/TXT/?uri=uriserv:OJ.L_.2017.131.01.0001.01.ENG&amp;toc=OJ:L:2017:131:TOC"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i-portunes.eu/" TargetMode="External"/><Relationship Id="rId3" Type="http://schemas.openxmlformats.org/officeDocument/2006/relationships/hyperlink" Target="https://www.goethe.de/ins/be/fr/index.html?wt_sc=belgien" TargetMode="External"/><Relationship Id="rId4" Type="http://schemas.openxmlformats.org/officeDocument/2006/relationships/hyperlink" Target="https://www.institutfrancais.com/en" TargetMode="External"/><Relationship Id="rId5" Type="http://schemas.openxmlformats.org/officeDocument/2006/relationships/hyperlink" Target="https://izolyatsia.org/en/" TargetMode="External"/><Relationship Id="rId6" Type="http://schemas.openxmlformats.org/officeDocument/2006/relationships/hyperlink" Target="http://www.nidacolony.lt/" TargetMode="External"/><Relationship Id="rId7"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Rectangle 12"/>
          <p:cNvSpPr txBox="1"/>
          <p:nvPr/>
        </p:nvSpPr>
        <p:spPr>
          <a:xfrm>
            <a:off x="2546968" y="2747826"/>
            <a:ext cx="5584145" cy="1895913"/>
          </a:xfrm>
          <a:prstGeom prst="rect">
            <a:avLst/>
          </a:prstGeom>
          <a:ln w="12700">
            <a:miter lim="400000"/>
          </a:ln>
          <a:extLst>
            <a:ext uri="{C572A759-6A51-4108-AA02-DFA0A04FC94B}">
              <ma14:wrappingTextBoxFlag xmlns:ma14="http://schemas.microsoft.com/office/mac/drawingml/2011/main" val="1"/>
            </a:ext>
          </a:extLst>
        </p:spPr>
        <p:txBody>
          <a:bodyPr lIns="65306" tIns="65306" rIns="65306" bIns="65306">
            <a:spAutoFit/>
          </a:bodyPr>
          <a:lstStyle/>
          <a:p>
            <a:pPr algn="r">
              <a:defRPr sz="2400">
                <a:solidFill>
                  <a:srgbClr val="C00000"/>
                </a:solidFill>
                <a:latin typeface="Verdana"/>
                <a:ea typeface="Verdana"/>
                <a:cs typeface="Verdana"/>
                <a:sym typeface="Verdana"/>
              </a:defRPr>
            </a:pPr>
            <a:r>
              <a:t> </a:t>
            </a:r>
          </a:p>
          <a:p>
            <a:pPr algn="r">
              <a:defRPr sz="2400">
                <a:solidFill>
                  <a:srgbClr val="C00000"/>
                </a:solidFill>
                <a:latin typeface="Verdana"/>
                <a:ea typeface="Verdana"/>
                <a:cs typeface="Verdana"/>
                <a:sym typeface="Verdana"/>
              </a:defRPr>
            </a:pPr>
            <a:endParaRPr sz="2000"/>
          </a:p>
          <a:p>
            <a:pPr algn="r">
              <a:defRPr i="1" sz="2000">
                <a:solidFill>
                  <a:srgbClr val="C00000"/>
                </a:solidFill>
                <a:latin typeface="Verdana"/>
                <a:ea typeface="Verdana"/>
                <a:cs typeface="Verdana"/>
                <a:sym typeface="Verdana"/>
              </a:defRPr>
            </a:pPr>
            <a:r>
              <a:t>Opportunities and tools for culture: strategies and new approaches</a:t>
            </a:r>
            <a:endParaRPr sz="2400"/>
          </a:p>
          <a:p>
            <a:pPr algn="r">
              <a:defRPr sz="1600">
                <a:solidFill>
                  <a:srgbClr val="FFD624"/>
                </a:solidFill>
                <a:latin typeface="Verdana"/>
                <a:ea typeface="Verdana"/>
                <a:cs typeface="Verdana"/>
                <a:sym typeface="Verdana"/>
              </a:defRPr>
            </a:pPr>
          </a:p>
          <a:p>
            <a:pPr algn="r">
              <a:defRPr sz="1600">
                <a:solidFill>
                  <a:srgbClr val="C00000"/>
                </a:solidFill>
                <a:latin typeface="Verdana"/>
                <a:ea typeface="Verdana"/>
                <a:cs typeface="Verdana"/>
                <a:sym typeface="Verdana"/>
              </a:defRPr>
            </a:pPr>
            <a:r>
              <a:t>Bruxelles, 18 June 2019</a:t>
            </a:r>
          </a:p>
        </p:txBody>
      </p:sp>
      <p:grpSp>
        <p:nvGrpSpPr>
          <p:cNvPr id="299" name="Group 1"/>
          <p:cNvGrpSpPr/>
          <p:nvPr/>
        </p:nvGrpSpPr>
        <p:grpSpPr>
          <a:xfrm>
            <a:off x="1064198" y="548679"/>
            <a:ext cx="7024982" cy="2508175"/>
            <a:chOff x="-1" y="0"/>
            <a:chExt cx="7024981" cy="2508174"/>
          </a:xfrm>
        </p:grpSpPr>
        <p:pic>
          <p:nvPicPr>
            <p:cNvPr id="297" name="Picture 35" descr="Picture 35"/>
            <p:cNvPicPr>
              <a:picLocks noChangeAspect="1"/>
            </p:cNvPicPr>
            <p:nvPr/>
          </p:nvPicPr>
          <p:blipFill>
            <a:blip r:embed="rId2">
              <a:extLst/>
            </a:blip>
            <a:srcRect l="0" t="0" r="39202" b="0"/>
            <a:stretch>
              <a:fillRect/>
            </a:stretch>
          </p:blipFill>
          <p:spPr>
            <a:xfrm>
              <a:off x="-2" y="738764"/>
              <a:ext cx="3687190" cy="1534703"/>
            </a:xfrm>
            <a:prstGeom prst="rect">
              <a:avLst/>
            </a:prstGeom>
            <a:ln w="12700" cap="flat">
              <a:noFill/>
              <a:miter lim="400000"/>
            </a:ln>
            <a:effectLst/>
          </p:spPr>
        </p:pic>
        <p:pic>
          <p:nvPicPr>
            <p:cNvPr id="298" name="Picture 2" descr="Picture 2"/>
            <p:cNvPicPr>
              <a:picLocks noChangeAspect="1"/>
            </p:cNvPicPr>
            <p:nvPr/>
          </p:nvPicPr>
          <p:blipFill>
            <a:blip r:embed="rId3">
              <a:extLst/>
            </a:blip>
            <a:stretch>
              <a:fillRect/>
            </a:stretch>
          </p:blipFill>
          <p:spPr>
            <a:xfrm>
              <a:off x="3723809" y="0"/>
              <a:ext cx="3301172" cy="2508175"/>
            </a:xfrm>
            <a:prstGeom prst="rect">
              <a:avLst/>
            </a:prstGeom>
            <a:ln w="12700" cap="flat">
              <a:noFill/>
              <a:miter lim="400000"/>
            </a:ln>
            <a:effectLst/>
          </p:spPr>
        </p:pic>
      </p:grpSp>
      <p:pic>
        <p:nvPicPr>
          <p:cNvPr id="300" name="Picture 2" descr="Picture 2"/>
          <p:cNvPicPr>
            <a:picLocks noChangeAspect="1"/>
          </p:cNvPicPr>
          <p:nvPr/>
        </p:nvPicPr>
        <p:blipFill>
          <a:blip r:embed="rId4">
            <a:extLst/>
          </a:blip>
          <a:srcRect l="16671" t="0" r="0" b="0"/>
          <a:stretch>
            <a:fillRect/>
          </a:stretch>
        </p:blipFill>
        <p:spPr>
          <a:xfrm>
            <a:off x="257" y="4860304"/>
            <a:ext cx="2923882" cy="2007322"/>
          </a:xfrm>
          <a:prstGeom prst="rect">
            <a:avLst/>
          </a:prstGeom>
          <a:ln w="12700">
            <a:miter lim="400000"/>
          </a:ln>
        </p:spPr>
      </p:pic>
      <p:pic>
        <p:nvPicPr>
          <p:cNvPr id="301" name="Picture 4" descr="Picture 4"/>
          <p:cNvPicPr>
            <a:picLocks noChangeAspect="1"/>
          </p:cNvPicPr>
          <p:nvPr/>
        </p:nvPicPr>
        <p:blipFill>
          <a:blip r:embed="rId5">
            <a:extLst/>
          </a:blip>
          <a:stretch>
            <a:fillRect/>
          </a:stretch>
        </p:blipFill>
        <p:spPr>
          <a:xfrm>
            <a:off x="2924137" y="4859840"/>
            <a:ext cx="3145702" cy="1998166"/>
          </a:xfrm>
          <a:prstGeom prst="rect">
            <a:avLst/>
          </a:prstGeom>
          <a:ln w="12700">
            <a:miter lim="400000"/>
          </a:ln>
        </p:spPr>
      </p:pic>
      <p:pic>
        <p:nvPicPr>
          <p:cNvPr id="302" name="Picture 5" descr="Picture 5"/>
          <p:cNvPicPr>
            <a:picLocks noChangeAspect="1"/>
          </p:cNvPicPr>
          <p:nvPr/>
        </p:nvPicPr>
        <p:blipFill>
          <a:blip r:embed="rId6">
            <a:extLst/>
          </a:blip>
          <a:stretch>
            <a:fillRect/>
          </a:stretch>
        </p:blipFill>
        <p:spPr>
          <a:xfrm>
            <a:off x="6069838" y="4860463"/>
            <a:ext cx="3110416" cy="201041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The new Creative Europe Programme…"/>
          <p:cNvSpPr/>
          <p:nvPr/>
        </p:nvSpPr>
        <p:spPr>
          <a:xfrm>
            <a:off x="-3837" y="504613"/>
            <a:ext cx="8740908" cy="5984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marL="800100" indent="-342900">
              <a:spcBef>
                <a:spcPts val="600"/>
              </a:spcBef>
              <a:buSzPct val="100000"/>
              <a:buFont typeface="Arial"/>
              <a:buChar char="•"/>
              <a:defRPr b="0" sz="2000">
                <a:latin typeface="Verdana"/>
                <a:ea typeface="Verdana"/>
                <a:cs typeface="Verdana"/>
                <a:sym typeface="Verdana"/>
              </a:defRPr>
            </a:pPr>
            <a:r>
              <a:t>The new </a:t>
            </a:r>
            <a:r>
              <a:rPr b="1"/>
              <a:t>Creative Europe</a:t>
            </a:r>
            <a:r>
              <a:t> Programme</a:t>
            </a:r>
          </a:p>
          <a:p>
            <a:pPr lvl="1" indent="914400">
              <a:spcBef>
                <a:spcPts val="600"/>
              </a:spcBef>
              <a:defRPr b="0" sz="1000" u="sng">
                <a:solidFill>
                  <a:srgbClr val="2E75B6"/>
                </a:solidFill>
                <a:latin typeface="Verdana"/>
                <a:ea typeface="Verdana"/>
                <a:cs typeface="Verdana"/>
                <a:sym typeface="Verdana"/>
              </a:defRPr>
            </a:pPr>
            <a:r>
              <a:rPr>
                <a:solidFill>
                  <a:srgbClr val="0000FF"/>
                </a:solidFill>
                <a:uFill>
                  <a:solidFill>
                    <a:srgbClr val="0000FF"/>
                  </a:solidFill>
                </a:uFill>
                <a:hlinkClick r:id="rId2" invalidUrl="" action="" tgtFrame="" tooltip="" history="1" highlightClick="0" endSnd="0"/>
              </a:rPr>
              <a:t>https://eur-lex.europa.eu/legal-content/EN/TXT/HTML/?uri=CELEX:52018PC0366&amp;from=EN</a:t>
            </a:r>
            <a:endParaRPr sz="1800"/>
          </a:p>
          <a:p>
            <a:pPr marL="800100" indent="-342900">
              <a:spcBef>
                <a:spcPts val="600"/>
              </a:spcBef>
              <a:buSzPct val="100000"/>
              <a:buFont typeface="Arial"/>
              <a:buChar char="•"/>
              <a:defRPr b="0" sz="2000">
                <a:latin typeface="Verdana"/>
                <a:ea typeface="Verdana"/>
                <a:cs typeface="Verdana"/>
                <a:sym typeface="Verdana"/>
              </a:defRPr>
            </a:pPr>
            <a:r>
              <a:t>The new EU Research programme </a:t>
            </a:r>
            <a:r>
              <a:rPr b="1"/>
              <a:t>Horizon Europe</a:t>
            </a:r>
            <a:r>
              <a:t> </a:t>
            </a:r>
          </a:p>
          <a:p>
            <a:pPr lvl="1" indent="914400">
              <a:spcBef>
                <a:spcPts val="600"/>
              </a:spcBef>
              <a:defRPr b="0" sz="1000" u="sng">
                <a:latin typeface="Verdana"/>
                <a:ea typeface="Verdana"/>
                <a:cs typeface="Verdana"/>
                <a:sym typeface="Verdana"/>
              </a:defRPr>
            </a:pPr>
            <a:r>
              <a:rPr>
                <a:solidFill>
                  <a:srgbClr val="0000FF"/>
                </a:solidFill>
                <a:uFill>
                  <a:solidFill>
                    <a:srgbClr val="0000FF"/>
                  </a:solidFill>
                </a:uFill>
                <a:hlinkClick r:id="rId3" invalidUrl="" action="" tgtFrame="" tooltip="" history="1" highlightClick="0" endSnd="0"/>
              </a:rPr>
              <a:t>https://ec.europa.eu/commission/sites/beta-political/files/budget-may2018-horizon-europe-regulation-annexes_en.pdf</a:t>
            </a:r>
            <a:endParaRPr sz="1800"/>
          </a:p>
          <a:p>
            <a:pPr lvl="1" indent="914400">
              <a:spcBef>
                <a:spcPts val="600"/>
              </a:spcBef>
              <a:defRPr b="0" i="1" sz="1400">
                <a:latin typeface="Verdana"/>
                <a:ea typeface="Verdana"/>
                <a:cs typeface="Verdana"/>
                <a:sym typeface="Verdana"/>
              </a:defRPr>
            </a:pPr>
            <a:r>
              <a:t>European innovation ecosystems: Connecting with regional and national innovation actors and supporting the implementation of joint cross-border innovation programmes by Member States and associated countries, from the enhancement of soft skills for innovation to research and innovation actions, to boost the effectiveness of the European innovation system. This will complement the ERDF support for innovation eco-systems and interregional partnerships around smart specialisation topics.</a:t>
            </a:r>
            <a:endParaRPr sz="2000"/>
          </a:p>
          <a:p>
            <a:pPr marL="800100" indent="-342900">
              <a:spcBef>
                <a:spcPts val="600"/>
              </a:spcBef>
              <a:buSzPct val="100000"/>
              <a:buFont typeface="Arial"/>
              <a:buChar char="•"/>
              <a:defRPr b="0" sz="2000">
                <a:latin typeface="Verdana"/>
                <a:ea typeface="Verdana"/>
                <a:cs typeface="Verdana"/>
                <a:sym typeface="Verdana"/>
              </a:defRPr>
            </a:pPr>
            <a:r>
              <a:t>The new </a:t>
            </a:r>
            <a:r>
              <a:rPr b="1"/>
              <a:t>InvestEU</a:t>
            </a:r>
            <a:r>
              <a:t> programme:</a:t>
            </a:r>
          </a:p>
          <a:p>
            <a:pPr marL="342900" indent="114300">
              <a:spcBef>
                <a:spcPts val="600"/>
              </a:spcBef>
              <a:defRPr b="0" sz="1000" u="sng">
                <a:solidFill>
                  <a:srgbClr val="0000FF"/>
                </a:solidFill>
                <a:latin typeface="Verdana"/>
                <a:ea typeface="Verdana"/>
                <a:cs typeface="Verdana"/>
                <a:sym typeface="Verdana"/>
              </a:defRPr>
            </a:pPr>
            <a:r>
              <a:rPr>
                <a:uFill>
                  <a:solidFill>
                    <a:srgbClr val="0000FF"/>
                  </a:solidFill>
                </a:uFill>
                <a:hlinkClick r:id="rId4" invalidUrl="" action="" tgtFrame="" tooltip="" history="1" highlightClick="0" endSnd="0"/>
              </a:rPr>
              <a:t>https://ec.europa.eu/commission/sites/beta-political/files/budget-may2018-investeu-regulation_en.pdf</a:t>
            </a:r>
            <a:endParaRPr sz="1800"/>
          </a:p>
          <a:p>
            <a:pPr lvl="1" indent="914400">
              <a:spcBef>
                <a:spcPts val="600"/>
              </a:spcBef>
              <a:defRPr b="0" i="1" sz="1400">
                <a:latin typeface="Verdana"/>
                <a:ea typeface="Verdana"/>
                <a:cs typeface="Verdana"/>
                <a:sym typeface="Verdana"/>
              </a:defRPr>
            </a:pPr>
            <a:r>
              <a:t>Should contribute to the support of European culture and creativity. The InvestEU Fund should operate under four policy windows: sustainable infrastructure; research, innovation and digitisation: SMEs; and social investment and skills. It will also support cultural activities with a social goal.</a:t>
            </a:r>
            <a:endParaRPr sz="1800"/>
          </a:p>
          <a:p>
            <a:pPr marL="800100" indent="-342900">
              <a:spcBef>
                <a:spcPts val="600"/>
              </a:spcBef>
              <a:buSzPct val="100000"/>
              <a:buFont typeface="Arial"/>
              <a:buChar char="•"/>
              <a:defRPr b="0" sz="2000">
                <a:latin typeface="Verdana"/>
                <a:ea typeface="Verdana"/>
                <a:cs typeface="Verdana"/>
                <a:sym typeface="Verdana"/>
              </a:defRPr>
            </a:pPr>
            <a:r>
              <a:t>The new </a:t>
            </a:r>
            <a:r>
              <a:rPr b="1"/>
              <a:t>Digital Europe</a:t>
            </a:r>
            <a:r>
              <a:t> Programme</a:t>
            </a:r>
          </a:p>
          <a:p>
            <a:pPr lvl="1" indent="914400">
              <a:spcBef>
                <a:spcPts val="600"/>
              </a:spcBef>
              <a:defRPr b="0" sz="1000" u="sng">
                <a:latin typeface="Verdana"/>
                <a:ea typeface="Verdana"/>
                <a:cs typeface="Verdana"/>
                <a:sym typeface="Verdana"/>
              </a:defRPr>
            </a:pPr>
            <a:r>
              <a:rPr>
                <a:solidFill>
                  <a:srgbClr val="0000FF"/>
                </a:solidFill>
                <a:uFill>
                  <a:solidFill>
                    <a:srgbClr val="0000FF"/>
                  </a:solidFill>
                </a:uFill>
                <a:hlinkClick r:id="rId5" invalidUrl="" action="" tgtFrame="" tooltip="" history="1" highlightClick="0" endSnd="0"/>
              </a:rPr>
              <a:t>https://ec.europa.eu/commission/sites/beta-political/files/budget-june2018-digital-europe-annex_en.pdf</a:t>
            </a:r>
            <a:endParaRPr sz="1800"/>
          </a:p>
          <a:p>
            <a:pPr lvl="1" indent="914400">
              <a:spcBef>
                <a:spcPts val="600"/>
              </a:spcBef>
              <a:defRPr b="0" i="1" sz="1400">
                <a:latin typeface="Verdana"/>
                <a:ea typeface="Verdana"/>
                <a:cs typeface="Verdana"/>
                <a:sym typeface="Verdana"/>
              </a:defRPr>
            </a:pPr>
            <a:r>
              <a:rPr sz="1800"/>
              <a:t>W</a:t>
            </a:r>
            <a:r>
              <a:t>ill provide creators and creative industry in Europe with access to latest digital technologies from AI to advanced computing. Exploit the European cultural heritage as a vector to promote cultural diversity, social cohesion and European citizenship. It will also establish a network of Digital Innovation Hubs.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CITIZENSHIP"/>
          <p:cNvSpPr/>
          <p:nvPr/>
        </p:nvSpPr>
        <p:spPr>
          <a:xfrm rot="16200000">
            <a:off x="189779" y="5424477"/>
            <a:ext cx="2042044" cy="355606"/>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CITIZENSHIP</a:t>
            </a:r>
          </a:p>
        </p:txBody>
      </p:sp>
      <p:sp>
        <p:nvSpPr>
          <p:cNvPr id="337" name="CULTURE"/>
          <p:cNvSpPr/>
          <p:nvPr/>
        </p:nvSpPr>
        <p:spPr>
          <a:xfrm rot="16200000">
            <a:off x="1163269" y="5424477"/>
            <a:ext cx="2024828" cy="355606"/>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CULTURE</a:t>
            </a:r>
          </a:p>
        </p:txBody>
      </p:sp>
      <p:sp>
        <p:nvSpPr>
          <p:cNvPr id="338" name="MARITIME"/>
          <p:cNvSpPr/>
          <p:nvPr/>
        </p:nvSpPr>
        <p:spPr>
          <a:xfrm rot="16200000">
            <a:off x="2178948" y="5424477"/>
            <a:ext cx="2024828" cy="355606"/>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MARITIME</a:t>
            </a:r>
          </a:p>
        </p:txBody>
      </p:sp>
      <p:sp>
        <p:nvSpPr>
          <p:cNvPr id="339" name="TOURISM"/>
          <p:cNvSpPr/>
          <p:nvPr/>
        </p:nvSpPr>
        <p:spPr>
          <a:xfrm rot="16200000">
            <a:off x="3207334" y="5424477"/>
            <a:ext cx="2024827" cy="355606"/>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TOURISM</a:t>
            </a:r>
          </a:p>
        </p:txBody>
      </p:sp>
      <p:sp>
        <p:nvSpPr>
          <p:cNvPr id="340" name="EDUCATION"/>
          <p:cNvSpPr/>
          <p:nvPr/>
        </p:nvSpPr>
        <p:spPr>
          <a:xfrm rot="16200000">
            <a:off x="4210317" y="5424478"/>
            <a:ext cx="2050226" cy="355607"/>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EDUCATION</a:t>
            </a:r>
          </a:p>
        </p:txBody>
      </p:sp>
      <p:sp>
        <p:nvSpPr>
          <p:cNvPr id="341" name="Rettangolo"/>
          <p:cNvSpPr/>
          <p:nvPr/>
        </p:nvSpPr>
        <p:spPr>
          <a:xfrm>
            <a:off x="561725" y="5404887"/>
            <a:ext cx="5157678" cy="125021"/>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42" name="Rettangolo"/>
          <p:cNvSpPr/>
          <p:nvPr/>
        </p:nvSpPr>
        <p:spPr>
          <a:xfrm>
            <a:off x="561725" y="4871487"/>
            <a:ext cx="5157678" cy="125021"/>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43" name="Rettangolo"/>
          <p:cNvSpPr/>
          <p:nvPr/>
        </p:nvSpPr>
        <p:spPr>
          <a:xfrm>
            <a:off x="1351339" y="5155872"/>
            <a:ext cx="683807"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44" name="COHESION"/>
          <p:cNvSpPr/>
          <p:nvPr/>
        </p:nvSpPr>
        <p:spPr>
          <a:xfrm rot="16200000">
            <a:off x="-292664" y="5424480"/>
            <a:ext cx="2042044" cy="355604"/>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 COHESION</a:t>
            </a:r>
          </a:p>
        </p:txBody>
      </p:sp>
      <p:sp>
        <p:nvSpPr>
          <p:cNvPr id="345" name="ENVIRONMENT"/>
          <p:cNvSpPr/>
          <p:nvPr/>
        </p:nvSpPr>
        <p:spPr>
          <a:xfrm rot="16200000">
            <a:off x="672217" y="5424478"/>
            <a:ext cx="2042049" cy="355606"/>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ENVIRONMENT</a:t>
            </a:r>
          </a:p>
        </p:txBody>
      </p:sp>
      <p:sp>
        <p:nvSpPr>
          <p:cNvPr id="346" name="AGRICULTURE"/>
          <p:cNvSpPr/>
          <p:nvPr/>
        </p:nvSpPr>
        <p:spPr>
          <a:xfrm rot="16200000">
            <a:off x="1658408" y="5424478"/>
            <a:ext cx="2050233" cy="355605"/>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AGRICULTURE</a:t>
            </a:r>
          </a:p>
        </p:txBody>
      </p:sp>
      <p:sp>
        <p:nvSpPr>
          <p:cNvPr id="347" name="RESEARCH"/>
          <p:cNvSpPr/>
          <p:nvPr/>
        </p:nvSpPr>
        <p:spPr>
          <a:xfrm rot="16200000">
            <a:off x="2686791" y="5424477"/>
            <a:ext cx="2024827" cy="355606"/>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RESEARCH</a:t>
            </a:r>
          </a:p>
        </p:txBody>
      </p:sp>
      <p:sp>
        <p:nvSpPr>
          <p:cNvPr id="348" name="EXT RELATIONS"/>
          <p:cNvSpPr/>
          <p:nvPr/>
        </p:nvSpPr>
        <p:spPr>
          <a:xfrm rot="16200000">
            <a:off x="3715176" y="5424479"/>
            <a:ext cx="2024823" cy="355606"/>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EXT RELATIONS</a:t>
            </a:r>
          </a:p>
        </p:txBody>
      </p:sp>
      <p:sp>
        <p:nvSpPr>
          <p:cNvPr id="349" name="CUSTOM"/>
          <p:cNvSpPr/>
          <p:nvPr/>
        </p:nvSpPr>
        <p:spPr>
          <a:xfrm rot="16200000">
            <a:off x="4743557" y="5424479"/>
            <a:ext cx="2050223" cy="355606"/>
          </a:xfrm>
          <a:prstGeom prst="rect">
            <a:avLst/>
          </a:prstGeom>
          <a:solidFill>
            <a:srgbClr val="FF9900"/>
          </a:solidFill>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nSpc>
                <a:spcPct val="124000"/>
              </a:lnSpc>
              <a:spcBef>
                <a:spcPts val="1900"/>
              </a:spcBef>
              <a:defRPr b="0" sz="1600">
                <a:solidFill>
                  <a:srgbClr val="3D4A30"/>
                </a:solidFill>
                <a:latin typeface="Calibri"/>
                <a:ea typeface="Calibri"/>
                <a:cs typeface="Calibri"/>
                <a:sym typeface="Calibri"/>
              </a:defRPr>
            </a:lvl1pPr>
          </a:lstStyle>
          <a:p>
            <a:pPr/>
            <a:r>
              <a:t>CUSTOM</a:t>
            </a:r>
          </a:p>
        </p:txBody>
      </p:sp>
      <p:sp>
        <p:nvSpPr>
          <p:cNvPr id="350" name="Rettangolo"/>
          <p:cNvSpPr/>
          <p:nvPr/>
        </p:nvSpPr>
        <p:spPr>
          <a:xfrm>
            <a:off x="564652" y="5138187"/>
            <a:ext cx="488445" cy="125021"/>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1" name="Rettangolo"/>
          <p:cNvSpPr/>
          <p:nvPr/>
        </p:nvSpPr>
        <p:spPr>
          <a:xfrm>
            <a:off x="2333387" y="5152387"/>
            <a:ext cx="683807"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2" name="Rettangolo"/>
          <p:cNvSpPr/>
          <p:nvPr/>
        </p:nvSpPr>
        <p:spPr>
          <a:xfrm>
            <a:off x="3363154" y="5138187"/>
            <a:ext cx="683807"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3" name="Rettangolo"/>
          <p:cNvSpPr/>
          <p:nvPr/>
        </p:nvSpPr>
        <p:spPr>
          <a:xfrm>
            <a:off x="4384766" y="5138187"/>
            <a:ext cx="683806"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4" name="Rettangolo"/>
          <p:cNvSpPr/>
          <p:nvPr/>
        </p:nvSpPr>
        <p:spPr>
          <a:xfrm>
            <a:off x="5384551" y="5150887"/>
            <a:ext cx="580461"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5" name="Rettangolo"/>
          <p:cNvSpPr/>
          <p:nvPr/>
        </p:nvSpPr>
        <p:spPr>
          <a:xfrm>
            <a:off x="1341374" y="4600954"/>
            <a:ext cx="683807"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6" name="Rettangolo"/>
          <p:cNvSpPr/>
          <p:nvPr/>
        </p:nvSpPr>
        <p:spPr>
          <a:xfrm>
            <a:off x="541984" y="4583269"/>
            <a:ext cx="488447"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7" name="Rettangolo"/>
          <p:cNvSpPr/>
          <p:nvPr/>
        </p:nvSpPr>
        <p:spPr>
          <a:xfrm>
            <a:off x="2323419" y="4597470"/>
            <a:ext cx="683808"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8" name="Rettangolo"/>
          <p:cNvSpPr/>
          <p:nvPr/>
        </p:nvSpPr>
        <p:spPr>
          <a:xfrm>
            <a:off x="3353187" y="4583269"/>
            <a:ext cx="683806"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59" name="Rettangolo"/>
          <p:cNvSpPr/>
          <p:nvPr/>
        </p:nvSpPr>
        <p:spPr>
          <a:xfrm>
            <a:off x="4374800" y="4583269"/>
            <a:ext cx="683806"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60" name="Rettangolo"/>
          <p:cNvSpPr/>
          <p:nvPr/>
        </p:nvSpPr>
        <p:spPr>
          <a:xfrm>
            <a:off x="5407218" y="4572951"/>
            <a:ext cx="535128" cy="101999"/>
          </a:xfrm>
          <a:prstGeom prst="rect">
            <a:avLst/>
          </a:prstGeom>
          <a:solidFill>
            <a:srgbClr val="005493"/>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solidFill>
                  <a:srgbClr val="005493"/>
                </a:solidFill>
                <a:latin typeface="Verdana"/>
                <a:ea typeface="Verdana"/>
                <a:cs typeface="Verdana"/>
                <a:sym typeface="Verdana"/>
              </a:defRPr>
            </a:pPr>
          </a:p>
        </p:txBody>
      </p:sp>
      <p:sp>
        <p:nvSpPr>
          <p:cNvPr id="361" name="2014 -2017 - A new European framework for cultural heritage"/>
          <p:cNvSpPr txBox="1"/>
          <p:nvPr>
            <p:ph type="title"/>
          </p:nvPr>
        </p:nvSpPr>
        <p:spPr>
          <a:xfrm>
            <a:off x="416670" y="319848"/>
            <a:ext cx="8207348" cy="936626"/>
          </a:xfrm>
          <a:prstGeom prst="rect">
            <a:avLst/>
          </a:prstGeom>
        </p:spPr>
        <p:txBody>
          <a:bodyPr/>
          <a:lstStyle>
            <a:lvl1pPr marL="218841" indent="-218841" algn="ctr" defTabSz="557783">
              <a:defRPr b="0" sz="2600">
                <a:solidFill>
                  <a:srgbClr val="F58220"/>
                </a:solidFill>
              </a:defRPr>
            </a:lvl1pPr>
          </a:lstStyle>
          <a:p>
            <a:pPr/>
            <a:r>
              <a:t>The European approach to cultural heritage</a:t>
            </a:r>
          </a:p>
        </p:txBody>
      </p:sp>
      <p:sp>
        <p:nvSpPr>
          <p:cNvPr id="362" name="People-centered…"/>
          <p:cNvSpPr txBox="1"/>
          <p:nvPr>
            <p:ph type="body" sz="half" idx="1"/>
          </p:nvPr>
        </p:nvSpPr>
        <p:spPr>
          <a:xfrm>
            <a:off x="4010295" y="1213498"/>
            <a:ext cx="4647878" cy="2916853"/>
          </a:xfrm>
          <a:prstGeom prst="rect">
            <a:avLst/>
          </a:prstGeom>
        </p:spPr>
        <p:txBody>
          <a:bodyPr/>
          <a:lstStyle/>
          <a:p>
            <a:pPr marL="311152" indent="-311152" algn="r" defTabSz="832102">
              <a:spcBef>
                <a:spcPts val="200"/>
              </a:spcBef>
              <a:buSzTx/>
              <a:buNone/>
              <a:defRPr i="0" sz="1800">
                <a:solidFill>
                  <a:srgbClr val="000000"/>
                </a:solidFill>
              </a:defRPr>
            </a:pPr>
          </a:p>
          <a:p>
            <a:pPr marL="0" indent="0" algn="r" defTabSz="832102">
              <a:spcBef>
                <a:spcPts val="200"/>
              </a:spcBef>
              <a:buSzTx/>
              <a:buNone/>
              <a:defRPr i="0" sz="2100">
                <a:solidFill>
                  <a:srgbClr val="000000"/>
                </a:solidFill>
              </a:defRPr>
            </a:pPr>
            <a:r>
              <a:t>People and communities</a:t>
            </a:r>
          </a:p>
          <a:p>
            <a:pPr marL="0" indent="0" algn="r" defTabSz="832102">
              <a:spcBef>
                <a:spcPts val="200"/>
              </a:spcBef>
              <a:buSzTx/>
              <a:buNone/>
              <a:defRPr i="0" sz="2100">
                <a:solidFill>
                  <a:srgbClr val="000000"/>
                </a:solidFill>
              </a:defRPr>
            </a:pPr>
            <a:r>
              <a:t>Holistic and integrated approach</a:t>
            </a:r>
          </a:p>
          <a:p>
            <a:pPr marL="0" indent="0" algn="r" defTabSz="832102">
              <a:spcBef>
                <a:spcPts val="200"/>
              </a:spcBef>
              <a:buSzTx/>
              <a:buNone/>
              <a:defRPr i="0" sz="2100">
                <a:solidFill>
                  <a:srgbClr val="000000"/>
                </a:solidFill>
              </a:defRPr>
            </a:pPr>
            <a:r>
              <a:t>Participation / sharing responsibilities</a:t>
            </a:r>
          </a:p>
          <a:p>
            <a:pPr marL="0" indent="0" algn="r" defTabSz="832102">
              <a:spcBef>
                <a:spcPts val="200"/>
              </a:spcBef>
              <a:buSzTx/>
              <a:buNone/>
              <a:defRPr i="0" sz="2100">
                <a:solidFill>
                  <a:srgbClr val="000000"/>
                </a:solidFill>
              </a:defRPr>
            </a:pPr>
            <a:r>
              <a:t>Value awareness / generation</a:t>
            </a:r>
          </a:p>
          <a:p>
            <a:pPr marL="0" indent="0" algn="r" defTabSz="832102">
              <a:spcBef>
                <a:spcPts val="200"/>
              </a:spcBef>
              <a:buSzTx/>
              <a:buNone/>
              <a:defRPr i="0" sz="2100">
                <a:solidFill>
                  <a:srgbClr val="000000"/>
                </a:solidFill>
              </a:defRPr>
            </a:pPr>
            <a:r>
              <a:t>Regenerative development</a:t>
            </a:r>
          </a:p>
        </p:txBody>
      </p:sp>
      <p:pic>
        <p:nvPicPr>
          <p:cNvPr id="363" name="image8.png" descr="image8.png"/>
          <p:cNvPicPr>
            <a:picLocks noChangeAspect="1"/>
          </p:cNvPicPr>
          <p:nvPr/>
        </p:nvPicPr>
        <p:blipFill>
          <a:blip r:embed="rId2">
            <a:extLst/>
          </a:blip>
          <a:stretch>
            <a:fillRect/>
          </a:stretch>
        </p:blipFill>
        <p:spPr>
          <a:xfrm>
            <a:off x="2473000" y="1534566"/>
            <a:ext cx="1335128" cy="1019435"/>
          </a:xfrm>
          <a:prstGeom prst="rect">
            <a:avLst/>
          </a:prstGeom>
          <a:ln w="12700">
            <a:miter lim="400000"/>
          </a:ln>
        </p:spPr>
      </p:pic>
      <p:pic>
        <p:nvPicPr>
          <p:cNvPr id="364" name="image6.png" descr="image6.png"/>
          <p:cNvPicPr>
            <a:picLocks noChangeAspect="1"/>
          </p:cNvPicPr>
          <p:nvPr/>
        </p:nvPicPr>
        <p:blipFill>
          <a:blip r:embed="rId3">
            <a:extLst/>
          </a:blip>
          <a:stretch>
            <a:fillRect/>
          </a:stretch>
        </p:blipFill>
        <p:spPr>
          <a:xfrm>
            <a:off x="1616262" y="1534566"/>
            <a:ext cx="881774" cy="1019435"/>
          </a:xfrm>
          <a:prstGeom prst="rect">
            <a:avLst/>
          </a:prstGeom>
          <a:ln w="12700">
            <a:miter lim="400000"/>
          </a:ln>
        </p:spPr>
      </p:pic>
      <p:pic>
        <p:nvPicPr>
          <p:cNvPr id="365" name="image7.png" descr="image7.png"/>
          <p:cNvPicPr>
            <a:picLocks noChangeAspect="1"/>
          </p:cNvPicPr>
          <p:nvPr/>
        </p:nvPicPr>
        <p:blipFill>
          <a:blip r:embed="rId4">
            <a:extLst/>
          </a:blip>
          <a:stretch>
            <a:fillRect/>
          </a:stretch>
        </p:blipFill>
        <p:spPr>
          <a:xfrm>
            <a:off x="791482" y="1534566"/>
            <a:ext cx="838637" cy="1019437"/>
          </a:xfrm>
          <a:prstGeom prst="rect">
            <a:avLst/>
          </a:prstGeom>
          <a:ln w="12700">
            <a:miter lim="400000"/>
          </a:ln>
          <a:effectLst>
            <a:outerShdw sx="100000" sy="100000" kx="0" ky="0" algn="b" rotWithShape="0" blurRad="50800" dist="38100" dir="2700000">
              <a:srgbClr val="000000">
                <a:alpha val="39999"/>
              </a:srgbClr>
            </a:outerShdw>
          </a:effectLst>
        </p:spPr>
      </p:pic>
      <p:pic>
        <p:nvPicPr>
          <p:cNvPr id="366" name="image30.png" descr="image30.png"/>
          <p:cNvPicPr>
            <a:picLocks noChangeAspect="1"/>
          </p:cNvPicPr>
          <p:nvPr/>
        </p:nvPicPr>
        <p:blipFill>
          <a:blip r:embed="rId5">
            <a:extLst/>
          </a:blip>
          <a:stretch>
            <a:fillRect/>
          </a:stretch>
        </p:blipFill>
        <p:spPr>
          <a:xfrm>
            <a:off x="6288306" y="4409152"/>
            <a:ext cx="2469582" cy="2386260"/>
          </a:xfrm>
          <a:prstGeom prst="rect">
            <a:avLst/>
          </a:prstGeom>
          <a:ln w="12700">
            <a:miter lim="400000"/>
          </a:ln>
        </p:spPr>
      </p:pic>
      <p:sp>
        <p:nvSpPr>
          <p:cNvPr id="367" name="Rectangle 2"/>
          <p:cNvSpPr txBox="1"/>
          <p:nvPr/>
        </p:nvSpPr>
        <p:spPr>
          <a:xfrm>
            <a:off x="6316412" y="4011931"/>
            <a:ext cx="2413369" cy="358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600">
                <a:latin typeface="Verdana"/>
                <a:ea typeface="Verdana"/>
                <a:cs typeface="Verdana"/>
                <a:sym typeface="Verdana"/>
              </a:defRPr>
            </a:pPr>
            <a:r>
              <a:t>Cultural Heritage Counts for Europe report (2015) </a:t>
            </a:r>
          </a:p>
          <a:p>
            <a:pPr>
              <a:defRPr sz="600" u="sng">
                <a:solidFill>
                  <a:srgbClr val="0000FF"/>
                </a:solidFill>
                <a:uFill>
                  <a:solidFill>
                    <a:srgbClr val="0000FF"/>
                  </a:solidFill>
                </a:uFill>
                <a:latin typeface="Verdana"/>
                <a:ea typeface="Verdana"/>
                <a:cs typeface="Verdana"/>
                <a:sym typeface="Verdana"/>
              </a:defRPr>
            </a:pPr>
            <a:r>
              <a:rPr>
                <a:hlinkClick r:id="rId6" invalidUrl="" action="" tgtFrame="" tooltip="" history="1" highlightClick="0" endSnd="0"/>
              </a:rPr>
              <a:t>http://blogs.encatc.org/culturalheritagecountsforeurope/outcomes/</a:t>
            </a:r>
          </a:p>
        </p:txBody>
      </p:sp>
      <p:sp>
        <p:nvSpPr>
          <p:cNvPr id="368" name="EU Policy framework on CH…"/>
          <p:cNvSpPr txBox="1"/>
          <p:nvPr/>
        </p:nvSpPr>
        <p:spPr>
          <a:xfrm>
            <a:off x="507612" y="2955177"/>
            <a:ext cx="3336141" cy="124459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777240">
              <a:lnSpc>
                <a:spcPct val="90000"/>
              </a:lnSpc>
              <a:spcBef>
                <a:spcPts val="200"/>
              </a:spcBef>
              <a:defRPr b="0" sz="1500">
                <a:latin typeface="Verdana"/>
                <a:ea typeface="Verdana"/>
                <a:cs typeface="Verdana"/>
                <a:sym typeface="Verdana"/>
              </a:defRPr>
            </a:pPr>
            <a:r>
              <a:t>EU Policy framework on CH</a:t>
            </a:r>
          </a:p>
          <a:p>
            <a:pPr algn="just" defTabSz="777240">
              <a:lnSpc>
                <a:spcPct val="90000"/>
              </a:lnSpc>
              <a:spcBef>
                <a:spcPts val="200"/>
              </a:spcBef>
              <a:defRPr b="0" sz="1500">
                <a:latin typeface="Verdana"/>
                <a:ea typeface="Verdana"/>
                <a:cs typeface="Verdana"/>
                <a:sym typeface="Verdana"/>
              </a:defRPr>
            </a:pPr>
            <a:r>
              <a:t>European Landscape convention</a:t>
            </a:r>
          </a:p>
          <a:p>
            <a:pPr algn="just" defTabSz="777240">
              <a:lnSpc>
                <a:spcPct val="90000"/>
              </a:lnSpc>
              <a:spcBef>
                <a:spcPts val="200"/>
              </a:spcBef>
              <a:defRPr b="0" sz="1500">
                <a:latin typeface="Verdana"/>
                <a:ea typeface="Verdana"/>
                <a:cs typeface="Verdana"/>
                <a:sym typeface="Verdana"/>
              </a:defRPr>
            </a:pPr>
            <a:r>
              <a:t>Faro Convention</a:t>
            </a:r>
          </a:p>
          <a:p>
            <a:pPr algn="just" defTabSz="777240">
              <a:lnSpc>
                <a:spcPct val="90000"/>
              </a:lnSpc>
              <a:spcBef>
                <a:spcPts val="200"/>
              </a:spcBef>
              <a:defRPr b="0" sz="1500">
                <a:latin typeface="Verdana"/>
                <a:ea typeface="Verdana"/>
                <a:cs typeface="Verdana"/>
                <a:sym typeface="Verdana"/>
              </a:defRPr>
            </a:pPr>
            <a:r>
              <a:t>Davos declaration on Baukultur</a:t>
            </a:r>
          </a:p>
          <a:p>
            <a:pPr algn="just" defTabSz="777240">
              <a:lnSpc>
                <a:spcPct val="90000"/>
              </a:lnSpc>
              <a:spcBef>
                <a:spcPts val="200"/>
              </a:spcBef>
              <a:defRPr b="0" sz="1500">
                <a:latin typeface="Verdana"/>
                <a:ea typeface="Verdana"/>
                <a:cs typeface="Verdana"/>
                <a:sym typeface="Verdana"/>
              </a:defRPr>
            </a:pPr>
            <a:r>
              <a:t>CoE Strategy 21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Picture 10" descr="Picture 10"/>
          <p:cNvPicPr>
            <a:picLocks noChangeAspect="1"/>
          </p:cNvPicPr>
          <p:nvPr/>
        </p:nvPicPr>
        <p:blipFill>
          <a:blip r:embed="rId2">
            <a:extLst/>
          </a:blip>
          <a:stretch>
            <a:fillRect/>
          </a:stretch>
        </p:blipFill>
        <p:spPr>
          <a:xfrm>
            <a:off x="4916234" y="3938025"/>
            <a:ext cx="680077" cy="516598"/>
          </a:xfrm>
          <a:prstGeom prst="rect">
            <a:avLst/>
          </a:prstGeom>
          <a:ln w="12700">
            <a:miter lim="400000"/>
          </a:ln>
        </p:spPr>
      </p:pic>
      <p:pic>
        <p:nvPicPr>
          <p:cNvPr id="371" name="Imagen 3" descr="Imagen 3"/>
          <p:cNvPicPr>
            <a:picLocks noChangeAspect="1"/>
          </p:cNvPicPr>
          <p:nvPr/>
        </p:nvPicPr>
        <p:blipFill>
          <a:blip r:embed="rId3">
            <a:extLst/>
          </a:blip>
          <a:srcRect l="0" t="22969" r="0" b="22969"/>
          <a:stretch>
            <a:fillRect/>
          </a:stretch>
        </p:blipFill>
        <p:spPr>
          <a:xfrm>
            <a:off x="1921602" y="1371349"/>
            <a:ext cx="5332413" cy="4276345"/>
          </a:xfrm>
          <a:prstGeom prst="rect">
            <a:avLst/>
          </a:prstGeom>
          <a:ln w="12700">
            <a:miter lim="400000"/>
          </a:ln>
        </p:spPr>
      </p:pic>
      <p:pic>
        <p:nvPicPr>
          <p:cNvPr id="372" name="Imagen 3" descr="Imagen 3"/>
          <p:cNvPicPr>
            <a:picLocks noChangeAspect="1"/>
          </p:cNvPicPr>
          <p:nvPr/>
        </p:nvPicPr>
        <p:blipFill>
          <a:blip r:embed="rId4">
            <a:extLst/>
          </a:blip>
          <a:srcRect l="3241" t="0" r="3237" b="0"/>
          <a:stretch>
            <a:fillRect/>
          </a:stretch>
        </p:blipFill>
        <p:spPr>
          <a:xfrm>
            <a:off x="5428006" y="-15789"/>
            <a:ext cx="3707907" cy="2973561"/>
          </a:xfrm>
          <a:prstGeom prst="rect">
            <a:avLst/>
          </a:prstGeom>
          <a:ln w="12700">
            <a:miter lim="400000"/>
          </a:ln>
        </p:spPr>
      </p:pic>
      <p:pic>
        <p:nvPicPr>
          <p:cNvPr id="373" name="Picture 19" descr="Picture 19"/>
          <p:cNvPicPr>
            <a:picLocks noChangeAspect="1"/>
          </p:cNvPicPr>
          <p:nvPr/>
        </p:nvPicPr>
        <p:blipFill>
          <a:blip r:embed="rId5">
            <a:extLst/>
          </a:blip>
          <a:srcRect l="3737" t="0" r="3736" b="0"/>
          <a:stretch>
            <a:fillRect/>
          </a:stretch>
        </p:blipFill>
        <p:spPr>
          <a:xfrm>
            <a:off x="0" y="-3"/>
            <a:ext cx="3707904" cy="2973566"/>
          </a:xfrm>
          <a:prstGeom prst="rect">
            <a:avLst/>
          </a:prstGeom>
          <a:ln w="12700">
            <a:miter lim="400000"/>
          </a:ln>
        </p:spPr>
      </p:pic>
      <p:pic>
        <p:nvPicPr>
          <p:cNvPr id="374" name="Picture Placeholder 6" descr="Picture Placeholder 6"/>
          <p:cNvPicPr>
            <a:picLocks noChangeAspect="1"/>
          </p:cNvPicPr>
          <p:nvPr/>
        </p:nvPicPr>
        <p:blipFill>
          <a:blip r:embed="rId6">
            <a:extLst/>
          </a:blip>
          <a:srcRect l="9766" t="0" r="9766" b="0"/>
          <a:stretch>
            <a:fillRect/>
          </a:stretch>
        </p:blipFill>
        <p:spPr>
          <a:xfrm>
            <a:off x="-6" y="3892210"/>
            <a:ext cx="3714902" cy="2979171"/>
          </a:xfrm>
          <a:prstGeom prst="rect">
            <a:avLst/>
          </a:prstGeom>
          <a:ln w="12700">
            <a:miter lim="400000"/>
          </a:ln>
        </p:spPr>
      </p:pic>
      <p:pic>
        <p:nvPicPr>
          <p:cNvPr id="375" name="Picture 17" descr="Picture 17"/>
          <p:cNvPicPr>
            <a:picLocks noChangeAspect="1"/>
          </p:cNvPicPr>
          <p:nvPr/>
        </p:nvPicPr>
        <p:blipFill>
          <a:blip r:embed="rId7">
            <a:extLst/>
          </a:blip>
          <a:stretch>
            <a:fillRect/>
          </a:stretch>
        </p:blipFill>
        <p:spPr>
          <a:xfrm>
            <a:off x="2637320" y="-9532"/>
            <a:ext cx="1817580" cy="1380886"/>
          </a:xfrm>
          <a:prstGeom prst="rect">
            <a:avLst/>
          </a:prstGeom>
          <a:ln w="12700">
            <a:miter lim="400000"/>
          </a:ln>
        </p:spPr>
      </p:pic>
      <p:sp>
        <p:nvSpPr>
          <p:cNvPr id="376" name="Text Placeholder 12"/>
          <p:cNvSpPr txBox="1"/>
          <p:nvPr>
            <p:ph type="body" sz="quarter" idx="1"/>
          </p:nvPr>
        </p:nvSpPr>
        <p:spPr>
          <a:xfrm>
            <a:off x="20557" y="181922"/>
            <a:ext cx="4111408" cy="486517"/>
          </a:xfrm>
          <a:prstGeom prst="rect">
            <a:avLst/>
          </a:prstGeom>
        </p:spPr>
        <p:txBody>
          <a:bodyPr/>
          <a:lstStyle>
            <a:lvl1pPr marL="0" indent="0" defTabSz="850391">
              <a:lnSpc>
                <a:spcPct val="90000"/>
              </a:lnSpc>
              <a:spcBef>
                <a:spcPts val="600"/>
              </a:spcBef>
              <a:buSzTx/>
              <a:buNone/>
              <a:defRPr b="1" i="0" sz="2600">
                <a:solidFill>
                  <a:srgbClr val="FFFFFF"/>
                </a:solidFill>
              </a:defRPr>
            </a:lvl1pPr>
          </a:lstStyle>
          <a:p>
            <a:pPr/>
            <a:r>
              <a:t>ENGAGEMENT</a:t>
            </a:r>
          </a:p>
        </p:txBody>
      </p:sp>
      <p:pic>
        <p:nvPicPr>
          <p:cNvPr id="377" name="Picture 24" descr="Picture 24"/>
          <p:cNvPicPr>
            <a:picLocks noChangeAspect="1"/>
          </p:cNvPicPr>
          <p:nvPr/>
        </p:nvPicPr>
        <p:blipFill>
          <a:blip r:embed="rId8">
            <a:extLst/>
          </a:blip>
          <a:srcRect l="0" t="0" r="0" b="19219"/>
          <a:stretch>
            <a:fillRect/>
          </a:stretch>
        </p:blipFill>
        <p:spPr>
          <a:xfrm>
            <a:off x="5452271" y="3880615"/>
            <a:ext cx="3691729" cy="2990762"/>
          </a:xfrm>
          <a:prstGeom prst="rect">
            <a:avLst/>
          </a:prstGeom>
          <a:ln w="12700">
            <a:miter lim="400000"/>
          </a:ln>
        </p:spPr>
      </p:pic>
      <p:sp>
        <p:nvSpPr>
          <p:cNvPr id="378" name="Text Placeholder 12"/>
          <p:cNvSpPr txBox="1"/>
          <p:nvPr/>
        </p:nvSpPr>
        <p:spPr>
          <a:xfrm>
            <a:off x="323868" y="6001339"/>
            <a:ext cx="4111408" cy="490493"/>
          </a:xfrm>
          <a:prstGeom prst="rect">
            <a:avLst/>
          </a:prstGeom>
          <a:ln w="12700">
            <a:miter lim="400000"/>
          </a:ln>
          <a:extLst>
            <a:ext uri="{C572A759-6A51-4108-AA02-DFA0A04FC94B}">
              <ma14:wrappingTextBoxFlag xmlns:ma14="http://schemas.microsoft.com/office/mac/drawingml/2011/main" val="1"/>
            </a:ext>
          </a:extLst>
        </p:spPr>
        <p:txBody>
          <a:bodyPr lIns="46806" tIns="46806" rIns="46806" bIns="46806">
            <a:normAutofit fontScale="100000" lnSpcReduction="0"/>
          </a:bodyPr>
          <a:lstStyle>
            <a:lvl1pPr defTabSz="850391">
              <a:lnSpc>
                <a:spcPct val="90000"/>
              </a:lnSpc>
              <a:spcBef>
                <a:spcPts val="600"/>
              </a:spcBef>
              <a:defRPr sz="2600">
                <a:solidFill>
                  <a:srgbClr val="FFFFFF"/>
                </a:solidFill>
                <a:latin typeface="Verdana"/>
                <a:ea typeface="Verdana"/>
                <a:cs typeface="Verdana"/>
                <a:sym typeface="Verdana"/>
              </a:defRPr>
            </a:lvl1pPr>
          </a:lstStyle>
          <a:p>
            <a:pPr/>
            <a:r>
              <a:t>PROTECTION</a:t>
            </a:r>
          </a:p>
        </p:txBody>
      </p:sp>
      <p:sp>
        <p:nvSpPr>
          <p:cNvPr id="379" name="Text Placeholder 12"/>
          <p:cNvSpPr txBox="1"/>
          <p:nvPr/>
        </p:nvSpPr>
        <p:spPr>
          <a:xfrm>
            <a:off x="5479336" y="181923"/>
            <a:ext cx="4111412" cy="490495"/>
          </a:xfrm>
          <a:prstGeom prst="rect">
            <a:avLst/>
          </a:prstGeom>
          <a:ln w="12700">
            <a:miter lim="400000"/>
          </a:ln>
          <a:extLst>
            <a:ext uri="{C572A759-6A51-4108-AA02-DFA0A04FC94B}">
              <ma14:wrappingTextBoxFlag xmlns:ma14="http://schemas.microsoft.com/office/mac/drawingml/2011/main" val="1"/>
            </a:ext>
          </a:extLst>
        </p:spPr>
        <p:txBody>
          <a:bodyPr lIns="46806" tIns="46806" rIns="46806" bIns="46806">
            <a:normAutofit fontScale="100000" lnSpcReduction="0"/>
          </a:bodyPr>
          <a:lstStyle>
            <a:lvl1pPr defTabSz="850391">
              <a:lnSpc>
                <a:spcPct val="90000"/>
              </a:lnSpc>
              <a:spcBef>
                <a:spcPts val="600"/>
              </a:spcBef>
              <a:defRPr sz="2600">
                <a:solidFill>
                  <a:srgbClr val="FFFFFF"/>
                </a:solidFill>
                <a:latin typeface="Verdana"/>
                <a:ea typeface="Verdana"/>
                <a:cs typeface="Verdana"/>
                <a:sym typeface="Verdana"/>
              </a:defRPr>
            </a:lvl1pPr>
          </a:lstStyle>
          <a:p>
            <a:pPr/>
            <a:r>
              <a:t>SUSTAINABILITY</a:t>
            </a:r>
          </a:p>
        </p:txBody>
      </p:sp>
      <p:sp>
        <p:nvSpPr>
          <p:cNvPr id="380" name="Text Placeholder 12"/>
          <p:cNvSpPr txBox="1"/>
          <p:nvPr/>
        </p:nvSpPr>
        <p:spPr>
          <a:xfrm>
            <a:off x="5724128" y="6004281"/>
            <a:ext cx="4111412" cy="490493"/>
          </a:xfrm>
          <a:prstGeom prst="rect">
            <a:avLst/>
          </a:prstGeom>
          <a:ln w="12700">
            <a:miter lim="400000"/>
          </a:ln>
          <a:extLst>
            <a:ext uri="{C572A759-6A51-4108-AA02-DFA0A04FC94B}">
              <ma14:wrappingTextBoxFlag xmlns:ma14="http://schemas.microsoft.com/office/mac/drawingml/2011/main" val="1"/>
            </a:ext>
          </a:extLst>
        </p:spPr>
        <p:txBody>
          <a:bodyPr lIns="46806" tIns="46806" rIns="46806" bIns="46806">
            <a:normAutofit fontScale="100000" lnSpcReduction="0"/>
          </a:bodyPr>
          <a:lstStyle>
            <a:lvl1pPr defTabSz="850391">
              <a:lnSpc>
                <a:spcPct val="90000"/>
              </a:lnSpc>
              <a:spcBef>
                <a:spcPts val="600"/>
              </a:spcBef>
              <a:defRPr sz="2600">
                <a:solidFill>
                  <a:srgbClr val="FFFFFF"/>
                </a:solidFill>
                <a:latin typeface="Verdana"/>
                <a:ea typeface="Verdana"/>
                <a:cs typeface="Verdana"/>
                <a:sym typeface="Verdana"/>
              </a:defRPr>
            </a:lvl1pPr>
          </a:lstStyle>
          <a:p>
            <a:pPr/>
            <a:r>
              <a:t>INNOVATION</a:t>
            </a:r>
          </a:p>
        </p:txBody>
      </p:sp>
      <p:sp>
        <p:nvSpPr>
          <p:cNvPr id="381" name="Text Placeholder 12"/>
          <p:cNvSpPr/>
          <p:nvPr/>
        </p:nvSpPr>
        <p:spPr>
          <a:xfrm>
            <a:off x="3051784" y="3188909"/>
            <a:ext cx="3608452" cy="528598"/>
          </a:xfrm>
          <a:prstGeom prst="rect">
            <a:avLst/>
          </a:prstGeom>
          <a:solidFill>
            <a:srgbClr val="92735F"/>
          </a:solidFill>
          <a:ln w="12700">
            <a:miter lim="400000"/>
          </a:ln>
          <a:extLst>
            <a:ext uri="{C572A759-6A51-4108-AA02-DFA0A04FC94B}">
              <ma14:wrappingTextBoxFlag xmlns:ma14="http://schemas.microsoft.com/office/mac/drawingml/2011/main" val="1"/>
            </a:ext>
          </a:extLst>
        </p:spPr>
        <p:txBody>
          <a:bodyPr lIns="46806" tIns="46806" rIns="46806" bIns="46806">
            <a:normAutofit fontScale="100000" lnSpcReduction="0"/>
          </a:bodyPr>
          <a:lstStyle>
            <a:lvl1pPr>
              <a:spcBef>
                <a:spcPts val="600"/>
              </a:spcBef>
              <a:defRPr sz="2800">
                <a:solidFill>
                  <a:srgbClr val="FFFFFF"/>
                </a:solidFill>
                <a:latin typeface="Verdana"/>
                <a:ea typeface="Verdana"/>
                <a:cs typeface="Verdana"/>
                <a:sym typeface="Verdana"/>
              </a:defRPr>
            </a:lvl1pPr>
          </a:lstStyle>
          <a:p>
            <a:pPr/>
            <a:r>
              <a:t>INTERNATIONAL</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image.png" descr="image.png"/>
          <p:cNvPicPr>
            <a:picLocks noChangeAspect="1"/>
          </p:cNvPicPr>
          <p:nvPr/>
        </p:nvPicPr>
        <p:blipFill>
          <a:blip r:embed="rId2">
            <a:extLst/>
          </a:blip>
          <a:stretch>
            <a:fillRect/>
          </a:stretch>
        </p:blipFill>
        <p:spPr>
          <a:xfrm>
            <a:off x="306387" y="836612"/>
            <a:ext cx="8170863" cy="5256213"/>
          </a:xfrm>
          <a:prstGeom prst="rect">
            <a:avLst/>
          </a:prstGeom>
          <a:ln w="12700">
            <a:miter lim="400000"/>
          </a:ln>
        </p:spPr>
      </p:pic>
      <p:grpSp>
        <p:nvGrpSpPr>
          <p:cNvPr id="386" name="Gruppo"/>
          <p:cNvGrpSpPr/>
          <p:nvPr/>
        </p:nvGrpSpPr>
        <p:grpSpPr>
          <a:xfrm>
            <a:off x="250825" y="96837"/>
            <a:ext cx="8281988" cy="1711415"/>
            <a:chOff x="0" y="0"/>
            <a:chExt cx="8281987" cy="1711413"/>
          </a:xfrm>
        </p:grpSpPr>
        <p:sp>
          <p:nvSpPr>
            <p:cNvPr id="384" name="Rettangolo"/>
            <p:cNvSpPr/>
            <p:nvPr/>
          </p:nvSpPr>
          <p:spPr>
            <a:xfrm>
              <a:off x="0" y="0"/>
              <a:ext cx="8281988" cy="747713"/>
            </a:xfrm>
            <a:prstGeom prst="rect">
              <a:avLst/>
            </a:prstGeom>
            <a:solidFill>
              <a:srgbClr val="FFFFFF"/>
            </a:solidFill>
            <a:ln w="12700" cap="flat">
              <a:noFill/>
              <a:miter lim="400000"/>
            </a:ln>
            <a:effectLst/>
          </p:spPr>
          <p:txBody>
            <a:bodyPr wrap="square" lIns="45719" tIns="45719" rIns="45719" bIns="45719" numCol="1" anchor="t">
              <a:noAutofit/>
            </a:bodyPr>
            <a:lstStyle/>
            <a:p>
              <a:pPr algn="just">
                <a:spcBef>
                  <a:spcPts val="500"/>
                </a:spcBef>
                <a:defRPr sz="1400">
                  <a:latin typeface="Verdana"/>
                  <a:ea typeface="Verdana"/>
                  <a:cs typeface="Verdana"/>
                  <a:sym typeface="Verdana"/>
                </a:defRPr>
              </a:pPr>
            </a:p>
          </p:txBody>
        </p:sp>
        <p:sp>
          <p:nvSpPr>
            <p:cNvPr id="385" name="European Year of Cultural Heritage"/>
            <p:cNvSpPr txBox="1"/>
            <p:nvPr/>
          </p:nvSpPr>
          <p:spPr>
            <a:xfrm>
              <a:off x="0" y="0"/>
              <a:ext cx="8281988" cy="1711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9605" tIns="39605" rIns="39605" bIns="39605" numCol="1" anchor="t">
              <a:spAutoFit/>
            </a:bodyPr>
            <a:lstStyle/>
            <a:p>
              <a:pPr marL="342900" indent="-342900" algn="ctr">
                <a:spcBef>
                  <a:spcPts val="700"/>
                </a:spcBef>
                <a:defRPr sz="3200">
                  <a:solidFill>
                    <a:srgbClr val="C00000"/>
                  </a:solidFill>
                  <a:latin typeface="Verdana"/>
                  <a:ea typeface="Verdana"/>
                  <a:cs typeface="Verdana"/>
                  <a:sym typeface="Verdana"/>
                </a:defRPr>
              </a:pPr>
              <a:r>
                <a:t>European Year of Cultural Heritage</a:t>
              </a:r>
            </a:p>
            <a:p>
              <a:pPr marL="342900" indent="-342900" algn="ctr">
                <a:spcBef>
                  <a:spcPts val="500"/>
                </a:spcBef>
                <a:defRPr sz="3200">
                  <a:solidFill>
                    <a:srgbClr val="808080"/>
                  </a:solidFill>
                  <a:latin typeface="Verdana"/>
                  <a:ea typeface="Verdana"/>
                  <a:cs typeface="Verdana"/>
                  <a:sym typeface="Verdana"/>
                </a:defRPr>
              </a:pPr>
            </a:p>
          </p:txBody>
        </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Content Placeholder 2"/>
          <p:cNvSpPr txBox="1"/>
          <p:nvPr/>
        </p:nvSpPr>
        <p:spPr>
          <a:xfrm>
            <a:off x="146082" y="112742"/>
            <a:ext cx="9432937" cy="878853"/>
          </a:xfrm>
          <a:prstGeom prst="rect">
            <a:avLst/>
          </a:prstGeom>
          <a:ln w="12700">
            <a:miter lim="400000"/>
          </a:ln>
          <a:extLst>
            <a:ext uri="{C572A759-6A51-4108-AA02-DFA0A04FC94B}">
              <ma14:wrappingTextBoxFlag xmlns:ma14="http://schemas.microsoft.com/office/mac/drawingml/2011/main" val="1"/>
            </a:ext>
          </a:extLst>
        </p:spPr>
        <p:txBody>
          <a:bodyPr lIns="45726" tIns="45726" rIns="45726" bIns="45726">
            <a:spAutoFit/>
          </a:bodyPr>
          <a:lstStyle/>
          <a:p>
            <a:pPr marL="334978" indent="-334978">
              <a:spcBef>
                <a:spcPts val="1100"/>
              </a:spcBef>
              <a:defRPr sz="5100">
                <a:solidFill>
                  <a:srgbClr val="FFC91D"/>
                </a:solidFill>
                <a:latin typeface="Verdana"/>
                <a:ea typeface="Verdana"/>
                <a:cs typeface="Verdana"/>
                <a:sym typeface="Verdana"/>
              </a:defRPr>
            </a:pPr>
            <a:r>
              <a:t>  </a:t>
            </a:r>
            <a:r>
              <a:rPr b="0" sz="4000">
                <a:solidFill>
                  <a:srgbClr val="F58220"/>
                </a:solidFill>
              </a:rPr>
              <a:t>It works!</a:t>
            </a:r>
          </a:p>
        </p:txBody>
      </p:sp>
      <p:sp>
        <p:nvSpPr>
          <p:cNvPr id="389" name="TextBox 2"/>
          <p:cNvSpPr txBox="1"/>
          <p:nvPr/>
        </p:nvSpPr>
        <p:spPr>
          <a:xfrm>
            <a:off x="223621" y="1187818"/>
            <a:ext cx="3864806" cy="5273053"/>
          </a:xfrm>
          <a:prstGeom prst="rect">
            <a:avLst/>
          </a:prstGeom>
          <a:ln w="12700">
            <a:miter lim="400000"/>
          </a:ln>
          <a:extLst>
            <a:ext uri="{C572A759-6A51-4108-AA02-DFA0A04FC94B}">
              <ma14:wrappingTextBoxFlag xmlns:ma14="http://schemas.microsoft.com/office/mac/drawingml/2011/main" val="1"/>
            </a:ext>
          </a:extLst>
        </p:spPr>
        <p:txBody>
          <a:bodyPr lIns="45726" tIns="45726" rIns="45726" bIns="45726">
            <a:spAutoFit/>
          </a:bodyPr>
          <a:lstStyle/>
          <a:p>
            <a:pPr marL="342949" indent="-342949">
              <a:spcBef>
                <a:spcPts val="400"/>
              </a:spcBef>
              <a:buSzPct val="100000"/>
              <a:buFont typeface="Arial"/>
              <a:buChar char="•"/>
              <a:defRPr sz="2000">
                <a:solidFill>
                  <a:srgbClr val="F58220"/>
                </a:solidFill>
                <a:latin typeface="Verdana"/>
                <a:ea typeface="Verdana"/>
                <a:cs typeface="Verdana"/>
                <a:sym typeface="Verdana"/>
              </a:defRPr>
            </a:pPr>
            <a:r>
              <a:t>37</a:t>
            </a:r>
            <a:r>
              <a:rPr b="0">
                <a:solidFill>
                  <a:srgbClr val="0F5494"/>
                </a:solidFill>
              </a:rPr>
              <a:t> </a:t>
            </a:r>
            <a:r>
              <a:rPr b="0">
                <a:solidFill>
                  <a:srgbClr val="000000"/>
                </a:solidFill>
              </a:rPr>
              <a:t>countries</a:t>
            </a:r>
            <a:endParaRPr b="0" sz="2400">
              <a:solidFill>
                <a:srgbClr val="FFD624"/>
              </a:solidFill>
            </a:endParaRPr>
          </a:p>
          <a:p>
            <a:pPr marL="342949" indent="-342949">
              <a:spcBef>
                <a:spcPts val="400"/>
              </a:spcBef>
              <a:buSzPct val="100000"/>
              <a:buFont typeface="Arial"/>
              <a:buChar char="•"/>
              <a:defRPr sz="2000">
                <a:solidFill>
                  <a:srgbClr val="F58220"/>
                </a:solidFill>
                <a:latin typeface="Verdana"/>
                <a:ea typeface="Verdana"/>
                <a:cs typeface="Verdana"/>
                <a:sym typeface="Verdana"/>
              </a:defRPr>
            </a:pPr>
            <a:r>
              <a:t>38</a:t>
            </a:r>
            <a:r>
              <a:rPr b="0"/>
              <a:t> </a:t>
            </a:r>
            <a:r>
              <a:rPr b="0">
                <a:solidFill>
                  <a:srgbClr val="000000"/>
                </a:solidFill>
              </a:rPr>
              <a:t>stakeholder organisations</a:t>
            </a:r>
            <a:endParaRPr b="0" sz="2400">
              <a:solidFill>
                <a:srgbClr val="FFD624"/>
              </a:solidFill>
            </a:endParaRPr>
          </a:p>
          <a:p>
            <a:pPr marL="342949" indent="-342949">
              <a:spcBef>
                <a:spcPts val="400"/>
              </a:spcBef>
              <a:buSzPct val="100000"/>
              <a:buFont typeface="Arial"/>
              <a:buChar char="•"/>
              <a:defRPr sz="2000">
                <a:solidFill>
                  <a:srgbClr val="F58220"/>
                </a:solidFill>
                <a:latin typeface="Verdana"/>
                <a:ea typeface="Verdana"/>
                <a:cs typeface="Verdana"/>
                <a:sym typeface="Verdana"/>
              </a:defRPr>
            </a:pPr>
            <a:r>
              <a:t>19</a:t>
            </a:r>
            <a:r>
              <a:rPr b="0">
                <a:solidFill>
                  <a:srgbClr val="000000"/>
                </a:solidFill>
              </a:rPr>
              <a:t> Commission’s DGs</a:t>
            </a:r>
            <a:endParaRPr b="0"/>
          </a:p>
          <a:p>
            <a:pPr marL="342949" indent="-342949">
              <a:spcBef>
                <a:spcPts val="400"/>
              </a:spcBef>
              <a:buSzPct val="100000"/>
              <a:buFont typeface="Arial"/>
              <a:buChar char="•"/>
              <a:defRPr b="0" sz="2000">
                <a:latin typeface="Verdana"/>
                <a:ea typeface="Verdana"/>
                <a:cs typeface="Verdana"/>
                <a:sym typeface="Verdana"/>
              </a:defRPr>
            </a:pPr>
            <a:r>
              <a:t>EU institutions/bodies</a:t>
            </a:r>
            <a:endParaRPr sz="2400">
              <a:solidFill>
                <a:srgbClr val="FFD624"/>
              </a:solidFill>
            </a:endParaRPr>
          </a:p>
          <a:p>
            <a:pPr marL="342949" indent="-342949">
              <a:spcBef>
                <a:spcPts val="400"/>
              </a:spcBef>
              <a:buSzPct val="100000"/>
              <a:buFont typeface="Arial"/>
              <a:buChar char="•"/>
              <a:defRPr b="0" sz="2000">
                <a:latin typeface="Verdana"/>
                <a:ea typeface="Verdana"/>
                <a:cs typeface="Verdana"/>
                <a:sym typeface="Verdana"/>
              </a:defRPr>
            </a:pPr>
            <a:r>
              <a:t>Over </a:t>
            </a:r>
            <a:r>
              <a:rPr b="1">
                <a:solidFill>
                  <a:srgbClr val="F58220"/>
                </a:solidFill>
              </a:rPr>
              <a:t>18 000</a:t>
            </a:r>
            <a:r>
              <a:rPr>
                <a:solidFill>
                  <a:srgbClr val="7030A0"/>
                </a:solidFill>
              </a:rPr>
              <a:t> </a:t>
            </a:r>
            <a:r>
              <a:t>events reaching </a:t>
            </a:r>
            <a:r>
              <a:rPr b="1">
                <a:solidFill>
                  <a:srgbClr val="F58220"/>
                </a:solidFill>
              </a:rPr>
              <a:t>10 million</a:t>
            </a:r>
            <a:r>
              <a:rPr>
                <a:solidFill>
                  <a:srgbClr val="7030A0"/>
                </a:solidFill>
              </a:rPr>
              <a:t> </a:t>
            </a:r>
            <a:r>
              <a:t>people</a:t>
            </a:r>
          </a:p>
          <a:p>
            <a:pPr marL="342900" indent="-342900">
              <a:spcBef>
                <a:spcPts val="400"/>
              </a:spcBef>
              <a:buSzPct val="100000"/>
              <a:buFont typeface="Arial"/>
              <a:buChar char="•"/>
              <a:defRPr sz="2000">
                <a:solidFill>
                  <a:srgbClr val="F58220"/>
                </a:solidFill>
                <a:latin typeface="Verdana"/>
                <a:ea typeface="Verdana"/>
                <a:cs typeface="Verdana"/>
                <a:sym typeface="Verdana"/>
              </a:defRPr>
            </a:pPr>
            <a:r>
              <a:t>14 000</a:t>
            </a:r>
            <a:r>
              <a:rPr b="0">
                <a:solidFill>
                  <a:srgbClr val="7030A0"/>
                </a:solidFill>
              </a:rPr>
              <a:t> </a:t>
            </a:r>
            <a:r>
              <a:rPr b="0">
                <a:solidFill>
                  <a:srgbClr val="000000"/>
                </a:solidFill>
              </a:rPr>
              <a:t>labelled projects and events. incl. over </a:t>
            </a:r>
            <a:r>
              <a:t>900</a:t>
            </a:r>
            <a:r>
              <a:rPr b="0">
                <a:solidFill>
                  <a:srgbClr val="000000"/>
                </a:solidFill>
              </a:rPr>
              <a:t> EU funded projects  (Horizon 2020,Erasmus +, Interreg, etc)</a:t>
            </a:r>
            <a:endParaRPr b="0" sz="2400">
              <a:solidFill>
                <a:srgbClr val="FFD624"/>
              </a:solidFill>
            </a:endParaRPr>
          </a:p>
          <a:p>
            <a:pPr marL="342900" indent="-342900">
              <a:spcBef>
                <a:spcPts val="400"/>
              </a:spcBef>
              <a:buSzPct val="100000"/>
              <a:buFont typeface="Arial"/>
              <a:buChar char="•"/>
              <a:defRPr sz="2000">
                <a:solidFill>
                  <a:srgbClr val="F58220"/>
                </a:solidFill>
                <a:latin typeface="Verdana"/>
                <a:ea typeface="Verdana"/>
                <a:cs typeface="Verdana"/>
                <a:sym typeface="Verdana"/>
              </a:defRPr>
            </a:pPr>
            <a:r>
              <a:t>30 million</a:t>
            </a:r>
            <a:r>
              <a:rPr b="0">
                <a:solidFill>
                  <a:srgbClr val="7030A0"/>
                </a:solidFill>
              </a:rPr>
              <a:t> </a:t>
            </a:r>
            <a:r>
              <a:rPr b="0">
                <a:solidFill>
                  <a:srgbClr val="000000"/>
                </a:solidFill>
              </a:rPr>
              <a:t>visitors to European Heritage Days (</a:t>
            </a:r>
            <a:r>
              <a:t>70 000</a:t>
            </a:r>
            <a:r>
              <a:rPr b="0">
                <a:solidFill>
                  <a:srgbClr val="000000"/>
                </a:solidFill>
              </a:rPr>
              <a:t> events).    </a:t>
            </a:r>
          </a:p>
        </p:txBody>
      </p:sp>
      <p:pic>
        <p:nvPicPr>
          <p:cNvPr id="390" name="Picture 22" descr="Picture 22"/>
          <p:cNvPicPr>
            <a:picLocks noChangeAspect="1"/>
          </p:cNvPicPr>
          <p:nvPr/>
        </p:nvPicPr>
        <p:blipFill>
          <a:blip r:embed="rId2">
            <a:extLst/>
          </a:blip>
          <a:srcRect l="13719" t="40621" r="49422" b="27055"/>
          <a:stretch>
            <a:fillRect/>
          </a:stretch>
        </p:blipFill>
        <p:spPr>
          <a:xfrm>
            <a:off x="4562163" y="4238771"/>
            <a:ext cx="1584023" cy="764389"/>
          </a:xfrm>
          <a:prstGeom prst="rect">
            <a:avLst/>
          </a:prstGeom>
          <a:ln w="12700">
            <a:miter lim="400000"/>
          </a:ln>
        </p:spPr>
      </p:pic>
      <p:pic>
        <p:nvPicPr>
          <p:cNvPr id="391" name="Picture 29" descr="Picture 29"/>
          <p:cNvPicPr>
            <a:picLocks noChangeAspect="1"/>
          </p:cNvPicPr>
          <p:nvPr/>
        </p:nvPicPr>
        <p:blipFill>
          <a:blip r:embed="rId3">
            <a:extLst/>
          </a:blip>
          <a:srcRect l="20708" t="26870" r="56734" b="24488"/>
          <a:stretch>
            <a:fillRect/>
          </a:stretch>
        </p:blipFill>
        <p:spPr>
          <a:xfrm>
            <a:off x="4574614" y="5102614"/>
            <a:ext cx="764045" cy="923783"/>
          </a:xfrm>
          <a:prstGeom prst="rect">
            <a:avLst/>
          </a:prstGeom>
          <a:ln w="12700">
            <a:miter lim="400000"/>
          </a:ln>
        </p:spPr>
      </p:pic>
      <p:pic>
        <p:nvPicPr>
          <p:cNvPr id="392" name="Picture 27" descr="Picture 27"/>
          <p:cNvPicPr>
            <a:picLocks noChangeAspect="1"/>
          </p:cNvPicPr>
          <p:nvPr/>
        </p:nvPicPr>
        <p:blipFill>
          <a:blip r:embed="rId4">
            <a:extLst/>
          </a:blip>
          <a:srcRect l="40367" t="46247" r="40968" b="33503"/>
          <a:stretch>
            <a:fillRect/>
          </a:stretch>
        </p:blipFill>
        <p:spPr>
          <a:xfrm>
            <a:off x="5438573" y="5075627"/>
            <a:ext cx="1355320" cy="977801"/>
          </a:xfrm>
          <a:prstGeom prst="rect">
            <a:avLst/>
          </a:prstGeom>
          <a:ln w="12700">
            <a:miter lim="400000"/>
          </a:ln>
        </p:spPr>
      </p:pic>
      <p:pic>
        <p:nvPicPr>
          <p:cNvPr id="393" name="Picture 7" descr="Picture 7"/>
          <p:cNvPicPr>
            <a:picLocks noChangeAspect="1"/>
          </p:cNvPicPr>
          <p:nvPr/>
        </p:nvPicPr>
        <p:blipFill>
          <a:blip r:embed="rId5">
            <a:extLst/>
          </a:blip>
          <a:srcRect l="27337" t="38204" r="47378" b="24517"/>
          <a:stretch>
            <a:fillRect/>
          </a:stretch>
        </p:blipFill>
        <p:spPr>
          <a:xfrm>
            <a:off x="4500645" y="1362670"/>
            <a:ext cx="2038131" cy="1215194"/>
          </a:xfrm>
          <a:prstGeom prst="rect">
            <a:avLst/>
          </a:prstGeom>
          <a:ln w="12700">
            <a:miter lim="400000"/>
          </a:ln>
        </p:spPr>
      </p:pic>
      <p:pic>
        <p:nvPicPr>
          <p:cNvPr id="394" name="Picture 3" descr="Picture 3"/>
          <p:cNvPicPr>
            <a:picLocks noChangeAspect="1"/>
          </p:cNvPicPr>
          <p:nvPr/>
        </p:nvPicPr>
        <p:blipFill>
          <a:blip r:embed="rId6">
            <a:extLst/>
          </a:blip>
          <a:srcRect l="15023" t="43859" r="49893" b="30271"/>
          <a:stretch>
            <a:fillRect/>
          </a:stretch>
        </p:blipFill>
        <p:spPr>
          <a:xfrm>
            <a:off x="4562161" y="2764177"/>
            <a:ext cx="1584022" cy="649167"/>
          </a:xfrm>
          <a:prstGeom prst="rect">
            <a:avLst/>
          </a:prstGeom>
          <a:ln w="12700">
            <a:miter lim="400000"/>
          </a:ln>
        </p:spPr>
      </p:pic>
      <p:pic>
        <p:nvPicPr>
          <p:cNvPr id="395" name="Picture 1" descr="Picture 1"/>
          <p:cNvPicPr>
            <a:picLocks noChangeAspect="1"/>
          </p:cNvPicPr>
          <p:nvPr/>
        </p:nvPicPr>
        <p:blipFill>
          <a:blip r:embed="rId7">
            <a:extLst/>
          </a:blip>
          <a:stretch>
            <a:fillRect/>
          </a:stretch>
        </p:blipFill>
        <p:spPr>
          <a:xfrm>
            <a:off x="6574890" y="1349530"/>
            <a:ext cx="1092503" cy="1228374"/>
          </a:xfrm>
          <a:prstGeom prst="rect">
            <a:avLst/>
          </a:prstGeom>
          <a:ln w="12700">
            <a:miter lim="400000"/>
          </a:ln>
        </p:spPr>
      </p:pic>
      <p:pic>
        <p:nvPicPr>
          <p:cNvPr id="396" name="Picture 6" descr="Picture 6"/>
          <p:cNvPicPr>
            <a:picLocks noChangeAspect="1"/>
          </p:cNvPicPr>
          <p:nvPr/>
        </p:nvPicPr>
        <p:blipFill>
          <a:blip r:embed="rId8">
            <a:extLst/>
          </a:blip>
          <a:stretch>
            <a:fillRect/>
          </a:stretch>
        </p:blipFill>
        <p:spPr>
          <a:xfrm>
            <a:off x="4562163" y="3599446"/>
            <a:ext cx="1655226" cy="649292"/>
          </a:xfrm>
          <a:prstGeom prst="rect">
            <a:avLst/>
          </a:prstGeom>
          <a:ln w="12700">
            <a:miter lim="400000"/>
          </a:ln>
        </p:spPr>
      </p:pic>
      <p:pic>
        <p:nvPicPr>
          <p:cNvPr id="397" name="Picture 2" descr="Picture 2"/>
          <p:cNvPicPr>
            <a:picLocks noChangeAspect="1"/>
          </p:cNvPicPr>
          <p:nvPr/>
        </p:nvPicPr>
        <p:blipFill>
          <a:blip r:embed="rId9">
            <a:extLst/>
          </a:blip>
          <a:stretch>
            <a:fillRect/>
          </a:stretch>
        </p:blipFill>
        <p:spPr>
          <a:xfrm>
            <a:off x="2887502" y="413643"/>
            <a:ext cx="646650" cy="646648"/>
          </a:xfrm>
          <a:prstGeom prst="rect">
            <a:avLst/>
          </a:prstGeom>
          <a:ln w="12700">
            <a:miter lim="400000"/>
          </a:ln>
        </p:spPr>
      </p:pic>
      <p:pic>
        <p:nvPicPr>
          <p:cNvPr id="398" name="Picture 26" descr="Picture 26"/>
          <p:cNvPicPr>
            <a:picLocks noChangeAspect="1"/>
          </p:cNvPicPr>
          <p:nvPr/>
        </p:nvPicPr>
        <p:blipFill>
          <a:blip r:embed="rId10">
            <a:extLst/>
          </a:blip>
          <a:stretch>
            <a:fillRect/>
          </a:stretch>
        </p:blipFill>
        <p:spPr>
          <a:xfrm>
            <a:off x="4287968" y="751141"/>
            <a:ext cx="351931" cy="396623"/>
          </a:xfrm>
          <a:prstGeom prst="rect">
            <a:avLst/>
          </a:prstGeom>
          <a:ln w="12700">
            <a:miter lim="400000"/>
          </a:ln>
        </p:spPr>
      </p:pic>
      <p:pic>
        <p:nvPicPr>
          <p:cNvPr id="399" name="Picture 27" descr="Picture 27"/>
          <p:cNvPicPr>
            <a:picLocks noChangeAspect="1"/>
          </p:cNvPicPr>
          <p:nvPr/>
        </p:nvPicPr>
        <p:blipFill>
          <a:blip r:embed="rId11">
            <a:extLst/>
          </a:blip>
          <a:stretch>
            <a:fillRect/>
          </a:stretch>
        </p:blipFill>
        <p:spPr>
          <a:xfrm>
            <a:off x="2797886" y="1232988"/>
            <a:ext cx="531406" cy="531406"/>
          </a:xfrm>
          <a:prstGeom prst="rect">
            <a:avLst/>
          </a:prstGeom>
          <a:ln w="12700">
            <a:miter lim="400000"/>
          </a:ln>
        </p:spPr>
      </p:pic>
      <p:pic>
        <p:nvPicPr>
          <p:cNvPr id="400" name="Schermata 2019-02-06 alle 00.38.20.png" descr="Schermata 2019-02-06 alle 00.38.20.png"/>
          <p:cNvPicPr>
            <a:picLocks noChangeAspect="1"/>
          </p:cNvPicPr>
          <p:nvPr/>
        </p:nvPicPr>
        <p:blipFill>
          <a:blip r:embed="rId12">
            <a:extLst/>
          </a:blip>
          <a:stretch>
            <a:fillRect/>
          </a:stretch>
        </p:blipFill>
        <p:spPr>
          <a:xfrm>
            <a:off x="7709958" y="1362670"/>
            <a:ext cx="1268190" cy="1799283"/>
          </a:xfrm>
          <a:prstGeom prst="rect">
            <a:avLst/>
          </a:prstGeom>
          <a:ln w="12700">
            <a:miter lim="400000"/>
          </a:ln>
        </p:spPr>
      </p:pic>
      <p:pic>
        <p:nvPicPr>
          <p:cNvPr id="401" name="Schermata 2019-02-04 alle 10.27.30.png" descr="Schermata 2019-02-04 alle 10.27.30.png"/>
          <p:cNvPicPr>
            <a:picLocks noChangeAspect="1"/>
          </p:cNvPicPr>
          <p:nvPr/>
        </p:nvPicPr>
        <p:blipFill>
          <a:blip r:embed="rId13">
            <a:extLst/>
          </a:blip>
          <a:stretch>
            <a:fillRect/>
          </a:stretch>
        </p:blipFill>
        <p:spPr>
          <a:xfrm>
            <a:off x="7709958" y="3200967"/>
            <a:ext cx="1268190" cy="1796870"/>
          </a:xfrm>
          <a:prstGeom prst="rect">
            <a:avLst/>
          </a:prstGeom>
          <a:ln w="12700">
            <a:miter lim="400000"/>
          </a:ln>
        </p:spPr>
      </p:pic>
      <p:pic>
        <p:nvPicPr>
          <p:cNvPr id="402" name="Picture 7" descr="Picture 7"/>
          <p:cNvPicPr>
            <a:picLocks noChangeAspect="1"/>
          </p:cNvPicPr>
          <p:nvPr/>
        </p:nvPicPr>
        <p:blipFill>
          <a:blip r:embed="rId14">
            <a:extLst/>
          </a:blip>
          <a:srcRect l="39792" t="56976" r="28055" b="20266"/>
          <a:stretch>
            <a:fillRect/>
          </a:stretch>
        </p:blipFill>
        <p:spPr>
          <a:xfrm>
            <a:off x="6893876" y="5242709"/>
            <a:ext cx="2037840" cy="810851"/>
          </a:xfrm>
          <a:prstGeom prst="rect">
            <a:avLst/>
          </a:prstGeom>
          <a:ln w="12700">
            <a:miter lim="400000"/>
          </a:ln>
        </p:spPr>
      </p:pic>
      <p:pic>
        <p:nvPicPr>
          <p:cNvPr id="403" name="Schermata 2018-10-19 alle 18.17.07.png" descr="Schermata 2018-10-19 alle 18.17.07.png"/>
          <p:cNvPicPr>
            <a:picLocks noChangeAspect="1"/>
          </p:cNvPicPr>
          <p:nvPr/>
        </p:nvPicPr>
        <p:blipFill>
          <a:blip r:embed="rId15">
            <a:extLst/>
          </a:blip>
          <a:stretch>
            <a:fillRect/>
          </a:stretch>
        </p:blipFill>
        <p:spPr>
          <a:xfrm>
            <a:off x="6228115" y="3021326"/>
            <a:ext cx="1399821" cy="1976511"/>
          </a:xfrm>
          <a:prstGeom prst="rect">
            <a:avLst/>
          </a:prstGeom>
          <a:ln w="12700">
            <a:miter lim="400000"/>
          </a:ln>
        </p:spPr>
      </p:pic>
      <p:pic>
        <p:nvPicPr>
          <p:cNvPr id="404" name="Picture 26" descr="Picture 26"/>
          <p:cNvPicPr>
            <a:picLocks noChangeAspect="1"/>
          </p:cNvPicPr>
          <p:nvPr/>
        </p:nvPicPr>
        <p:blipFill>
          <a:blip r:embed="rId10">
            <a:extLst/>
          </a:blip>
          <a:stretch>
            <a:fillRect/>
          </a:stretch>
        </p:blipFill>
        <p:spPr>
          <a:xfrm>
            <a:off x="4686587" y="608120"/>
            <a:ext cx="351931" cy="396621"/>
          </a:xfrm>
          <a:prstGeom prst="rect">
            <a:avLst/>
          </a:prstGeom>
          <a:ln w="12700">
            <a:miter lim="400000"/>
          </a:ln>
        </p:spPr>
      </p:pic>
      <p:pic>
        <p:nvPicPr>
          <p:cNvPr id="405" name="Picture 26" descr="Picture 26"/>
          <p:cNvPicPr>
            <a:picLocks noChangeAspect="1"/>
          </p:cNvPicPr>
          <p:nvPr/>
        </p:nvPicPr>
        <p:blipFill>
          <a:blip r:embed="rId10">
            <a:extLst/>
          </a:blip>
          <a:stretch>
            <a:fillRect/>
          </a:stretch>
        </p:blipFill>
        <p:spPr>
          <a:xfrm>
            <a:off x="4287968" y="139613"/>
            <a:ext cx="351931" cy="396621"/>
          </a:xfrm>
          <a:prstGeom prst="rect">
            <a:avLst/>
          </a:prstGeom>
          <a:ln w="12700">
            <a:miter lim="400000"/>
          </a:ln>
        </p:spPr>
      </p:pic>
      <p:pic>
        <p:nvPicPr>
          <p:cNvPr id="406" name="Picture 26" descr="Picture 26"/>
          <p:cNvPicPr>
            <a:picLocks noChangeAspect="1"/>
          </p:cNvPicPr>
          <p:nvPr/>
        </p:nvPicPr>
        <p:blipFill>
          <a:blip r:embed="rId10">
            <a:extLst/>
          </a:blip>
          <a:stretch>
            <a:fillRect/>
          </a:stretch>
        </p:blipFill>
        <p:spPr>
          <a:xfrm>
            <a:off x="3769750" y="471264"/>
            <a:ext cx="471529" cy="531406"/>
          </a:xfrm>
          <a:prstGeom prst="rect">
            <a:avLst/>
          </a:prstGeom>
          <a:ln w="12700">
            <a:miter lim="400000"/>
          </a:ln>
        </p:spPr>
      </p:pic>
      <p:pic>
        <p:nvPicPr>
          <p:cNvPr id="407" name="Picture 26" descr="Picture 26"/>
          <p:cNvPicPr>
            <a:picLocks noChangeAspect="1"/>
          </p:cNvPicPr>
          <p:nvPr/>
        </p:nvPicPr>
        <p:blipFill>
          <a:blip r:embed="rId10">
            <a:extLst/>
          </a:blip>
          <a:stretch>
            <a:fillRect/>
          </a:stretch>
        </p:blipFill>
        <p:spPr>
          <a:xfrm>
            <a:off x="3649267" y="1199245"/>
            <a:ext cx="531408" cy="598892"/>
          </a:xfrm>
          <a:prstGeom prst="rect">
            <a:avLst/>
          </a:prstGeom>
          <a:ln w="12700">
            <a:miter lim="400000"/>
          </a:ln>
        </p:spPr>
      </p:pic>
      <p:pic>
        <p:nvPicPr>
          <p:cNvPr id="408" name="Picture 26" descr="Picture 26"/>
          <p:cNvPicPr>
            <a:picLocks noChangeAspect="1"/>
          </p:cNvPicPr>
          <p:nvPr/>
        </p:nvPicPr>
        <p:blipFill>
          <a:blip r:embed="rId10">
            <a:extLst/>
          </a:blip>
          <a:stretch>
            <a:fillRect/>
          </a:stretch>
        </p:blipFill>
        <p:spPr>
          <a:xfrm>
            <a:off x="5213810" y="602981"/>
            <a:ext cx="280634" cy="316271"/>
          </a:xfrm>
          <a:prstGeom prst="rect">
            <a:avLst/>
          </a:prstGeom>
          <a:ln w="12700">
            <a:miter lim="400000"/>
          </a:ln>
        </p:spPr>
      </p:pic>
      <p:pic>
        <p:nvPicPr>
          <p:cNvPr id="409" name="Picture 26" descr="Picture 26"/>
          <p:cNvPicPr>
            <a:picLocks noChangeAspect="1"/>
          </p:cNvPicPr>
          <p:nvPr/>
        </p:nvPicPr>
        <p:blipFill>
          <a:blip r:embed="rId10">
            <a:extLst/>
          </a:blip>
          <a:stretch>
            <a:fillRect/>
          </a:stretch>
        </p:blipFill>
        <p:spPr>
          <a:xfrm>
            <a:off x="4930545" y="219510"/>
            <a:ext cx="280633" cy="316269"/>
          </a:xfrm>
          <a:prstGeom prst="rect">
            <a:avLst/>
          </a:prstGeom>
          <a:ln w="12700">
            <a:miter lim="400000"/>
          </a:ln>
        </p:spPr>
      </p:pic>
      <p:pic>
        <p:nvPicPr>
          <p:cNvPr id="410" name="Picture 26" descr="Picture 26"/>
          <p:cNvPicPr>
            <a:picLocks noChangeAspect="1"/>
          </p:cNvPicPr>
          <p:nvPr/>
        </p:nvPicPr>
        <p:blipFill>
          <a:blip r:embed="rId10">
            <a:extLst/>
          </a:blip>
          <a:stretch>
            <a:fillRect/>
          </a:stretch>
        </p:blipFill>
        <p:spPr>
          <a:xfrm>
            <a:off x="5900444" y="379608"/>
            <a:ext cx="259793" cy="292781"/>
          </a:xfrm>
          <a:prstGeom prst="rect">
            <a:avLst/>
          </a:prstGeom>
          <a:ln w="12700">
            <a:miter lim="400000"/>
          </a:ln>
        </p:spPr>
      </p:pic>
      <p:pic>
        <p:nvPicPr>
          <p:cNvPr id="411" name="Picture 26" descr="Picture 26"/>
          <p:cNvPicPr>
            <a:picLocks noChangeAspect="1"/>
          </p:cNvPicPr>
          <p:nvPr/>
        </p:nvPicPr>
        <p:blipFill>
          <a:blip r:embed="rId10">
            <a:extLst/>
          </a:blip>
          <a:stretch>
            <a:fillRect/>
          </a:stretch>
        </p:blipFill>
        <p:spPr>
          <a:xfrm>
            <a:off x="3325948" y="1771974"/>
            <a:ext cx="471528" cy="53140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iceberg-release-1-8-ethereums-important-client_featured.jpg" descr="iceberg-release-1-8-ethereums-important-client_featured.jpg"/>
          <p:cNvPicPr>
            <a:picLocks noChangeAspect="1"/>
          </p:cNvPicPr>
          <p:nvPr/>
        </p:nvPicPr>
        <p:blipFill>
          <a:blip r:embed="rId2">
            <a:extLst/>
          </a:blip>
          <a:srcRect l="0" t="0" r="16346" b="1402"/>
          <a:stretch>
            <a:fillRect/>
          </a:stretch>
        </p:blipFill>
        <p:spPr>
          <a:xfrm>
            <a:off x="-244350" y="-595812"/>
            <a:ext cx="9664009" cy="5072016"/>
          </a:xfrm>
          <a:prstGeom prst="rect">
            <a:avLst/>
          </a:prstGeom>
          <a:ln w="12700">
            <a:miter lim="400000"/>
          </a:ln>
        </p:spPr>
      </p:pic>
      <p:sp>
        <p:nvSpPr>
          <p:cNvPr id="414" name="European Framework for Action on Cultural Heritage"/>
          <p:cNvSpPr txBox="1"/>
          <p:nvPr/>
        </p:nvSpPr>
        <p:spPr>
          <a:xfrm>
            <a:off x="5134765" y="1601309"/>
            <a:ext cx="4100602" cy="1767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800"/>
              </a:spcBef>
              <a:defRPr sz="2700">
                <a:solidFill>
                  <a:srgbClr val="FFFFFF"/>
                </a:solidFill>
                <a:latin typeface="Verdana"/>
                <a:ea typeface="Verdana"/>
                <a:cs typeface="Verdana"/>
                <a:sym typeface="Verdana"/>
              </a:defRPr>
            </a:lvl1pPr>
          </a:lstStyle>
          <a:p>
            <a:pPr/>
            <a:r>
              <a:t>European Framework for Action on Cultural Heritage </a:t>
            </a:r>
          </a:p>
        </p:txBody>
      </p:sp>
      <p:sp>
        <p:nvSpPr>
          <p:cNvPr id="415" name="Momentum:  engagement of stakeholders, Member States and EU institutions…"/>
          <p:cNvSpPr txBox="1"/>
          <p:nvPr/>
        </p:nvSpPr>
        <p:spPr>
          <a:xfrm>
            <a:off x="0" y="4574890"/>
            <a:ext cx="6481011" cy="2161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49" indent="-342949">
              <a:spcBef>
                <a:spcPts val="400"/>
              </a:spcBef>
              <a:buClr>
                <a:srgbClr val="0F5494"/>
              </a:buClr>
              <a:buSzPct val="100000"/>
              <a:buFont typeface="Arial"/>
              <a:buChar char="•"/>
              <a:defRPr sz="1700">
                <a:solidFill>
                  <a:srgbClr val="C00000"/>
                </a:solidFill>
                <a:latin typeface="Verdana"/>
                <a:ea typeface="Verdana"/>
                <a:cs typeface="Verdana"/>
                <a:sym typeface="Verdana"/>
              </a:defRPr>
            </a:pPr>
            <a:r>
              <a:t>Momentum:</a:t>
            </a:r>
            <a:r>
              <a:rPr b="0">
                <a:solidFill>
                  <a:srgbClr val="000000"/>
                </a:solidFill>
              </a:rPr>
              <a:t>  engagement of stakeholders,</a:t>
            </a:r>
            <a:r>
              <a:rPr b="0">
                <a:solidFill>
                  <a:srgbClr val="008000"/>
                </a:solidFill>
              </a:rPr>
              <a:t> </a:t>
            </a:r>
            <a:r>
              <a:rPr b="0">
                <a:solidFill>
                  <a:srgbClr val="000000"/>
                </a:solidFill>
              </a:rPr>
              <a:t>Member States and EU institutions</a:t>
            </a:r>
            <a:endParaRPr b="0"/>
          </a:p>
          <a:p>
            <a:pPr marL="342949" indent="-342949">
              <a:spcBef>
                <a:spcPts val="400"/>
              </a:spcBef>
              <a:buClr>
                <a:srgbClr val="0F5494"/>
              </a:buClr>
              <a:buSzPct val="100000"/>
              <a:buFont typeface="Arial"/>
              <a:buChar char="•"/>
              <a:defRPr sz="1700">
                <a:solidFill>
                  <a:srgbClr val="C00000"/>
                </a:solidFill>
                <a:latin typeface="Verdana"/>
                <a:ea typeface="Verdana"/>
                <a:cs typeface="Verdana"/>
                <a:sym typeface="Verdana"/>
              </a:defRPr>
            </a:pPr>
            <a:r>
              <a:t>Continuity:</a:t>
            </a:r>
            <a:r>
              <a:rPr>
                <a:solidFill>
                  <a:srgbClr val="000000"/>
                </a:solidFill>
              </a:rPr>
              <a:t> </a:t>
            </a:r>
            <a:r>
              <a:rPr b="0">
                <a:solidFill>
                  <a:srgbClr val="000000"/>
                </a:solidFill>
              </a:rPr>
              <a:t>without prejudice to the next MFF</a:t>
            </a:r>
          </a:p>
          <a:p>
            <a:pPr marL="342881" indent="-342881" algn="just">
              <a:spcBef>
                <a:spcPts val="600"/>
              </a:spcBef>
              <a:buSzPct val="100000"/>
              <a:buFont typeface="Arial"/>
              <a:buChar char="•"/>
              <a:defRPr sz="1700">
                <a:solidFill>
                  <a:srgbClr val="C00000"/>
                </a:solidFill>
                <a:latin typeface="Verdana"/>
                <a:ea typeface="Verdana"/>
                <a:cs typeface="Verdana"/>
                <a:sym typeface="Verdana"/>
              </a:defRPr>
            </a:pPr>
            <a:r>
              <a:t>Common direction </a:t>
            </a:r>
            <a:r>
              <a:rPr b="0">
                <a:solidFill>
                  <a:srgbClr val="000000"/>
                </a:solidFill>
              </a:rPr>
              <a:t>at European level, primarily in </a:t>
            </a:r>
            <a:r>
              <a:t>EU policies and programmes</a:t>
            </a:r>
          </a:p>
          <a:p>
            <a:pPr marL="342881" indent="-342881" algn="just">
              <a:spcBef>
                <a:spcPts val="600"/>
              </a:spcBef>
              <a:buSzPct val="100000"/>
              <a:buFont typeface="Arial"/>
              <a:buChar char="•"/>
              <a:defRPr sz="1700">
                <a:solidFill>
                  <a:srgbClr val="C00000"/>
                </a:solidFill>
                <a:latin typeface="Verdana"/>
                <a:ea typeface="Verdana"/>
                <a:cs typeface="Verdana"/>
                <a:sym typeface="Verdana"/>
              </a:defRPr>
            </a:pPr>
            <a:r>
              <a:t>Inspiration</a:t>
            </a:r>
            <a:r>
              <a:rPr b="0"/>
              <a:t> </a:t>
            </a:r>
            <a:r>
              <a:rPr b="0">
                <a:solidFill>
                  <a:srgbClr val="000000"/>
                </a:solidFill>
              </a:rPr>
              <a:t>for Member States, Regions and cities, organisations, networks</a:t>
            </a:r>
          </a:p>
        </p:txBody>
      </p:sp>
      <p:sp>
        <p:nvSpPr>
          <p:cNvPr id="416" name="LEGACY of the EYCH 2018"/>
          <p:cNvSpPr txBox="1"/>
          <p:nvPr/>
        </p:nvSpPr>
        <p:spPr>
          <a:xfrm>
            <a:off x="977184" y="3507199"/>
            <a:ext cx="6733984" cy="650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spcBef>
                <a:spcPts val="800"/>
              </a:spcBef>
              <a:defRPr sz="3600">
                <a:solidFill>
                  <a:srgbClr val="F58220"/>
                </a:solidFill>
                <a:latin typeface="Verdana"/>
                <a:ea typeface="Verdana"/>
                <a:cs typeface="Verdana"/>
                <a:sym typeface="Verdana"/>
              </a:defRPr>
            </a:lvl1pPr>
          </a:lstStyle>
          <a:p>
            <a:pPr/>
            <a:r>
              <a:t>LEGACY of the EYCH 2018</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Content Placeholder 2"/>
          <p:cNvSpPr txBox="1"/>
          <p:nvPr/>
        </p:nvSpPr>
        <p:spPr>
          <a:xfrm>
            <a:off x="-180259" y="256070"/>
            <a:ext cx="9215264" cy="1095205"/>
          </a:xfrm>
          <a:prstGeom prst="rect">
            <a:avLst/>
          </a:prstGeom>
          <a:ln w="12700">
            <a:miter lim="400000"/>
          </a:ln>
          <a:extLst>
            <a:ext uri="{C572A759-6A51-4108-AA02-DFA0A04FC94B}">
              <ma14:wrappingTextBoxFlag xmlns:ma14="http://schemas.microsoft.com/office/mac/drawingml/2011/main" val="1"/>
            </a:ext>
          </a:extLst>
        </p:spPr>
        <p:txBody>
          <a:bodyPr lIns="39602" tIns="39602" rIns="39602" bIns="39602">
            <a:spAutoFit/>
          </a:bodyPr>
          <a:lstStyle/>
          <a:p>
            <a:pPr marL="342900" indent="-342900" algn="ctr">
              <a:spcBef>
                <a:spcPts val="700"/>
              </a:spcBef>
              <a:defRPr sz="3200">
                <a:solidFill>
                  <a:srgbClr val="F58220"/>
                </a:solidFill>
                <a:latin typeface="Verdana"/>
                <a:ea typeface="Verdana"/>
                <a:cs typeface="Verdana"/>
                <a:sym typeface="Verdana"/>
              </a:defRPr>
            </a:pPr>
            <a:r>
              <a:t>  European Framework: </a:t>
            </a:r>
            <a:endParaRPr i="1" sz="2400">
              <a:solidFill>
                <a:srgbClr val="0F5494"/>
              </a:solidFill>
            </a:endParaRPr>
          </a:p>
          <a:p>
            <a:pPr marL="342900" indent="-342900" algn="ctr">
              <a:spcBef>
                <a:spcPts val="700"/>
              </a:spcBef>
              <a:defRPr sz="2800">
                <a:solidFill>
                  <a:srgbClr val="F58220"/>
                </a:solidFill>
                <a:latin typeface="Verdana"/>
                <a:ea typeface="Verdana"/>
                <a:cs typeface="Verdana"/>
                <a:sym typeface="Verdana"/>
              </a:defRPr>
            </a:pPr>
            <a:r>
              <a:t>4 key principles, 5 areas, over 65 actions </a:t>
            </a:r>
          </a:p>
        </p:txBody>
      </p:sp>
      <p:grpSp>
        <p:nvGrpSpPr>
          <p:cNvPr id="434" name="Diagram 1"/>
          <p:cNvGrpSpPr/>
          <p:nvPr/>
        </p:nvGrpSpPr>
        <p:grpSpPr>
          <a:xfrm>
            <a:off x="3330477" y="1425904"/>
            <a:ext cx="5429256" cy="5137183"/>
            <a:chOff x="0" y="0"/>
            <a:chExt cx="5429254" cy="5137181"/>
          </a:xfrm>
        </p:grpSpPr>
        <p:grpSp>
          <p:nvGrpSpPr>
            <p:cNvPr id="421" name="Gruppo"/>
            <p:cNvGrpSpPr/>
            <p:nvPr/>
          </p:nvGrpSpPr>
          <p:grpSpPr>
            <a:xfrm>
              <a:off x="-1" y="-1"/>
              <a:ext cx="5429256" cy="966749"/>
              <a:chOff x="0" y="0"/>
              <a:chExt cx="5429254" cy="966747"/>
            </a:xfrm>
          </p:grpSpPr>
          <p:sp>
            <p:nvSpPr>
              <p:cNvPr id="419" name="Rettangolo arrotondato"/>
              <p:cNvSpPr/>
              <p:nvPr/>
            </p:nvSpPr>
            <p:spPr>
              <a:xfrm>
                <a:off x="-1" y="-1"/>
                <a:ext cx="5429256" cy="966749"/>
              </a:xfrm>
              <a:prstGeom prst="roundRect">
                <a:avLst>
                  <a:gd name="adj" fmla="val 16667"/>
                </a:avLst>
              </a:prstGeom>
              <a:solidFill>
                <a:schemeClr val="accent4"/>
              </a:solidFill>
              <a:ln w="25400" cap="flat">
                <a:solidFill>
                  <a:srgbClr val="FFFFFF"/>
                </a:solidFill>
                <a:prstDash val="solid"/>
                <a:round/>
              </a:ln>
              <a:effectLst/>
            </p:spPr>
            <p:txBody>
              <a:bodyPr wrap="square" lIns="45718" tIns="45718" rIns="45718" bIns="45718" numCol="1" anchor="ctr">
                <a:noAutofit/>
              </a:bodyPr>
              <a:lstStyle/>
              <a:p>
                <a:pPr defTabSz="889000">
                  <a:lnSpc>
                    <a:spcPct val="90000"/>
                  </a:lnSpc>
                  <a:spcBef>
                    <a:spcPts val="3100"/>
                  </a:spcBef>
                  <a:defRPr sz="2000">
                    <a:solidFill>
                      <a:srgbClr val="FFFFFF"/>
                    </a:solidFill>
                  </a:defRPr>
                </a:pPr>
              </a:p>
            </p:txBody>
          </p:sp>
          <p:sp>
            <p:nvSpPr>
              <p:cNvPr id="420" name="Cultural heritage for an inclusive Europe:…"/>
              <p:cNvSpPr txBox="1"/>
              <p:nvPr/>
            </p:nvSpPr>
            <p:spPr>
              <a:xfrm>
                <a:off x="31558" y="90942"/>
                <a:ext cx="5366136" cy="784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defTabSz="889000">
                  <a:lnSpc>
                    <a:spcPct val="90000"/>
                  </a:lnSpc>
                  <a:spcBef>
                    <a:spcPts val="800"/>
                  </a:spcBef>
                  <a:defRPr sz="1800">
                    <a:solidFill>
                      <a:srgbClr val="FFFFFF"/>
                    </a:solidFill>
                  </a:defRPr>
                </a:pPr>
                <a:r>
                  <a:t>Cultural heritage for an inclusive Europe: </a:t>
                </a:r>
                <a:endParaRPr sz="2000"/>
              </a:p>
              <a:p>
                <a:pPr defTabSz="889000">
                  <a:lnSpc>
                    <a:spcPct val="90000"/>
                  </a:lnSpc>
                  <a:spcBef>
                    <a:spcPts val="800"/>
                  </a:spcBef>
                  <a:defRPr sz="1800">
                    <a:solidFill>
                      <a:srgbClr val="FFFFFF"/>
                    </a:solidFill>
                  </a:defRPr>
                </a:pPr>
                <a:r>
                  <a:t>participation and access for all</a:t>
                </a:r>
              </a:p>
            </p:txBody>
          </p:sp>
        </p:grpSp>
        <p:grpSp>
          <p:nvGrpSpPr>
            <p:cNvPr id="424" name="Gruppo"/>
            <p:cNvGrpSpPr/>
            <p:nvPr/>
          </p:nvGrpSpPr>
          <p:grpSpPr>
            <a:xfrm>
              <a:off x="-1" y="996267"/>
              <a:ext cx="5429256" cy="1036321"/>
              <a:chOff x="0" y="0"/>
              <a:chExt cx="5429254" cy="1036319"/>
            </a:xfrm>
          </p:grpSpPr>
          <p:sp>
            <p:nvSpPr>
              <p:cNvPr id="422" name="Rettangolo arrotondato"/>
              <p:cNvSpPr/>
              <p:nvPr/>
            </p:nvSpPr>
            <p:spPr>
              <a:xfrm>
                <a:off x="-1" y="34789"/>
                <a:ext cx="5429256" cy="966749"/>
              </a:xfrm>
              <a:prstGeom prst="roundRect">
                <a:avLst>
                  <a:gd name="adj" fmla="val 16667"/>
                </a:avLst>
              </a:prstGeom>
              <a:solidFill>
                <a:srgbClr val="988282"/>
              </a:solidFill>
              <a:ln w="25400" cap="flat">
                <a:solidFill>
                  <a:srgbClr val="FFFFFF"/>
                </a:solidFill>
                <a:prstDash val="solid"/>
                <a:round/>
              </a:ln>
              <a:effectLst/>
            </p:spPr>
            <p:txBody>
              <a:bodyPr wrap="square" lIns="45718" tIns="45718" rIns="45718" bIns="45718" numCol="1" anchor="ctr">
                <a:noAutofit/>
              </a:bodyPr>
              <a:lstStyle/>
              <a:p>
                <a:pPr defTabSz="889000">
                  <a:lnSpc>
                    <a:spcPct val="90000"/>
                  </a:lnSpc>
                  <a:spcBef>
                    <a:spcPts val="3100"/>
                  </a:spcBef>
                  <a:defRPr sz="2000">
                    <a:solidFill>
                      <a:srgbClr val="FFFFFF"/>
                    </a:solidFill>
                  </a:defRPr>
                </a:pPr>
              </a:p>
            </p:txBody>
          </p:sp>
          <p:sp>
            <p:nvSpPr>
              <p:cNvPr id="423" name="Cultural heritage for a sustainable Europe:…"/>
              <p:cNvSpPr txBox="1"/>
              <p:nvPr/>
            </p:nvSpPr>
            <p:spPr>
              <a:xfrm>
                <a:off x="31558" y="0"/>
                <a:ext cx="5366136" cy="10363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defTabSz="889000">
                  <a:lnSpc>
                    <a:spcPct val="90000"/>
                  </a:lnSpc>
                  <a:spcBef>
                    <a:spcPts val="800"/>
                  </a:spcBef>
                  <a:defRPr sz="1800">
                    <a:solidFill>
                      <a:srgbClr val="FFFFFF"/>
                    </a:solidFill>
                  </a:defRPr>
                </a:pPr>
                <a:r>
                  <a:t>Cultural heritage for a sustainable Europe: </a:t>
                </a:r>
                <a:endParaRPr sz="2000"/>
              </a:p>
              <a:p>
                <a:pPr defTabSz="889000">
                  <a:lnSpc>
                    <a:spcPct val="90000"/>
                  </a:lnSpc>
                  <a:spcBef>
                    <a:spcPts val="800"/>
                  </a:spcBef>
                  <a:defRPr sz="1800">
                    <a:solidFill>
                      <a:srgbClr val="FFFFFF"/>
                    </a:solidFill>
                  </a:defRPr>
                </a:pPr>
                <a:r>
                  <a:t>Smart solutions for a cohesive and sustainable future</a:t>
                </a:r>
              </a:p>
            </p:txBody>
          </p:sp>
        </p:grpSp>
        <p:grpSp>
          <p:nvGrpSpPr>
            <p:cNvPr id="427" name="Gruppo"/>
            <p:cNvGrpSpPr/>
            <p:nvPr/>
          </p:nvGrpSpPr>
          <p:grpSpPr>
            <a:xfrm>
              <a:off x="-1" y="2062111"/>
              <a:ext cx="5429256" cy="966748"/>
              <a:chOff x="0" y="0"/>
              <a:chExt cx="5429254" cy="966747"/>
            </a:xfrm>
          </p:grpSpPr>
          <p:sp>
            <p:nvSpPr>
              <p:cNvPr id="425" name="Rettangolo arrotondato"/>
              <p:cNvSpPr/>
              <p:nvPr/>
            </p:nvSpPr>
            <p:spPr>
              <a:xfrm>
                <a:off x="-1" y="-1"/>
                <a:ext cx="5429256" cy="966749"/>
              </a:xfrm>
              <a:prstGeom prst="roundRect">
                <a:avLst>
                  <a:gd name="adj" fmla="val 16667"/>
                </a:avLst>
              </a:prstGeom>
              <a:solidFill>
                <a:srgbClr val="BB9999"/>
              </a:solidFill>
              <a:ln w="25400" cap="flat">
                <a:solidFill>
                  <a:srgbClr val="FFFFFF"/>
                </a:solidFill>
                <a:prstDash val="solid"/>
                <a:round/>
              </a:ln>
              <a:effectLst/>
            </p:spPr>
            <p:txBody>
              <a:bodyPr wrap="square" lIns="45718" tIns="45718" rIns="45718" bIns="45718" numCol="1" anchor="ctr">
                <a:noAutofit/>
              </a:bodyPr>
              <a:lstStyle/>
              <a:p>
                <a:pPr defTabSz="889000">
                  <a:lnSpc>
                    <a:spcPct val="90000"/>
                  </a:lnSpc>
                  <a:spcBef>
                    <a:spcPts val="3100"/>
                  </a:spcBef>
                  <a:defRPr sz="2000">
                    <a:solidFill>
                      <a:srgbClr val="FFFFFF"/>
                    </a:solidFill>
                  </a:defRPr>
                </a:pPr>
              </a:p>
            </p:txBody>
          </p:sp>
          <p:sp>
            <p:nvSpPr>
              <p:cNvPr id="426" name="Cultural heritage for a resilient Europe:…"/>
              <p:cNvSpPr txBox="1"/>
              <p:nvPr/>
            </p:nvSpPr>
            <p:spPr>
              <a:xfrm>
                <a:off x="31558" y="90941"/>
                <a:ext cx="5366136" cy="784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defTabSz="889000">
                  <a:lnSpc>
                    <a:spcPct val="90000"/>
                  </a:lnSpc>
                  <a:spcBef>
                    <a:spcPts val="800"/>
                  </a:spcBef>
                  <a:defRPr sz="1800">
                    <a:solidFill>
                      <a:srgbClr val="FFFFFF"/>
                    </a:solidFill>
                  </a:defRPr>
                </a:pPr>
                <a:r>
                  <a:t>Cultural heritage for a resilient Europe: </a:t>
                </a:r>
                <a:endParaRPr sz="2000"/>
              </a:p>
              <a:p>
                <a:pPr defTabSz="889000">
                  <a:lnSpc>
                    <a:spcPct val="90000"/>
                  </a:lnSpc>
                  <a:spcBef>
                    <a:spcPts val="800"/>
                  </a:spcBef>
                  <a:defRPr sz="1800">
                    <a:solidFill>
                      <a:srgbClr val="FFFFFF"/>
                    </a:solidFill>
                  </a:defRPr>
                </a:pPr>
                <a:r>
                  <a:t>Safeguarding endangered heritage</a:t>
                </a:r>
              </a:p>
            </p:txBody>
          </p:sp>
        </p:grpSp>
        <p:grpSp>
          <p:nvGrpSpPr>
            <p:cNvPr id="430" name="Gruppo"/>
            <p:cNvGrpSpPr/>
            <p:nvPr/>
          </p:nvGrpSpPr>
          <p:grpSpPr>
            <a:xfrm>
              <a:off x="-1" y="3093167"/>
              <a:ext cx="5429256" cy="966747"/>
              <a:chOff x="0" y="0"/>
              <a:chExt cx="5429254" cy="966746"/>
            </a:xfrm>
          </p:grpSpPr>
          <p:sp>
            <p:nvSpPr>
              <p:cNvPr id="428" name="Rettangolo arrotondato"/>
              <p:cNvSpPr/>
              <p:nvPr/>
            </p:nvSpPr>
            <p:spPr>
              <a:xfrm>
                <a:off x="-1" y="-1"/>
                <a:ext cx="5429256" cy="966748"/>
              </a:xfrm>
              <a:prstGeom prst="roundRect">
                <a:avLst>
                  <a:gd name="adj" fmla="val 16667"/>
                </a:avLst>
              </a:prstGeom>
              <a:solidFill>
                <a:srgbClr val="D8B7B7"/>
              </a:solidFill>
              <a:ln w="25400" cap="flat">
                <a:solidFill>
                  <a:srgbClr val="FFFFFF"/>
                </a:solidFill>
                <a:prstDash val="solid"/>
                <a:round/>
              </a:ln>
              <a:effectLst/>
            </p:spPr>
            <p:txBody>
              <a:bodyPr wrap="square" lIns="45718" tIns="45718" rIns="45718" bIns="45718" numCol="1" anchor="ctr">
                <a:noAutofit/>
              </a:bodyPr>
              <a:lstStyle/>
              <a:p>
                <a:pPr defTabSz="889000">
                  <a:lnSpc>
                    <a:spcPct val="90000"/>
                  </a:lnSpc>
                  <a:spcBef>
                    <a:spcPts val="3100"/>
                  </a:spcBef>
                  <a:defRPr sz="2000">
                    <a:solidFill>
                      <a:srgbClr val="FFFFFF"/>
                    </a:solidFill>
                  </a:defRPr>
                </a:pPr>
              </a:p>
            </p:txBody>
          </p:sp>
          <p:sp>
            <p:nvSpPr>
              <p:cNvPr id="429" name="Cultural heritage for an innovative Europe:…"/>
              <p:cNvSpPr txBox="1"/>
              <p:nvPr/>
            </p:nvSpPr>
            <p:spPr>
              <a:xfrm>
                <a:off x="31558" y="90941"/>
                <a:ext cx="5366136" cy="784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defTabSz="889000">
                  <a:lnSpc>
                    <a:spcPct val="90000"/>
                  </a:lnSpc>
                  <a:spcBef>
                    <a:spcPts val="800"/>
                  </a:spcBef>
                  <a:defRPr sz="1800">
                    <a:solidFill>
                      <a:srgbClr val="595959"/>
                    </a:solidFill>
                  </a:defRPr>
                </a:pPr>
                <a:r>
                  <a:t>Cultural heritage for an innovative Europe: </a:t>
                </a:r>
                <a:endParaRPr sz="2000">
                  <a:solidFill>
                    <a:srgbClr val="FFFFFF"/>
                  </a:solidFill>
                </a:endParaRPr>
              </a:p>
              <a:p>
                <a:pPr defTabSz="889000">
                  <a:lnSpc>
                    <a:spcPct val="90000"/>
                  </a:lnSpc>
                  <a:spcBef>
                    <a:spcPts val="800"/>
                  </a:spcBef>
                  <a:defRPr sz="1800">
                    <a:solidFill>
                      <a:srgbClr val="595959"/>
                    </a:solidFill>
                  </a:defRPr>
                </a:pPr>
                <a:r>
                  <a:t>Mobilising knowledge and research</a:t>
                </a:r>
              </a:p>
            </p:txBody>
          </p:sp>
        </p:grpSp>
        <p:grpSp>
          <p:nvGrpSpPr>
            <p:cNvPr id="433" name="Gruppo"/>
            <p:cNvGrpSpPr/>
            <p:nvPr/>
          </p:nvGrpSpPr>
          <p:grpSpPr>
            <a:xfrm>
              <a:off x="-1" y="4078001"/>
              <a:ext cx="5429256" cy="1059181"/>
              <a:chOff x="0" y="-1"/>
              <a:chExt cx="5429254" cy="1059180"/>
            </a:xfrm>
          </p:grpSpPr>
          <p:sp>
            <p:nvSpPr>
              <p:cNvPr id="431" name="Rettangolo arrotondato"/>
              <p:cNvSpPr/>
              <p:nvPr/>
            </p:nvSpPr>
            <p:spPr>
              <a:xfrm>
                <a:off x="-1" y="46219"/>
                <a:ext cx="5429256" cy="966748"/>
              </a:xfrm>
              <a:prstGeom prst="roundRect">
                <a:avLst>
                  <a:gd name="adj" fmla="val 16667"/>
                </a:avLst>
              </a:prstGeom>
              <a:solidFill>
                <a:srgbClr val="EFDADA"/>
              </a:solidFill>
              <a:ln w="25400" cap="flat">
                <a:solidFill>
                  <a:srgbClr val="FFFFFF"/>
                </a:solidFill>
                <a:prstDash val="solid"/>
                <a:round/>
              </a:ln>
              <a:effectLst/>
            </p:spPr>
            <p:txBody>
              <a:bodyPr wrap="square" lIns="45718" tIns="45718" rIns="45718" bIns="45718" numCol="1" anchor="ctr">
                <a:noAutofit/>
              </a:bodyPr>
              <a:lstStyle/>
              <a:p>
                <a:pPr defTabSz="889000">
                  <a:lnSpc>
                    <a:spcPct val="90000"/>
                  </a:lnSpc>
                  <a:spcBef>
                    <a:spcPts val="3100"/>
                  </a:spcBef>
                  <a:defRPr sz="2000">
                    <a:solidFill>
                      <a:srgbClr val="FFFFFF"/>
                    </a:solidFill>
                  </a:defRPr>
                </a:pPr>
              </a:p>
            </p:txBody>
          </p:sp>
          <p:sp>
            <p:nvSpPr>
              <p:cNvPr id="432" name="Cultural heritage for stronger global partnerships:…"/>
              <p:cNvSpPr txBox="1"/>
              <p:nvPr/>
            </p:nvSpPr>
            <p:spPr>
              <a:xfrm>
                <a:off x="31558" y="-2"/>
                <a:ext cx="5366136" cy="1059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defTabSz="889000">
                  <a:lnSpc>
                    <a:spcPct val="90000"/>
                  </a:lnSpc>
                  <a:spcBef>
                    <a:spcPts val="800"/>
                  </a:spcBef>
                  <a:defRPr sz="1800">
                    <a:solidFill>
                      <a:srgbClr val="6B6B6B"/>
                    </a:solidFill>
                  </a:defRPr>
                </a:pPr>
                <a:r>
                  <a:t>Cultural heritage for stronger global partnerships: </a:t>
                </a:r>
                <a:r>
                  <a:rPr sz="2000">
                    <a:solidFill>
                      <a:srgbClr val="797979"/>
                    </a:solidFill>
                  </a:rPr>
                  <a:t> </a:t>
                </a:r>
                <a:endParaRPr sz="2000">
                  <a:solidFill>
                    <a:srgbClr val="797979"/>
                  </a:solidFill>
                </a:endParaRPr>
              </a:p>
              <a:p>
                <a:pPr defTabSz="889000">
                  <a:lnSpc>
                    <a:spcPct val="90000"/>
                  </a:lnSpc>
                  <a:spcBef>
                    <a:spcPts val="800"/>
                  </a:spcBef>
                  <a:defRPr sz="1800">
                    <a:solidFill>
                      <a:srgbClr val="6B6B6B"/>
                    </a:solidFill>
                  </a:defRPr>
                </a:pPr>
                <a:r>
                  <a:t>Reinforcing international cooperation</a:t>
                </a:r>
              </a:p>
            </p:txBody>
          </p:sp>
        </p:grpSp>
      </p:grpSp>
      <p:sp>
        <p:nvSpPr>
          <p:cNvPr id="435" name="Content Placeholder 6"/>
          <p:cNvSpPr txBox="1"/>
          <p:nvPr>
            <p:ph type="body" sz="quarter" idx="1"/>
          </p:nvPr>
        </p:nvSpPr>
        <p:spPr>
          <a:xfrm>
            <a:off x="207217" y="1909277"/>
            <a:ext cx="3021471" cy="3960219"/>
          </a:xfrm>
          <a:prstGeom prst="rect">
            <a:avLst/>
          </a:prstGeom>
        </p:spPr>
        <p:txBody>
          <a:bodyPr/>
          <a:lstStyle/>
          <a:p>
            <a:pPr marL="318879" indent="-318879" defTabSz="850391">
              <a:lnSpc>
                <a:spcPct val="90000"/>
              </a:lnSpc>
              <a:spcBef>
                <a:spcPts val="2400"/>
              </a:spcBef>
              <a:buClrTx/>
              <a:defRPr b="1" i="0" sz="2200">
                <a:solidFill>
                  <a:srgbClr val="F58220"/>
                </a:solidFill>
              </a:defRPr>
            </a:pPr>
            <a:r>
              <a:t>Holistic</a:t>
            </a:r>
            <a:endParaRPr>
              <a:solidFill>
                <a:srgbClr val="000000"/>
              </a:solidFill>
            </a:endParaRPr>
          </a:p>
          <a:p>
            <a:pPr marL="318879" indent="-318879" defTabSz="850391">
              <a:lnSpc>
                <a:spcPct val="90000"/>
              </a:lnSpc>
              <a:spcBef>
                <a:spcPts val="2400"/>
              </a:spcBef>
              <a:buClrTx/>
              <a:defRPr b="1" i="0" sz="2200">
                <a:solidFill>
                  <a:srgbClr val="F58220"/>
                </a:solidFill>
              </a:defRPr>
            </a:pPr>
            <a:r>
              <a:t>Mainstreaming</a:t>
            </a:r>
            <a:r>
              <a:rPr>
                <a:solidFill>
                  <a:srgbClr val="000000"/>
                </a:solidFill>
              </a:rPr>
              <a:t> and integrated</a:t>
            </a:r>
          </a:p>
          <a:p>
            <a:pPr marL="318879" indent="-318879" defTabSz="850391">
              <a:lnSpc>
                <a:spcPct val="90000"/>
              </a:lnSpc>
              <a:spcBef>
                <a:spcPts val="2400"/>
              </a:spcBef>
              <a:buClrTx/>
              <a:defRPr b="1" i="0" sz="2200">
                <a:solidFill>
                  <a:srgbClr val="F58220"/>
                </a:solidFill>
              </a:defRPr>
            </a:pPr>
            <a:r>
              <a:t>Evidence-based</a:t>
            </a:r>
            <a:r>
              <a:rPr>
                <a:solidFill>
                  <a:srgbClr val="000000"/>
                </a:solidFill>
              </a:rPr>
              <a:t> policy making </a:t>
            </a:r>
          </a:p>
          <a:p>
            <a:pPr marL="318879" indent="-318879" defTabSz="850391">
              <a:lnSpc>
                <a:spcPct val="90000"/>
              </a:lnSpc>
              <a:spcBef>
                <a:spcPts val="2400"/>
              </a:spcBef>
              <a:buClrTx/>
              <a:defRPr b="1" i="0" sz="2200">
                <a:solidFill>
                  <a:srgbClr val="F58220"/>
                </a:solidFill>
              </a:defRPr>
            </a:pPr>
            <a:r>
              <a:t>Multi-stakeholder</a:t>
            </a:r>
            <a:r>
              <a:rPr>
                <a:solidFill>
                  <a:srgbClr val="000000"/>
                </a:solidFill>
              </a:rPr>
              <a:t> (Cultural Heritage Forum)</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TextBox 137"/>
          <p:cNvSpPr txBox="1"/>
          <p:nvPr/>
        </p:nvSpPr>
        <p:spPr>
          <a:xfrm>
            <a:off x="506020" y="1097281"/>
            <a:ext cx="5417534" cy="5158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700">
                <a:solidFill>
                  <a:srgbClr val="0F5494"/>
                </a:solidFill>
                <a:latin typeface="Verdana"/>
                <a:ea typeface="Verdana"/>
                <a:cs typeface="Verdana"/>
                <a:sym typeface="Verdana"/>
              </a:defRPr>
            </a:pPr>
            <a:r>
              <a:t>Cluster 12: Boosting skills in cultural heritage professions</a:t>
            </a:r>
          </a:p>
          <a:p>
            <a:pPr marL="285750" indent="-285750">
              <a:buSzPct val="100000"/>
              <a:buFont typeface="Arial"/>
              <a:buChar char="•"/>
              <a:defRPr b="0" sz="1700">
                <a:latin typeface="Verdana"/>
                <a:ea typeface="Verdana"/>
                <a:cs typeface="Verdana"/>
                <a:sym typeface="Verdana"/>
              </a:defRPr>
            </a:pPr>
            <a:r>
              <a:t>2019</a:t>
            </a:r>
            <a:r>
              <a:rPr>
                <a:solidFill>
                  <a:srgbClr val="0F5494"/>
                </a:solidFill>
              </a:rPr>
              <a:t> </a:t>
            </a:r>
            <a:r>
              <a:rPr i="1"/>
              <a:t>Fostering cooperation in the European Union on skills, training and knowledge transfer in cultural heritage professions</a:t>
            </a:r>
            <a:r>
              <a:t>. OMC </a:t>
            </a:r>
            <a:r>
              <a:rPr b="1"/>
              <a:t>Report</a:t>
            </a:r>
            <a:r>
              <a:t> of Working Group of Member States</a:t>
            </a:r>
          </a:p>
          <a:p>
            <a:pPr>
              <a:defRPr b="0" sz="1700">
                <a:latin typeface="Verdana"/>
                <a:ea typeface="Verdana"/>
                <a:cs typeface="Verdana"/>
                <a:sym typeface="Verdana"/>
              </a:defRPr>
            </a:pPr>
            <a:endParaRPr>
              <a:solidFill>
                <a:srgbClr val="0F5494"/>
              </a:solidFill>
            </a:endParaRPr>
          </a:p>
          <a:p>
            <a:pPr marL="285750" indent="-285750">
              <a:buSzPct val="100000"/>
              <a:buFont typeface="Arial"/>
              <a:buChar char="•"/>
              <a:defRPr b="0" sz="1700">
                <a:latin typeface="Verdana"/>
                <a:ea typeface="Verdana"/>
                <a:cs typeface="Verdana"/>
                <a:sym typeface="Verdana"/>
              </a:defRPr>
            </a:pPr>
            <a:r>
              <a:t>Development of qualified professionals and improvement in knowledge management and knowledge  transfer in  the cultural heritage  sector  through  projects (Erasmus+)</a:t>
            </a:r>
          </a:p>
          <a:p>
            <a:pPr>
              <a:defRPr b="0" sz="1700">
                <a:latin typeface="Verdana"/>
                <a:ea typeface="Verdana"/>
                <a:cs typeface="Verdana"/>
                <a:sym typeface="Verdana"/>
              </a:defRPr>
            </a:pPr>
          </a:p>
          <a:p>
            <a:pPr marL="285750" indent="-285750">
              <a:buSzPct val="100000"/>
              <a:buFont typeface="Arial"/>
              <a:buChar char="•"/>
              <a:defRPr b="0" sz="1700">
                <a:latin typeface="Verdana"/>
                <a:ea typeface="Verdana"/>
                <a:cs typeface="Verdana"/>
                <a:sym typeface="Verdana"/>
              </a:defRPr>
            </a:pPr>
            <a:r>
              <a:t>Map  skills  at  risk,  gather  statistical evidence, define occupational profiles and develop frameworks for raising awareness and attracting the young generations to heritage professions. (Erasmus+ Sector Skills Alliances Blueprint for Skills, Pilot Project FLIP 2, revision of NACE 2.0)</a:t>
            </a:r>
          </a:p>
        </p:txBody>
      </p:sp>
      <p:sp>
        <p:nvSpPr>
          <p:cNvPr id="438" name="TextBox 28"/>
          <p:cNvSpPr txBox="1"/>
          <p:nvPr/>
        </p:nvSpPr>
        <p:spPr>
          <a:xfrm>
            <a:off x="619637" y="228788"/>
            <a:ext cx="7406762" cy="624707"/>
          </a:xfrm>
          <a:prstGeom prst="rect">
            <a:avLst/>
          </a:prstGeom>
          <a:ln w="12700">
            <a:miter lim="400000"/>
          </a:ln>
          <a:extLst>
            <a:ext uri="{C572A759-6A51-4108-AA02-DFA0A04FC94B}">
              <ma14:wrappingTextBoxFlag xmlns:ma14="http://schemas.microsoft.com/office/mac/drawingml/2011/main" val="1"/>
            </a:ext>
          </a:extLst>
        </p:spPr>
        <p:txBody>
          <a:bodyPr lIns="45653" tIns="45653" rIns="45653" bIns="45653">
            <a:spAutoFit/>
          </a:bodyPr>
          <a:lstStyle>
            <a:lvl1pPr algn="ctr" defTabSz="934719">
              <a:defRPr b="0" sz="3500">
                <a:solidFill>
                  <a:srgbClr val="F58220"/>
                </a:solidFill>
                <a:latin typeface="Verdana"/>
                <a:ea typeface="Verdana"/>
                <a:cs typeface="Verdana"/>
                <a:sym typeface="Verdana"/>
              </a:defRPr>
            </a:lvl1pPr>
          </a:lstStyle>
          <a:p>
            <a:pPr/>
            <a:r>
              <a:t>What’s next?</a:t>
            </a:r>
          </a:p>
        </p:txBody>
      </p:sp>
      <p:pic>
        <p:nvPicPr>
          <p:cNvPr id="439" name="Picture 1" descr="Picture 1"/>
          <p:cNvPicPr>
            <a:picLocks noChangeAspect="1"/>
          </p:cNvPicPr>
          <p:nvPr/>
        </p:nvPicPr>
        <p:blipFill>
          <a:blip r:embed="rId2">
            <a:extLst/>
          </a:blip>
          <a:stretch>
            <a:fillRect/>
          </a:stretch>
        </p:blipFill>
        <p:spPr>
          <a:xfrm>
            <a:off x="6664994" y="528052"/>
            <a:ext cx="2038373" cy="2752146"/>
          </a:xfrm>
          <a:prstGeom prst="rect">
            <a:avLst/>
          </a:prstGeom>
          <a:ln>
            <a:solidFill>
              <a:srgbClr val="000000"/>
            </a:solidFill>
            <a:miter lim="400000"/>
          </a:ln>
        </p:spPr>
      </p:pic>
      <p:pic>
        <p:nvPicPr>
          <p:cNvPr id="440" name="Immagine" descr="Immagine"/>
          <p:cNvPicPr>
            <a:picLocks noChangeAspect="1"/>
          </p:cNvPicPr>
          <p:nvPr/>
        </p:nvPicPr>
        <p:blipFill>
          <a:blip r:embed="rId3">
            <a:extLst/>
          </a:blip>
          <a:stretch>
            <a:fillRect/>
          </a:stretch>
        </p:blipFill>
        <p:spPr>
          <a:xfrm>
            <a:off x="6574411" y="4649402"/>
            <a:ext cx="2219540" cy="1258733"/>
          </a:xfrm>
          <a:prstGeom prst="rect">
            <a:avLst/>
          </a:prstGeom>
          <a:ln w="12700">
            <a:miter lim="400000"/>
          </a:ln>
        </p:spPr>
      </p:pic>
      <p:pic>
        <p:nvPicPr>
          <p:cNvPr id="441" name="Picture 7" descr="Picture 7"/>
          <p:cNvPicPr>
            <a:picLocks noChangeAspect="1"/>
          </p:cNvPicPr>
          <p:nvPr/>
        </p:nvPicPr>
        <p:blipFill>
          <a:blip r:embed="rId4">
            <a:extLst/>
          </a:blip>
          <a:srcRect l="39792" t="56976" r="28055" b="20267"/>
          <a:stretch>
            <a:fillRect/>
          </a:stretch>
        </p:blipFill>
        <p:spPr>
          <a:xfrm>
            <a:off x="6574716" y="3606804"/>
            <a:ext cx="2124642" cy="84538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quot;FLIP (Finance, Learning, Innovation and Patenting) for CCIs&quot; - 1"/>
          <p:cNvSpPr txBox="1"/>
          <p:nvPr>
            <p:ph type="title"/>
          </p:nvPr>
        </p:nvSpPr>
        <p:spPr>
          <a:xfrm>
            <a:off x="468314" y="658994"/>
            <a:ext cx="8229601" cy="936627"/>
          </a:xfrm>
          <a:prstGeom prst="rect">
            <a:avLst/>
          </a:prstGeom>
        </p:spPr>
        <p:txBody>
          <a:bodyPr/>
          <a:lstStyle>
            <a:lvl1pPr marL="186014" indent="-186014" algn="ctr" defTabSz="474115">
              <a:defRPr b="0" sz="2720">
                <a:solidFill>
                  <a:srgbClr val="F58220"/>
                </a:solidFill>
              </a:defRPr>
            </a:lvl1pPr>
          </a:lstStyle>
          <a:p>
            <a:pPr/>
            <a:r>
              <a:t>"FLIP (Finance, Learning, Innovation and Patenting) for CCIs" - 1</a:t>
            </a:r>
          </a:p>
        </p:txBody>
      </p:sp>
      <p:sp>
        <p:nvSpPr>
          <p:cNvPr id="444" name="Policy project, EP Pilot Project 2018…"/>
          <p:cNvSpPr txBox="1"/>
          <p:nvPr>
            <p:ph type="body" idx="1"/>
          </p:nvPr>
        </p:nvSpPr>
        <p:spPr>
          <a:xfrm>
            <a:off x="468314" y="1768873"/>
            <a:ext cx="8229601" cy="3633788"/>
          </a:xfrm>
          <a:prstGeom prst="rect">
            <a:avLst/>
          </a:prstGeom>
        </p:spPr>
        <p:txBody>
          <a:bodyPr/>
          <a:lstStyle/>
          <a:p>
            <a:pPr marL="0" indent="0" defTabSz="443484">
              <a:spcBef>
                <a:spcPts val="0"/>
              </a:spcBef>
              <a:buClrTx/>
              <a:buSzTx/>
              <a:buFontTx/>
              <a:buNone/>
              <a:defRPr b="1" i="0" sz="1940">
                <a:solidFill>
                  <a:srgbClr val="000000"/>
                </a:solidFill>
              </a:defRPr>
            </a:pPr>
            <a:r>
              <a:t>P</a:t>
            </a:r>
            <a:r>
              <a:rPr b="0"/>
              <a:t>olicy project</a:t>
            </a:r>
            <a:r>
              <a:t>, </a:t>
            </a:r>
            <a:r>
              <a:rPr b="0" sz="1746"/>
              <a:t>EP Pilot Project 2018 </a:t>
            </a:r>
            <a:endParaRPr b="0" sz="1746"/>
          </a:p>
          <a:p>
            <a:pPr marL="0" indent="0" defTabSz="443484">
              <a:spcBef>
                <a:spcPts val="0"/>
              </a:spcBef>
              <a:buClrTx/>
              <a:buSzTx/>
              <a:buFontTx/>
              <a:buNone/>
              <a:defRPr i="0" sz="1746">
                <a:solidFill>
                  <a:srgbClr val="000000"/>
                </a:solidFill>
              </a:defRPr>
            </a:pPr>
            <a:r>
              <a:t>Timing: February 2019-21 (1m€) </a:t>
            </a:r>
          </a:p>
          <a:p>
            <a:pPr marL="0" indent="0" defTabSz="443484">
              <a:spcBef>
                <a:spcPts val="0"/>
              </a:spcBef>
              <a:buClrTx/>
              <a:buSzTx/>
              <a:buFontTx/>
              <a:buNone/>
              <a:defRPr i="0" sz="1746">
                <a:solidFill>
                  <a:srgbClr val="000000"/>
                </a:solidFill>
              </a:defRPr>
            </a:pPr>
            <a:r>
              <a:t>Objectives: </a:t>
            </a:r>
          </a:p>
          <a:p>
            <a:pPr marL="0" indent="0" defTabSz="443484">
              <a:spcBef>
                <a:spcPts val="800"/>
              </a:spcBef>
              <a:buClrTx/>
              <a:buSzTx/>
              <a:buFontTx/>
              <a:buNone/>
              <a:defRPr i="0" sz="1746">
                <a:solidFill>
                  <a:srgbClr val="000000"/>
                </a:solidFill>
              </a:defRPr>
            </a:pPr>
            <a:r>
              <a:t>•Define and test policies and actions for sustaining and developing CCIs, </a:t>
            </a:r>
          </a:p>
          <a:p>
            <a:pPr marL="0" indent="0" defTabSz="443484">
              <a:spcBef>
                <a:spcPts val="0"/>
              </a:spcBef>
              <a:buClrTx/>
              <a:buSzTx/>
              <a:buFontTx/>
              <a:buNone/>
              <a:defRPr i="0" sz="1746">
                <a:solidFill>
                  <a:srgbClr val="000000"/>
                </a:solidFill>
              </a:defRPr>
            </a:pPr>
            <a:r>
              <a:t>•Generate cross-sectoral benefits and spill-overs in the different areas and sectors CCIs interface with </a:t>
            </a:r>
          </a:p>
          <a:p>
            <a:pPr marL="0" indent="0" defTabSz="443484">
              <a:spcBef>
                <a:spcPts val="0"/>
              </a:spcBef>
              <a:buClrTx/>
              <a:buSzTx/>
              <a:buFontTx/>
              <a:buNone/>
              <a:defRPr i="0" sz="1746">
                <a:solidFill>
                  <a:srgbClr val="000000"/>
                </a:solidFill>
              </a:defRPr>
            </a:pPr>
          </a:p>
          <a:p>
            <a:pPr marL="0" indent="0" defTabSz="443484">
              <a:spcBef>
                <a:spcPts val="0"/>
              </a:spcBef>
              <a:buClrTx/>
              <a:buSzTx/>
              <a:buFontTx/>
              <a:buNone/>
              <a:defRPr i="0" sz="1746">
                <a:solidFill>
                  <a:srgbClr val="000000"/>
                </a:solidFill>
              </a:defRPr>
            </a:pPr>
            <a:r>
              <a:t>Areas of action: </a:t>
            </a:r>
          </a:p>
          <a:p>
            <a:pPr marL="0" indent="0" defTabSz="443484">
              <a:spcBef>
                <a:spcPts val="800"/>
              </a:spcBef>
              <a:buClrTx/>
              <a:buSzTx/>
              <a:buFontTx/>
              <a:buNone/>
              <a:defRPr i="0" sz="1746">
                <a:solidFill>
                  <a:srgbClr val="000000"/>
                </a:solidFill>
              </a:defRPr>
            </a:pPr>
            <a:r>
              <a:rPr>
                <a:latin typeface="Wingdings"/>
                <a:ea typeface="Wingdings"/>
                <a:cs typeface="Wingdings"/>
                <a:sym typeface="Wingdings"/>
              </a:rPr>
              <a:t></a:t>
            </a:r>
            <a:r>
              <a:t>skill classification model for CCIs </a:t>
            </a:r>
          </a:p>
          <a:p>
            <a:pPr marL="0" indent="0" defTabSz="443484">
              <a:spcBef>
                <a:spcPts val="0"/>
              </a:spcBef>
              <a:buClrTx/>
              <a:buSzTx/>
              <a:buFontTx/>
              <a:buNone/>
              <a:defRPr i="0" sz="1746">
                <a:solidFill>
                  <a:srgbClr val="000000"/>
                </a:solidFill>
              </a:defRPr>
            </a:pPr>
            <a:r>
              <a:rPr>
                <a:latin typeface="Wingdings"/>
                <a:ea typeface="Wingdings"/>
                <a:cs typeface="Wingdings"/>
                <a:sym typeface="Wingdings"/>
              </a:rPr>
              <a:t></a:t>
            </a:r>
            <a:r>
              <a:t>CCI-skills and traditional education and skills development systems </a:t>
            </a:r>
          </a:p>
        </p:txBody>
      </p:sp>
      <p:pic>
        <p:nvPicPr>
          <p:cNvPr id="445" name="Immagine" descr="Immagine"/>
          <p:cNvPicPr>
            <a:picLocks noChangeAspect="1"/>
          </p:cNvPicPr>
          <p:nvPr/>
        </p:nvPicPr>
        <p:blipFill>
          <a:blip r:embed="rId2">
            <a:extLst/>
          </a:blip>
          <a:stretch>
            <a:fillRect/>
          </a:stretch>
        </p:blipFill>
        <p:spPr>
          <a:xfrm>
            <a:off x="106330" y="5286779"/>
            <a:ext cx="2801970" cy="1589037"/>
          </a:xfrm>
          <a:prstGeom prst="rect">
            <a:avLst/>
          </a:prstGeom>
          <a:ln w="12700">
            <a:miter lim="400000"/>
          </a:ln>
        </p:spPr>
      </p:pic>
      <p:sp>
        <p:nvSpPr>
          <p:cNvPr id="446" name="http://creativeflip.creativehubs.net/#hero…"/>
          <p:cNvSpPr txBox="1"/>
          <p:nvPr/>
        </p:nvSpPr>
        <p:spPr>
          <a:xfrm>
            <a:off x="3206574" y="5356939"/>
            <a:ext cx="5433080" cy="739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b="0" sz="1400">
                <a:latin typeface="Verdana"/>
                <a:ea typeface="Verdana"/>
                <a:cs typeface="Verdana"/>
                <a:sym typeface="Verdana"/>
              </a:defRPr>
            </a:pPr>
            <a:r>
              <a:t>http://creativeflip.creativehubs.net/#hero </a:t>
            </a:r>
          </a:p>
          <a:p>
            <a:pPr defTabSz="457200">
              <a:defRPr b="0" sz="1400">
                <a:latin typeface="Verdana"/>
                <a:ea typeface="Verdana"/>
                <a:cs typeface="Verdana"/>
                <a:sym typeface="Verdana"/>
              </a:defRPr>
            </a:pPr>
            <a:r>
              <a:t>https://ec.europa.eu/culture/calls/pilot-project-cultural-and-creative-industries_en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EP Pilot Project 2019…"/>
          <p:cNvSpPr txBox="1"/>
          <p:nvPr>
            <p:ph type="body" idx="1"/>
          </p:nvPr>
        </p:nvSpPr>
        <p:spPr>
          <a:xfrm>
            <a:off x="457201" y="1859757"/>
            <a:ext cx="8229601" cy="4685177"/>
          </a:xfrm>
          <a:prstGeom prst="rect">
            <a:avLst/>
          </a:prstGeom>
        </p:spPr>
        <p:txBody>
          <a:bodyPr/>
          <a:lstStyle/>
          <a:p>
            <a:pPr marL="0" indent="0" defTabSz="438911">
              <a:spcBef>
                <a:spcPts val="0"/>
              </a:spcBef>
              <a:buClrTx/>
              <a:buSzTx/>
              <a:buFontTx/>
              <a:buNone/>
              <a:defRPr i="0" sz="1727">
                <a:solidFill>
                  <a:srgbClr val="000000"/>
                </a:solidFill>
              </a:defRPr>
            </a:pPr>
            <a:r>
              <a:t>EP Pilot Project 2019 </a:t>
            </a:r>
          </a:p>
          <a:p>
            <a:pPr marL="0" indent="0" defTabSz="438911">
              <a:spcBef>
                <a:spcPts val="0"/>
              </a:spcBef>
              <a:buClrTx/>
              <a:buSzTx/>
              <a:buFontTx/>
              <a:buNone/>
              <a:defRPr i="0" sz="1727">
                <a:solidFill>
                  <a:srgbClr val="000000"/>
                </a:solidFill>
              </a:defRPr>
            </a:pPr>
            <a:r>
              <a:t>Timing: to start early-2020, 2 year project), 1,05 m€ </a:t>
            </a:r>
          </a:p>
          <a:p>
            <a:pPr marL="0" indent="0" defTabSz="438911">
              <a:spcBef>
                <a:spcPts val="0"/>
              </a:spcBef>
              <a:buClrTx/>
              <a:buSzTx/>
              <a:buFontTx/>
              <a:buNone/>
              <a:defRPr i="0" sz="1727">
                <a:solidFill>
                  <a:srgbClr val="000000"/>
                </a:solidFill>
              </a:defRPr>
            </a:pPr>
            <a:r>
              <a:t>Call for proposals EAC/S12/2019, 1 proposal to be funded, </a:t>
            </a:r>
          </a:p>
          <a:p>
            <a:pPr marL="0" indent="0" defTabSz="438911">
              <a:spcBef>
                <a:spcPts val="0"/>
              </a:spcBef>
              <a:buClrTx/>
              <a:buSzTx/>
              <a:buFontTx/>
              <a:buNone/>
              <a:defRPr i="0" sz="1727">
                <a:solidFill>
                  <a:srgbClr val="000000"/>
                </a:solidFill>
              </a:defRPr>
            </a:pPr>
            <a:r>
              <a:t>deadline for submission: 12/08/2019 </a:t>
            </a:r>
          </a:p>
          <a:p>
            <a:pPr marL="0" indent="0" defTabSz="438911">
              <a:spcBef>
                <a:spcPts val="0"/>
              </a:spcBef>
              <a:buClrTx/>
              <a:buSzTx/>
              <a:buFontTx/>
              <a:buNone/>
              <a:defRPr i="0" sz="1727">
                <a:solidFill>
                  <a:srgbClr val="000000"/>
                </a:solidFill>
              </a:defRPr>
            </a:pPr>
            <a:r>
              <a:t>Objectives: </a:t>
            </a:r>
          </a:p>
          <a:p>
            <a:pPr marL="0" indent="0" defTabSz="438911">
              <a:spcBef>
                <a:spcPts val="800"/>
              </a:spcBef>
              <a:buClrTx/>
              <a:buSzTx/>
              <a:buFontTx/>
              <a:buNone/>
              <a:defRPr b="1" i="0" sz="1727">
                <a:solidFill>
                  <a:srgbClr val="000000"/>
                </a:solidFill>
              </a:defRPr>
            </a:pPr>
            <a:r>
              <a:t>•to bridge the gap between cultural heritage education and skills development and the labour market </a:t>
            </a:r>
          </a:p>
          <a:p>
            <a:pPr marL="0" indent="0" defTabSz="438911">
              <a:spcBef>
                <a:spcPts val="0"/>
              </a:spcBef>
              <a:buClrTx/>
              <a:buSzTx/>
              <a:buFontTx/>
              <a:buNone/>
              <a:defRPr i="0" sz="1727">
                <a:solidFill>
                  <a:srgbClr val="000000"/>
                </a:solidFill>
              </a:defRPr>
            </a:pPr>
            <a:r>
              <a:t>•to encourage connections with creative industries and "third places" such as creative hubs, maker spaces, fablabs, cultural centers, community centers or other. </a:t>
            </a:r>
          </a:p>
          <a:p>
            <a:pPr marL="0" indent="0" defTabSz="438911">
              <a:spcBef>
                <a:spcPts val="0"/>
              </a:spcBef>
              <a:buClrTx/>
              <a:buSzTx/>
              <a:buFontTx/>
              <a:buNone/>
              <a:defRPr i="0" sz="1727">
                <a:solidFill>
                  <a:srgbClr val="000000"/>
                </a:solidFill>
              </a:defRPr>
            </a:pPr>
          </a:p>
          <a:p>
            <a:pPr marL="0" indent="0" defTabSz="438911">
              <a:spcBef>
                <a:spcPts val="0"/>
              </a:spcBef>
              <a:buClrTx/>
              <a:buSzTx/>
              <a:buFontTx/>
              <a:buNone/>
              <a:defRPr i="0" sz="1727">
                <a:solidFill>
                  <a:srgbClr val="000000"/>
                </a:solidFill>
              </a:defRPr>
            </a:pPr>
            <a:r>
              <a:t>Areas of action: </a:t>
            </a:r>
          </a:p>
          <a:p>
            <a:pPr marL="0" indent="0" defTabSz="438911">
              <a:spcBef>
                <a:spcPts val="800"/>
              </a:spcBef>
              <a:buClrTx/>
              <a:buSzTx/>
              <a:buFontTx/>
              <a:buNone/>
              <a:defRPr i="0" sz="1727">
                <a:solidFill>
                  <a:srgbClr val="000000"/>
                </a:solidFill>
              </a:defRPr>
            </a:pPr>
            <a:r>
              <a:rPr>
                <a:latin typeface="Wingdings"/>
                <a:ea typeface="Wingdings"/>
                <a:cs typeface="Wingdings"/>
                <a:sym typeface="Wingdings"/>
              </a:rPr>
              <a:t></a:t>
            </a:r>
            <a:r>
              <a:t>skill enhancement model for CCIs </a:t>
            </a:r>
          </a:p>
          <a:p>
            <a:pPr marL="0" indent="0" defTabSz="438911">
              <a:spcBef>
                <a:spcPts val="0"/>
              </a:spcBef>
              <a:buClrTx/>
              <a:buSzTx/>
              <a:buFontTx/>
              <a:buNone/>
              <a:defRPr i="0" sz="1727">
                <a:solidFill>
                  <a:srgbClr val="000000"/>
                </a:solidFill>
              </a:defRPr>
            </a:pPr>
            <a:r>
              <a:rPr>
                <a:latin typeface="Wingdings"/>
                <a:ea typeface="Wingdings"/>
                <a:cs typeface="Wingdings"/>
                <a:sym typeface="Wingdings"/>
              </a:rPr>
              <a:t></a:t>
            </a:r>
            <a:r>
              <a:t>CCI-skills and traditional education and skills development systems </a:t>
            </a:r>
          </a:p>
          <a:p>
            <a:pPr marL="0" indent="0" defTabSz="438911">
              <a:spcBef>
                <a:spcPts val="0"/>
              </a:spcBef>
              <a:buClrTx/>
              <a:buSzTx/>
              <a:buFontTx/>
              <a:buNone/>
              <a:defRPr i="0" sz="1727">
                <a:solidFill>
                  <a:srgbClr val="000000"/>
                </a:solidFill>
              </a:defRPr>
            </a:pPr>
          </a:p>
          <a:p>
            <a:pPr marL="0" indent="0" defTabSz="438911">
              <a:spcBef>
                <a:spcPts val="0"/>
              </a:spcBef>
              <a:buClrTx/>
              <a:buSzTx/>
              <a:buFontTx/>
              <a:buNone/>
              <a:defRPr i="0" sz="1344">
                <a:solidFill>
                  <a:srgbClr val="000000"/>
                </a:solidFill>
              </a:defRPr>
            </a:pPr>
            <a:r>
              <a:t>https://ec.europa.eu/culture/calls/eac-s12-2019_en </a:t>
            </a:r>
          </a:p>
        </p:txBody>
      </p:sp>
      <p:sp>
        <p:nvSpPr>
          <p:cNvPr id="449" name="&quot;FLIP (Finance, Learning, Innovation and Patenting) for CCIs&quot; - 2 - NEW CALL!"/>
          <p:cNvSpPr txBox="1"/>
          <p:nvPr>
            <p:ph type="title"/>
          </p:nvPr>
        </p:nvSpPr>
        <p:spPr>
          <a:xfrm>
            <a:off x="468314" y="658994"/>
            <a:ext cx="8229601" cy="936627"/>
          </a:xfrm>
          <a:prstGeom prst="rect">
            <a:avLst/>
          </a:prstGeom>
        </p:spPr>
        <p:txBody>
          <a:bodyPr/>
          <a:lstStyle>
            <a:lvl1pPr marL="186014" indent="-186014" algn="ctr" defTabSz="474115">
              <a:defRPr b="0" sz="2720">
                <a:solidFill>
                  <a:srgbClr val="F58220"/>
                </a:solidFill>
              </a:defRPr>
            </a:lvl1pPr>
          </a:lstStyle>
          <a:p>
            <a:pPr/>
            <a:r>
              <a:t>"FLIP (Finance, Learning, Innovation and Patenting) for CCIs" - 2 - NEW CALL!</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The „cultural” momentum"/>
          <p:cNvSpPr txBox="1"/>
          <p:nvPr>
            <p:ph type="title"/>
          </p:nvPr>
        </p:nvSpPr>
        <p:spPr>
          <a:xfrm>
            <a:off x="457199" y="383828"/>
            <a:ext cx="8229602" cy="936626"/>
          </a:xfrm>
          <a:prstGeom prst="rect">
            <a:avLst/>
          </a:prstGeom>
        </p:spPr>
        <p:txBody>
          <a:bodyPr/>
          <a:lstStyle>
            <a:lvl1pPr marL="218841" indent="-218841" algn="ctr" defTabSz="557783">
              <a:defRPr b="0" sz="3200">
                <a:solidFill>
                  <a:srgbClr val="F58220"/>
                </a:solidFill>
              </a:defRPr>
            </a:lvl1pPr>
          </a:lstStyle>
          <a:p>
            <a:pPr/>
            <a:r>
              <a:t>The „cultural” momentum</a:t>
            </a:r>
          </a:p>
        </p:txBody>
      </p:sp>
      <p:sp>
        <p:nvSpPr>
          <p:cNvPr id="305" name="2014-2015 New EU policy framework for Cultural Heritage…"/>
          <p:cNvSpPr txBox="1"/>
          <p:nvPr>
            <p:ph type="body" idx="1"/>
          </p:nvPr>
        </p:nvSpPr>
        <p:spPr>
          <a:xfrm>
            <a:off x="457201" y="1515181"/>
            <a:ext cx="8229601" cy="4958448"/>
          </a:xfrm>
          <a:prstGeom prst="rect">
            <a:avLst/>
          </a:prstGeom>
        </p:spPr>
        <p:txBody>
          <a:bodyPr/>
          <a:lstStyle/>
          <a:p>
            <a:pPr marL="305180" indent="-305180" defTabSz="813816">
              <a:lnSpc>
                <a:spcPct val="150000"/>
              </a:lnSpc>
              <a:spcBef>
                <a:spcPts val="300"/>
              </a:spcBef>
              <a:defRPr b="1" i="0" sz="1602">
                <a:solidFill>
                  <a:srgbClr val="000000"/>
                </a:solidFill>
              </a:defRPr>
            </a:pPr>
            <a:r>
              <a:rPr b="0"/>
              <a:t>2014-2015 </a:t>
            </a:r>
            <a:r>
              <a:t>New EU policy framework for Cultural Heritage</a:t>
            </a:r>
          </a:p>
          <a:p>
            <a:pPr marL="305180" indent="-305180" defTabSz="813816">
              <a:lnSpc>
                <a:spcPct val="150000"/>
              </a:lnSpc>
              <a:spcBef>
                <a:spcPts val="300"/>
              </a:spcBef>
              <a:defRPr b="1" i="0" sz="1602">
                <a:solidFill>
                  <a:srgbClr val="000000"/>
                </a:solidFill>
              </a:defRPr>
            </a:pPr>
            <a:r>
              <a:t>G7 for Culture Ministers </a:t>
            </a:r>
            <a:r>
              <a:rPr b="0"/>
              <a:t>(Florence, </a:t>
            </a:r>
            <a:r>
              <a:rPr b="0"/>
              <a:t>March</a:t>
            </a:r>
            <a:r>
              <a:rPr b="0"/>
              <a:t> 2017)</a:t>
            </a:r>
          </a:p>
          <a:p>
            <a:pPr marL="305180" indent="-305180" defTabSz="813816">
              <a:lnSpc>
                <a:spcPct val="150000"/>
              </a:lnSpc>
              <a:spcBef>
                <a:spcPts val="300"/>
              </a:spcBef>
              <a:defRPr b="1" i="0" sz="1602">
                <a:solidFill>
                  <a:srgbClr val="000000"/>
                </a:solidFill>
              </a:defRPr>
            </a:pPr>
            <a:r>
              <a:t>EU </a:t>
            </a:r>
            <a:r>
              <a:t>Leaders' meeting </a:t>
            </a:r>
            <a:r>
              <a:rPr b="0"/>
              <a:t>(Gothenburg, November 2017)</a:t>
            </a:r>
          </a:p>
          <a:p>
            <a:pPr marL="305180" indent="-305180" defTabSz="813816">
              <a:lnSpc>
                <a:spcPct val="150000"/>
              </a:lnSpc>
              <a:spcBef>
                <a:spcPts val="300"/>
              </a:spcBef>
              <a:defRPr b="1" i="0" sz="1602">
                <a:solidFill>
                  <a:srgbClr val="000000"/>
                </a:solidFill>
              </a:defRPr>
            </a:pPr>
            <a:r>
              <a:t>European Year of Cultural Heritage 2018 </a:t>
            </a:r>
          </a:p>
          <a:p>
            <a:pPr marL="305180" indent="-305180" defTabSz="813816">
              <a:lnSpc>
                <a:spcPct val="150000"/>
              </a:lnSpc>
              <a:spcBef>
                <a:spcPts val="300"/>
              </a:spcBef>
              <a:defRPr b="1" i="0" sz="1602">
                <a:solidFill>
                  <a:srgbClr val="000000"/>
                </a:solidFill>
              </a:defRPr>
            </a:pPr>
            <a:r>
              <a:t>Davos Declaration</a:t>
            </a:r>
            <a:r>
              <a:rPr b="0"/>
              <a:t>: </a:t>
            </a:r>
            <a:r>
              <a:rPr b="0" i="1"/>
              <a:t>European Ministers of Culture call for a policy of high-quality Baukultur </a:t>
            </a:r>
            <a:r>
              <a:rPr b="0"/>
              <a:t>(January 2018)</a:t>
            </a:r>
          </a:p>
          <a:p>
            <a:pPr marL="305180" indent="-305180" defTabSz="813816">
              <a:lnSpc>
                <a:spcPct val="150000"/>
              </a:lnSpc>
              <a:spcBef>
                <a:spcPts val="300"/>
              </a:spcBef>
              <a:defRPr i="0" sz="1602">
                <a:solidFill>
                  <a:srgbClr val="000000"/>
                </a:solidFill>
              </a:defRPr>
            </a:pPr>
            <a:r>
              <a:t>European Commission: </a:t>
            </a:r>
            <a:r>
              <a:rPr b="1"/>
              <a:t>New European Agenda for Culture </a:t>
            </a:r>
            <a:r>
              <a:t>(May 2018)</a:t>
            </a:r>
          </a:p>
          <a:p>
            <a:pPr marL="305180" indent="-305180" defTabSz="813816">
              <a:lnSpc>
                <a:spcPct val="150000"/>
              </a:lnSpc>
              <a:spcBef>
                <a:spcPts val="300"/>
              </a:spcBef>
              <a:defRPr i="0" sz="1602">
                <a:solidFill>
                  <a:srgbClr val="000000"/>
                </a:solidFill>
              </a:defRPr>
            </a:pPr>
            <a:r>
              <a:t>European </a:t>
            </a:r>
            <a:r>
              <a:rPr b="1"/>
              <a:t>Framework for Action on Cultural heritage </a:t>
            </a:r>
            <a:r>
              <a:t>(December 2018)</a:t>
            </a:r>
          </a:p>
          <a:p>
            <a:pPr marL="305180" indent="-305180" defTabSz="813816">
              <a:lnSpc>
                <a:spcPct val="150000"/>
              </a:lnSpc>
              <a:spcBef>
                <a:spcPts val="300"/>
              </a:spcBef>
              <a:defRPr b="1" i="0" sz="1602">
                <a:solidFill>
                  <a:srgbClr val="000000"/>
                </a:solidFill>
              </a:defRPr>
            </a:pPr>
            <a:r>
              <a:t>Council of the EU:</a:t>
            </a:r>
          </a:p>
          <a:p>
            <a:pPr lvl="1" marL="661225" indent="-254317" defTabSz="813816">
              <a:lnSpc>
                <a:spcPct val="150000"/>
              </a:lnSpc>
              <a:spcBef>
                <a:spcPts val="0"/>
              </a:spcBef>
              <a:buFontTx/>
              <a:defRPr b="1" i="0" sz="1602">
                <a:solidFill>
                  <a:srgbClr val="000000"/>
                </a:solidFill>
              </a:defRPr>
            </a:pPr>
            <a:r>
              <a:t>Conclusions on bringing cultural heritage to the fore across EU policies </a:t>
            </a:r>
            <a:r>
              <a:rPr b="0"/>
              <a:t>(May 2018)</a:t>
            </a:r>
          </a:p>
          <a:p>
            <a:pPr lvl="1" marL="661225" indent="-254317" defTabSz="813816">
              <a:lnSpc>
                <a:spcPct val="150000"/>
              </a:lnSpc>
              <a:spcBef>
                <a:spcPts val="0"/>
              </a:spcBef>
              <a:buFontTx/>
              <a:defRPr b="1" i="0" sz="1602">
                <a:solidFill>
                  <a:srgbClr val="000000"/>
                </a:solidFill>
              </a:defRPr>
            </a:pPr>
            <a:r>
              <a:t>Work Plan for Culture 2019</a:t>
            </a:r>
            <a:r>
              <a:t>-2022</a:t>
            </a:r>
            <a:r>
              <a:t> </a:t>
            </a:r>
            <a:r>
              <a:rPr b="0"/>
              <a:t>(</a:t>
            </a:r>
            <a:r>
              <a:rPr b="0"/>
              <a:t>November 2018</a:t>
            </a:r>
            <a:r>
              <a:rPr b="0"/>
              <a: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Schermata 2018-03-25 alle 14.29.23.png" descr="Schermata 2018-03-25 alle 14.29.23.png"/>
          <p:cNvPicPr>
            <a:picLocks noChangeAspect="1"/>
          </p:cNvPicPr>
          <p:nvPr/>
        </p:nvPicPr>
        <p:blipFill>
          <a:blip r:embed="rId2">
            <a:extLst/>
          </a:blip>
          <a:stretch>
            <a:fillRect/>
          </a:stretch>
        </p:blipFill>
        <p:spPr>
          <a:xfrm>
            <a:off x="1418047" y="410317"/>
            <a:ext cx="7201871" cy="4193496"/>
          </a:xfrm>
          <a:prstGeom prst="rect">
            <a:avLst/>
          </a:prstGeom>
          <a:ln w="12700">
            <a:miter lim="400000"/>
          </a:ln>
        </p:spPr>
      </p:pic>
      <p:pic>
        <p:nvPicPr>
          <p:cNvPr id="452" name="Picture 2" descr="Picture 2"/>
          <p:cNvPicPr>
            <a:picLocks noChangeAspect="1"/>
          </p:cNvPicPr>
          <p:nvPr/>
        </p:nvPicPr>
        <p:blipFill>
          <a:blip r:embed="rId3">
            <a:extLst/>
          </a:blip>
          <a:stretch>
            <a:fillRect/>
          </a:stretch>
        </p:blipFill>
        <p:spPr>
          <a:xfrm>
            <a:off x="1465721" y="4709662"/>
            <a:ext cx="1285109" cy="1865787"/>
          </a:xfrm>
          <a:prstGeom prst="rect">
            <a:avLst/>
          </a:prstGeom>
          <a:ln w="3175">
            <a:solidFill>
              <a:srgbClr val="000000"/>
            </a:solidFill>
            <a:miter lim="400000"/>
          </a:ln>
        </p:spPr>
      </p:pic>
      <p:pic>
        <p:nvPicPr>
          <p:cNvPr id="453" name="Immagine" descr="Immagine"/>
          <p:cNvPicPr>
            <a:picLocks noChangeAspect="1"/>
          </p:cNvPicPr>
          <p:nvPr/>
        </p:nvPicPr>
        <p:blipFill>
          <a:blip r:embed="rId4">
            <a:extLst/>
          </a:blip>
          <a:stretch>
            <a:fillRect/>
          </a:stretch>
        </p:blipFill>
        <p:spPr>
          <a:xfrm>
            <a:off x="2983233" y="4737182"/>
            <a:ext cx="3216462" cy="1810918"/>
          </a:xfrm>
          <a:prstGeom prst="rect">
            <a:avLst/>
          </a:prstGeom>
          <a:ln w="12700">
            <a:miter lim="400000"/>
          </a:ln>
        </p:spPr>
      </p:pic>
      <p:sp>
        <p:nvSpPr>
          <p:cNvPr id="454" name="TextBox 28"/>
          <p:cNvSpPr txBox="1"/>
          <p:nvPr/>
        </p:nvSpPr>
        <p:spPr>
          <a:xfrm rot="16200000">
            <a:off x="-3535330" y="3316543"/>
            <a:ext cx="8614751" cy="650111"/>
          </a:xfrm>
          <a:prstGeom prst="rect">
            <a:avLst/>
          </a:prstGeom>
          <a:ln w="12700">
            <a:miter lim="400000"/>
          </a:ln>
          <a:extLst>
            <a:ext uri="{C572A759-6A51-4108-AA02-DFA0A04FC94B}">
              <ma14:wrappingTextBoxFlag xmlns:ma14="http://schemas.microsoft.com/office/mac/drawingml/2011/main" val="1"/>
            </a:ext>
          </a:extLst>
        </p:spPr>
        <p:txBody>
          <a:bodyPr lIns="45654" tIns="45654" rIns="45654" bIns="45654">
            <a:spAutoFit/>
          </a:bodyPr>
          <a:lstStyle>
            <a:lvl1pPr algn="ctr" defTabSz="914399">
              <a:defRPr b="0" sz="3600">
                <a:solidFill>
                  <a:srgbClr val="F58220"/>
                </a:solidFill>
                <a:latin typeface="Verdana"/>
                <a:ea typeface="Verdana"/>
                <a:cs typeface="Verdana"/>
                <a:sym typeface="Verdana"/>
              </a:defRPr>
            </a:lvl1pPr>
          </a:lstStyle>
          <a:p>
            <a:pPr/>
            <a:r>
              <a:t>INNOVATION</a:t>
            </a:r>
          </a:p>
        </p:txBody>
      </p:sp>
      <p:pic>
        <p:nvPicPr>
          <p:cNvPr id="455" name="img.png" descr="img.png"/>
          <p:cNvPicPr>
            <a:picLocks noChangeAspect="1"/>
          </p:cNvPicPr>
          <p:nvPr/>
        </p:nvPicPr>
        <p:blipFill>
          <a:blip r:embed="rId5">
            <a:extLst/>
          </a:blip>
          <a:stretch>
            <a:fillRect/>
          </a:stretch>
        </p:blipFill>
        <p:spPr>
          <a:xfrm>
            <a:off x="6428544" y="4838372"/>
            <a:ext cx="2267314" cy="8538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Title 1"/>
          <p:cNvSpPr txBox="1"/>
          <p:nvPr>
            <p:ph type="title"/>
          </p:nvPr>
        </p:nvSpPr>
        <p:spPr>
          <a:xfrm>
            <a:off x="57677" y="53628"/>
            <a:ext cx="8229604" cy="936626"/>
          </a:xfrm>
          <a:prstGeom prst="rect">
            <a:avLst/>
          </a:prstGeom>
        </p:spPr>
        <p:txBody>
          <a:bodyPr/>
          <a:lstStyle>
            <a:lvl1pPr marL="358756" indent="-358756" algn="ctr">
              <a:defRPr b="0" sz="4400">
                <a:solidFill>
                  <a:srgbClr val="F58220"/>
                </a:solidFill>
              </a:defRPr>
            </a:lvl1pPr>
          </a:lstStyle>
          <a:p>
            <a:pPr/>
            <a:r>
              <a:t>Pragmatic approach</a:t>
            </a:r>
          </a:p>
        </p:txBody>
      </p:sp>
      <p:sp>
        <p:nvSpPr>
          <p:cNvPr id="458" name="Content Placeholder 2"/>
          <p:cNvSpPr txBox="1"/>
          <p:nvPr>
            <p:ph type="body" idx="1"/>
          </p:nvPr>
        </p:nvSpPr>
        <p:spPr>
          <a:xfrm>
            <a:off x="-2" y="909544"/>
            <a:ext cx="9144004" cy="3633794"/>
          </a:xfrm>
          <a:prstGeom prst="rect">
            <a:avLst/>
          </a:prstGeom>
        </p:spPr>
        <p:txBody>
          <a:bodyPr/>
          <a:lstStyle/>
          <a:p>
            <a:pPr marL="318897" indent="-318897" defTabSz="850391">
              <a:spcBef>
                <a:spcPts val="400"/>
              </a:spcBef>
              <a:defRPr i="0" sz="1900"/>
            </a:pPr>
            <a:r>
              <a:t>From an abstract notion to concrete action:</a:t>
            </a:r>
          </a:p>
          <a:p>
            <a:pPr lvl="1" marL="715391" indent="-290194" defTabSz="773856">
              <a:spcBef>
                <a:spcPts val="300"/>
              </a:spcBef>
              <a:defRPr i="0" sz="1800"/>
            </a:pPr>
            <a:r>
              <a:t>How participation can be used in the </a:t>
            </a:r>
            <a:r>
              <a:rPr b="1"/>
              <a:t>ordinary</a:t>
            </a:r>
            <a:r>
              <a:t> governance of cultural heritage?</a:t>
            </a:r>
          </a:p>
          <a:p>
            <a:pPr lvl="1" marL="715391" indent="-290194" defTabSz="773856">
              <a:spcBef>
                <a:spcPts val="300"/>
              </a:spcBef>
              <a:defRPr i="0" sz="1800"/>
            </a:pPr>
            <a:r>
              <a:t>How to facilitate the recognition of the </a:t>
            </a:r>
            <a:r>
              <a:rPr b="1"/>
              <a:t>importance</a:t>
            </a:r>
            <a:r>
              <a:t> of PGCH by institutions and professionals?</a:t>
            </a:r>
          </a:p>
          <a:p>
            <a:pPr lvl="1" marL="715391" indent="-290194" defTabSz="773856">
              <a:spcBef>
                <a:spcPts val="300"/>
              </a:spcBef>
              <a:defRPr b="1" i="0" sz="1800"/>
            </a:pPr>
            <a:r>
              <a:t>How</a:t>
            </a:r>
            <a:r>
              <a:rPr b="0"/>
              <a:t> and </a:t>
            </a:r>
            <a:r>
              <a:t>when</a:t>
            </a:r>
            <a:r>
              <a:rPr b="0"/>
              <a:t> to use it in the </a:t>
            </a:r>
            <a:r>
              <a:t>best</a:t>
            </a:r>
            <a:r>
              <a:rPr b="0"/>
              <a:t> possible way?</a:t>
            </a:r>
          </a:p>
          <a:p>
            <a:pPr marL="318897" indent="-318897" defTabSz="850391">
              <a:spcBef>
                <a:spcPts val="400"/>
              </a:spcBef>
              <a:defRPr i="0" sz="1900"/>
            </a:pPr>
            <a:r>
              <a:t>Building on practices/cases and analysis of processes, benefits, obstacles, motivation, lessons learned + Participatory methods</a:t>
            </a:r>
          </a:p>
          <a:p>
            <a:pPr marL="318897" indent="-318897" defTabSz="850391">
              <a:spcBef>
                <a:spcPts val="400"/>
              </a:spcBef>
              <a:defRPr i="0" sz="1900"/>
            </a:pPr>
            <a:r>
              <a:t>Not a </a:t>
            </a:r>
            <a:r>
              <a:rPr b="1"/>
              <a:t>cure-all</a:t>
            </a:r>
            <a:r>
              <a:t> or a </a:t>
            </a:r>
            <a:r>
              <a:rPr b="1"/>
              <a:t>one-size-fits-all</a:t>
            </a:r>
            <a:r>
              <a:t> method</a:t>
            </a:r>
            <a:endParaRPr sz="1800"/>
          </a:p>
          <a:p>
            <a:pPr marL="318897" indent="-318897" defTabSz="850391">
              <a:spcBef>
                <a:spcPts val="400"/>
              </a:spcBef>
              <a:defRPr i="0" sz="1900"/>
            </a:pPr>
            <a:r>
              <a:t>can start at all stages </a:t>
            </a:r>
            <a:r>
              <a:rPr b="1"/>
              <a:t>of the policy cycle</a:t>
            </a:r>
            <a:r>
              <a:t>, if this enables civil society</a:t>
            </a:r>
          </a:p>
        </p:txBody>
      </p:sp>
      <p:pic>
        <p:nvPicPr>
          <p:cNvPr id="459" name="Immagine" descr="Immagine"/>
          <p:cNvPicPr>
            <a:picLocks noChangeAspect="1"/>
          </p:cNvPicPr>
          <p:nvPr/>
        </p:nvPicPr>
        <p:blipFill>
          <a:blip r:embed="rId2">
            <a:extLst/>
          </a:blip>
          <a:stretch>
            <a:fillRect/>
          </a:stretch>
        </p:blipFill>
        <p:spPr>
          <a:xfrm>
            <a:off x="4311338" y="4373831"/>
            <a:ext cx="1862160" cy="2493967"/>
          </a:xfrm>
          <a:prstGeom prst="rect">
            <a:avLst/>
          </a:prstGeom>
          <a:ln w="12700">
            <a:miter lim="400000"/>
          </a:ln>
        </p:spPr>
      </p:pic>
      <p:pic>
        <p:nvPicPr>
          <p:cNvPr id="460" name="Picture 2" descr="Picture 2"/>
          <p:cNvPicPr>
            <a:picLocks noChangeAspect="1"/>
          </p:cNvPicPr>
          <p:nvPr/>
        </p:nvPicPr>
        <p:blipFill>
          <a:blip r:embed="rId3">
            <a:extLst/>
          </a:blip>
          <a:stretch>
            <a:fillRect/>
          </a:stretch>
        </p:blipFill>
        <p:spPr>
          <a:xfrm>
            <a:off x="-174751" y="4363415"/>
            <a:ext cx="4529141" cy="2493968"/>
          </a:xfrm>
          <a:prstGeom prst="rect">
            <a:avLst/>
          </a:prstGeom>
          <a:ln w="12700">
            <a:miter lim="400000"/>
          </a:ln>
        </p:spPr>
      </p:pic>
      <p:pic>
        <p:nvPicPr>
          <p:cNvPr id="461" name="Immagine" descr="Immagine"/>
          <p:cNvPicPr>
            <a:picLocks noChangeAspect="1"/>
          </p:cNvPicPr>
          <p:nvPr/>
        </p:nvPicPr>
        <p:blipFill>
          <a:blip r:embed="rId4">
            <a:extLst/>
          </a:blip>
          <a:stretch>
            <a:fillRect/>
          </a:stretch>
        </p:blipFill>
        <p:spPr>
          <a:xfrm>
            <a:off x="5964775" y="4353000"/>
            <a:ext cx="3467614" cy="259099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Title 1"/>
          <p:cNvSpPr txBox="1"/>
          <p:nvPr>
            <p:ph type="title"/>
          </p:nvPr>
        </p:nvSpPr>
        <p:spPr>
          <a:xfrm>
            <a:off x="2767236" y="210011"/>
            <a:ext cx="8229601" cy="936629"/>
          </a:xfrm>
          <a:prstGeom prst="rect">
            <a:avLst/>
          </a:prstGeom>
        </p:spPr>
        <p:txBody>
          <a:bodyPr/>
          <a:lstStyle/>
          <a:p>
            <a:pPr/>
            <a:r>
              <a:t>The Faro Way</a:t>
            </a:r>
          </a:p>
        </p:txBody>
      </p:sp>
      <p:pic>
        <p:nvPicPr>
          <p:cNvPr id="464" name="Schermata 2019-04-04 alle 00.20.26.png" descr="Schermata 2019-04-04 alle 00.20.26.png"/>
          <p:cNvPicPr>
            <a:picLocks noChangeAspect="1"/>
          </p:cNvPicPr>
          <p:nvPr/>
        </p:nvPicPr>
        <p:blipFill>
          <a:blip r:embed="rId2">
            <a:extLst/>
          </a:blip>
          <a:srcRect l="0" t="0" r="0" b="30869"/>
          <a:stretch>
            <a:fillRect/>
          </a:stretch>
        </p:blipFill>
        <p:spPr>
          <a:xfrm>
            <a:off x="-2" y="1052877"/>
            <a:ext cx="9144002" cy="3552824"/>
          </a:xfrm>
          <a:prstGeom prst="rect">
            <a:avLst/>
          </a:prstGeom>
          <a:ln w="12700">
            <a:miter lim="400000"/>
          </a:ln>
        </p:spPr>
      </p:pic>
      <p:sp>
        <p:nvSpPr>
          <p:cNvPr id="465" name="Increased role of civil society and communities in heritage governance…"/>
          <p:cNvSpPr txBox="1"/>
          <p:nvPr/>
        </p:nvSpPr>
        <p:spPr>
          <a:xfrm>
            <a:off x="515726" y="4918340"/>
            <a:ext cx="8229604" cy="17776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70446" indent="-170446" defTabSz="457200">
              <a:lnSpc>
                <a:spcPts val="3400"/>
              </a:lnSpc>
              <a:buSzPct val="100000"/>
              <a:buChar char="•"/>
              <a:defRPr b="0" sz="1700">
                <a:latin typeface="Verdana"/>
                <a:ea typeface="Verdana"/>
                <a:cs typeface="Verdana"/>
                <a:sym typeface="Verdana"/>
              </a:defRPr>
            </a:pPr>
            <a:r>
              <a:t>Increased role of civil society and communities in heritage governance</a:t>
            </a:r>
          </a:p>
          <a:p>
            <a:pPr marL="170446" indent="-170446" defTabSz="457200">
              <a:lnSpc>
                <a:spcPts val="3400"/>
              </a:lnSpc>
              <a:buSzPct val="100000"/>
              <a:buChar char="•"/>
              <a:defRPr b="0" sz="1700">
                <a:latin typeface="Verdana"/>
                <a:ea typeface="Verdana"/>
                <a:cs typeface="Verdana"/>
                <a:sym typeface="Verdana"/>
              </a:defRPr>
            </a:pPr>
            <a:r>
              <a:t>increase number of European states ratifying the Council of Europe Convention on the Value of Cultural Heritage for Society (Faro Convention)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TextBox 4"/>
          <p:cNvSpPr txBox="1"/>
          <p:nvPr/>
        </p:nvSpPr>
        <p:spPr>
          <a:xfrm>
            <a:off x="4295275" y="6666258"/>
            <a:ext cx="475761" cy="140115"/>
          </a:xfrm>
          <a:prstGeom prst="rect">
            <a:avLst/>
          </a:prstGeom>
          <a:ln w="12700">
            <a:miter lim="400000"/>
          </a:ln>
          <a:extLst>
            <a:ext uri="{C572A759-6A51-4108-AA02-DFA0A04FC94B}">
              <ma14:wrappingTextBoxFlag xmlns:ma14="http://schemas.microsoft.com/office/mac/drawingml/2011/main" val="1"/>
            </a:ext>
          </a:extLst>
        </p:spPr>
        <p:txBody>
          <a:bodyPr lIns="31957" tIns="31957" rIns="31957" bIns="31957">
            <a:spAutoFit/>
          </a:bodyPr>
          <a:lstStyle>
            <a:lvl1pPr defTabSz="934719">
              <a:defRPr i="1" sz="500">
                <a:solidFill>
                  <a:srgbClr val="FFC000"/>
                </a:solidFill>
                <a:latin typeface="Verdana"/>
                <a:ea typeface="Verdana"/>
                <a:cs typeface="Verdana"/>
                <a:sym typeface="Verdana"/>
              </a:defRPr>
            </a:lvl1pPr>
          </a:lstStyle>
          <a:p>
            <a:pPr/>
            <a:r>
              <a:t>Culture</a:t>
            </a:r>
          </a:p>
        </p:txBody>
      </p:sp>
      <p:sp>
        <p:nvSpPr>
          <p:cNvPr id="468" name="Content Placeholder 2"/>
          <p:cNvSpPr txBox="1"/>
          <p:nvPr>
            <p:ph type="body" idx="1"/>
          </p:nvPr>
        </p:nvSpPr>
        <p:spPr>
          <a:xfrm>
            <a:off x="272234" y="1697171"/>
            <a:ext cx="8599532" cy="4087550"/>
          </a:xfrm>
          <a:prstGeom prst="rect">
            <a:avLst/>
          </a:prstGeom>
        </p:spPr>
        <p:txBody>
          <a:bodyPr lIns="45718" tIns="45718" rIns="45718" bIns="45718"/>
          <a:lstStyle/>
          <a:p>
            <a:pPr marL="0" indent="0">
              <a:spcBef>
                <a:spcPts val="1800"/>
              </a:spcBef>
              <a:buSzTx/>
              <a:buNone/>
              <a:defRPr i="0" sz="1800">
                <a:solidFill>
                  <a:srgbClr val="000000"/>
                </a:solidFill>
              </a:defRPr>
            </a:pPr>
            <a:r>
              <a:t>Public authorities should allocate more </a:t>
            </a:r>
            <a:r>
              <a:rPr b="1"/>
              <a:t>resources</a:t>
            </a:r>
            <a:r>
              <a:t> to Europe’s CH (74%).</a:t>
            </a:r>
          </a:p>
          <a:p>
            <a:pPr marL="0" indent="0">
              <a:spcBef>
                <a:spcPts val="1800"/>
              </a:spcBef>
              <a:buSzTx/>
              <a:buNone/>
              <a:defRPr i="0" sz="1800">
                <a:solidFill>
                  <a:srgbClr val="000000"/>
                </a:solidFill>
              </a:defRPr>
            </a:pPr>
            <a:r>
              <a:t>Actors that should do the most are </a:t>
            </a:r>
            <a:r>
              <a:rPr b="1"/>
              <a:t>national authorities </a:t>
            </a:r>
            <a:r>
              <a:t>(46%), the </a:t>
            </a:r>
            <a:r>
              <a:rPr b="1"/>
              <a:t>EU</a:t>
            </a:r>
            <a:r>
              <a:t> (40%), </a:t>
            </a:r>
            <a:r>
              <a:rPr b="1"/>
              <a:t>local</a:t>
            </a:r>
            <a:r>
              <a:t> and </a:t>
            </a:r>
            <a:r>
              <a:rPr b="1"/>
              <a:t>regional</a:t>
            </a:r>
            <a:r>
              <a:t> authorities (39%) or </a:t>
            </a:r>
            <a:r>
              <a:rPr b="1"/>
              <a:t>citizens</a:t>
            </a:r>
            <a:r>
              <a:t> (34%).</a:t>
            </a:r>
          </a:p>
        </p:txBody>
      </p:sp>
      <p:pic>
        <p:nvPicPr>
          <p:cNvPr id="469" name="Picture 2" descr="Picture 2"/>
          <p:cNvPicPr>
            <a:picLocks noChangeAspect="1"/>
          </p:cNvPicPr>
          <p:nvPr/>
        </p:nvPicPr>
        <p:blipFill>
          <a:blip r:embed="rId2">
            <a:extLst/>
          </a:blip>
          <a:stretch>
            <a:fillRect/>
          </a:stretch>
        </p:blipFill>
        <p:spPr>
          <a:xfrm>
            <a:off x="6727396" y="3288779"/>
            <a:ext cx="1905123" cy="2716529"/>
          </a:xfrm>
          <a:prstGeom prst="rect">
            <a:avLst/>
          </a:prstGeom>
          <a:ln w="12700">
            <a:miter lim="400000"/>
          </a:ln>
        </p:spPr>
      </p:pic>
      <p:pic>
        <p:nvPicPr>
          <p:cNvPr id="470" name="Picture 6" descr="Picture 6"/>
          <p:cNvPicPr>
            <a:picLocks noChangeAspect="1"/>
          </p:cNvPicPr>
          <p:nvPr/>
        </p:nvPicPr>
        <p:blipFill>
          <a:blip r:embed="rId3">
            <a:extLst/>
          </a:blip>
          <a:stretch>
            <a:fillRect/>
          </a:stretch>
        </p:blipFill>
        <p:spPr>
          <a:xfrm>
            <a:off x="279962" y="3243303"/>
            <a:ext cx="6420743" cy="3652967"/>
          </a:xfrm>
          <a:prstGeom prst="rect">
            <a:avLst/>
          </a:prstGeom>
          <a:ln w="12700">
            <a:miter lim="400000"/>
          </a:ln>
        </p:spPr>
      </p:pic>
      <p:sp>
        <p:nvSpPr>
          <p:cNvPr id="471" name="TextBox 28"/>
          <p:cNvSpPr txBox="1"/>
          <p:nvPr/>
        </p:nvSpPr>
        <p:spPr>
          <a:xfrm>
            <a:off x="2792619" y="15194"/>
            <a:ext cx="7406763" cy="1361307"/>
          </a:xfrm>
          <a:prstGeom prst="rect">
            <a:avLst/>
          </a:prstGeom>
          <a:ln w="12700">
            <a:miter lim="400000"/>
          </a:ln>
          <a:extLst>
            <a:ext uri="{C572A759-6A51-4108-AA02-DFA0A04FC94B}">
              <ma14:wrappingTextBoxFlag xmlns:ma14="http://schemas.microsoft.com/office/mac/drawingml/2011/main" val="1"/>
            </a:ext>
          </a:extLst>
        </p:spPr>
        <p:txBody>
          <a:bodyPr lIns="45653" tIns="45653" rIns="45653" bIns="45653">
            <a:spAutoFit/>
          </a:bodyPr>
          <a:lstStyle/>
          <a:p>
            <a:pPr defTabSz="913127">
              <a:defRPr b="0" sz="4100">
                <a:solidFill>
                  <a:srgbClr val="F58220"/>
                </a:solidFill>
                <a:latin typeface="Verdana"/>
                <a:ea typeface="Verdana"/>
                <a:cs typeface="Verdana"/>
                <a:sym typeface="Verdana"/>
              </a:defRPr>
            </a:pPr>
            <a:r>
              <a:t>Eurobarometer on </a:t>
            </a:r>
            <a:endParaRPr sz="4200"/>
          </a:p>
          <a:p>
            <a:pPr defTabSz="913127">
              <a:defRPr b="0" sz="4100">
                <a:solidFill>
                  <a:srgbClr val="F58220"/>
                </a:solidFill>
                <a:latin typeface="Verdana"/>
                <a:ea typeface="Verdana"/>
                <a:cs typeface="Verdana"/>
                <a:sym typeface="Verdana"/>
              </a:defRPr>
            </a:pPr>
            <a:r>
              <a:t>cultural heritage</a:t>
            </a:r>
          </a:p>
        </p:txBody>
      </p:sp>
      <p:pic>
        <p:nvPicPr>
          <p:cNvPr id="472" name="Picture 3" descr="Picture 3"/>
          <p:cNvPicPr>
            <a:picLocks noChangeAspect="1"/>
          </p:cNvPicPr>
          <p:nvPr/>
        </p:nvPicPr>
        <p:blipFill>
          <a:blip r:embed="rId4">
            <a:extLst/>
          </a:blip>
          <a:srcRect l="2529" t="13902" r="44789" b="45219"/>
          <a:stretch>
            <a:fillRect/>
          </a:stretch>
        </p:blipFill>
        <p:spPr>
          <a:xfrm>
            <a:off x="447701" y="49460"/>
            <a:ext cx="2045040" cy="132445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Text Placeholder 5"/>
          <p:cNvSpPr txBox="1"/>
          <p:nvPr>
            <p:ph type="body" sz="quarter" idx="1"/>
          </p:nvPr>
        </p:nvSpPr>
        <p:spPr>
          <a:xfrm>
            <a:off x="6391275" y="4811036"/>
            <a:ext cx="2440428" cy="1482762"/>
          </a:xfrm>
          <a:prstGeom prst="rect">
            <a:avLst/>
          </a:prstGeom>
        </p:spPr>
        <p:txBody>
          <a:bodyPr/>
          <a:lstStyle/>
          <a:p>
            <a:pPr marL="0" indent="0">
              <a:lnSpc>
                <a:spcPct val="80000"/>
              </a:lnSpc>
              <a:buSzTx/>
              <a:buNone/>
              <a:defRPr sz="700"/>
            </a:pPr>
            <a:r>
              <a:t>(1) </a:t>
            </a:r>
          </a:p>
          <a:p>
            <a:pPr marL="0" indent="0">
              <a:lnSpc>
                <a:spcPct val="80000"/>
              </a:lnSpc>
              <a:buSzTx/>
              <a:buNone/>
              <a:defRPr sz="700"/>
            </a:pPr>
            <a:r>
              <a:t>2007-2013 period includes categories 58 – preservation of cultural heritage, 59 cultural infrastructure and 60 cultural services. </a:t>
            </a:r>
          </a:p>
          <a:p>
            <a:pPr marL="0" indent="0">
              <a:lnSpc>
                <a:spcPct val="80000"/>
              </a:lnSpc>
              <a:buSzTx/>
              <a:buNone/>
              <a:defRPr sz="700"/>
            </a:pPr>
            <a:r>
              <a:t>2014-20 includes categories 94 Protection, development and promotion of public cultural and heritage assets, 95 - Development and promotion of public cultural and heritage services</a:t>
            </a:r>
          </a:p>
        </p:txBody>
      </p:sp>
      <p:pic>
        <p:nvPicPr>
          <p:cNvPr id="475" name="Picture 6" descr="Picture 6"/>
          <p:cNvPicPr>
            <a:picLocks noChangeAspect="1"/>
          </p:cNvPicPr>
          <p:nvPr/>
        </p:nvPicPr>
        <p:blipFill>
          <a:blip r:embed="rId2">
            <a:extLst/>
          </a:blip>
          <a:stretch>
            <a:fillRect/>
          </a:stretch>
        </p:blipFill>
        <p:spPr>
          <a:xfrm>
            <a:off x="554477" y="356739"/>
            <a:ext cx="5649113" cy="6392171"/>
          </a:xfrm>
          <a:prstGeom prst="rect">
            <a:avLst/>
          </a:prstGeom>
          <a:ln w="12700">
            <a:miter lim="400000"/>
          </a:ln>
        </p:spPr>
      </p:pic>
      <p:sp>
        <p:nvSpPr>
          <p:cNvPr id="476" name="Rectangle 7"/>
          <p:cNvSpPr txBox="1"/>
          <p:nvPr/>
        </p:nvSpPr>
        <p:spPr>
          <a:xfrm>
            <a:off x="6278189" y="1382533"/>
            <a:ext cx="2666599" cy="252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sz="2000">
                <a:latin typeface="Verdana"/>
                <a:ea typeface="Verdana"/>
                <a:cs typeface="Verdana"/>
                <a:sym typeface="Verdana"/>
              </a:defRPr>
            </a:pPr>
            <a:r>
              <a:t>(2007-2013 and 2014-2020)</a:t>
            </a:r>
          </a:p>
          <a:p>
            <a:pPr>
              <a:defRPr sz="2000">
                <a:latin typeface="Verdana"/>
                <a:ea typeface="Verdana"/>
                <a:cs typeface="Verdana"/>
                <a:sym typeface="Verdana"/>
              </a:defRPr>
            </a:pPr>
          </a:p>
          <a:p>
            <a:pPr>
              <a:defRPr sz="2000">
                <a:latin typeface="Verdana"/>
                <a:ea typeface="Verdana"/>
                <a:cs typeface="Verdana"/>
                <a:sym typeface="Verdana"/>
              </a:defRPr>
            </a:pPr>
            <a:r>
              <a:t>EUR 11 billion </a:t>
            </a:r>
            <a:r>
              <a:rPr b="0"/>
              <a:t>of European Regional Development Fund support allocated to Cultural Heritage!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Titolo"/>
          <p:cNvSpPr txBox="1"/>
          <p:nvPr>
            <p:ph type="title"/>
          </p:nvPr>
        </p:nvSpPr>
        <p:spPr>
          <a:prstGeom prst="rect">
            <a:avLst/>
          </a:prstGeom>
        </p:spPr>
        <p:txBody>
          <a:bodyPr/>
          <a:lstStyle/>
          <a:p>
            <a:pPr/>
          </a:p>
        </p:txBody>
      </p:sp>
      <p:sp>
        <p:nvSpPr>
          <p:cNvPr id="479" name="(i) fostering the integrated social, economic and environmental development, cultural heritage and security in urban areas;…"/>
          <p:cNvSpPr txBox="1"/>
          <p:nvPr>
            <p:ph type="body" idx="1"/>
          </p:nvPr>
        </p:nvSpPr>
        <p:spPr>
          <a:xfrm>
            <a:off x="372534" y="4799939"/>
            <a:ext cx="7653865" cy="3633789"/>
          </a:xfrm>
          <a:prstGeom prst="rect">
            <a:avLst/>
          </a:prstGeom>
        </p:spPr>
        <p:txBody>
          <a:bodyPr/>
          <a:lstStyle/>
          <a:p>
            <a:pPr marL="0" indent="0" defTabSz="457200">
              <a:lnSpc>
                <a:spcPts val="3300"/>
              </a:lnSpc>
              <a:spcBef>
                <a:spcPts val="1200"/>
              </a:spcBef>
              <a:buClrTx/>
              <a:buSzTx/>
              <a:buFontTx/>
              <a:buNone/>
              <a:defRPr i="0" sz="1600">
                <a:solidFill>
                  <a:srgbClr val="000000"/>
                </a:solidFill>
              </a:defRPr>
            </a:pPr>
            <a:r>
              <a:t>(i) fostering the integrated social, economic and environmental development, cultural heritage and security in urban areas; </a:t>
            </a:r>
          </a:p>
          <a:p>
            <a:pPr marL="0" indent="0" defTabSz="457200">
              <a:lnSpc>
                <a:spcPts val="3300"/>
              </a:lnSpc>
              <a:spcBef>
                <a:spcPts val="1200"/>
              </a:spcBef>
              <a:buClrTx/>
              <a:buSzTx/>
              <a:buFontTx/>
              <a:buNone/>
              <a:defRPr i="0" sz="1600">
                <a:solidFill>
                  <a:srgbClr val="000000"/>
                </a:solidFill>
              </a:defRPr>
            </a:pPr>
            <a:r>
              <a:t>(ii)fostering the integrated social, economic and environmental local development, cultural heritage and security, including for rural and coastal areas also through community-led local development. </a:t>
            </a:r>
          </a:p>
        </p:txBody>
      </p:sp>
      <p:pic>
        <p:nvPicPr>
          <p:cNvPr id="480" name="Schermata 2019-06-18 alle 00.54.23.png" descr="Schermata 2019-06-18 alle 00.54.23.png"/>
          <p:cNvPicPr>
            <a:picLocks noChangeAspect="1"/>
          </p:cNvPicPr>
          <p:nvPr/>
        </p:nvPicPr>
        <p:blipFill>
          <a:blip r:embed="rId2">
            <a:extLst/>
          </a:blip>
          <a:stretch>
            <a:fillRect/>
          </a:stretch>
        </p:blipFill>
        <p:spPr>
          <a:xfrm>
            <a:off x="349292" y="182986"/>
            <a:ext cx="8445416" cy="437661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Titolo"/>
          <p:cNvSpPr txBox="1"/>
          <p:nvPr>
            <p:ph type="title"/>
          </p:nvPr>
        </p:nvSpPr>
        <p:spPr>
          <a:xfrm>
            <a:off x="468314" y="980728"/>
            <a:ext cx="8229601" cy="936628"/>
          </a:xfrm>
          <a:prstGeom prst="rect">
            <a:avLst/>
          </a:prstGeom>
        </p:spPr>
        <p:txBody>
          <a:bodyPr/>
          <a:lstStyle/>
          <a:p>
            <a:pPr/>
          </a:p>
        </p:txBody>
      </p:sp>
      <p:sp>
        <p:nvSpPr>
          <p:cNvPr id="483" name="Corpo"/>
          <p:cNvSpPr txBox="1"/>
          <p:nvPr>
            <p:ph type="body" idx="1"/>
          </p:nvPr>
        </p:nvSpPr>
        <p:spPr>
          <a:xfrm>
            <a:off x="457201" y="2276873"/>
            <a:ext cx="8229601" cy="3633788"/>
          </a:xfrm>
          <a:prstGeom prst="rect">
            <a:avLst/>
          </a:prstGeom>
        </p:spPr>
        <p:txBody>
          <a:bodyPr/>
          <a:lstStyle/>
          <a:p>
            <a:pPr/>
          </a:p>
        </p:txBody>
      </p:sp>
      <p:pic>
        <p:nvPicPr>
          <p:cNvPr id="484" name="argh.png" descr="argh.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485" name="Cluster 8 - Quality of interventions on cultural heritage"/>
          <p:cNvSpPr txBox="1"/>
          <p:nvPr/>
        </p:nvSpPr>
        <p:spPr>
          <a:xfrm>
            <a:off x="5201377" y="5553971"/>
            <a:ext cx="3513471" cy="1005837"/>
          </a:xfrm>
          <a:prstGeom prst="rect">
            <a:avLst/>
          </a:prstGeom>
          <a:solidFill>
            <a:srgbClr val="FF93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876601">
              <a:spcBef>
                <a:spcPts val="1000"/>
              </a:spcBef>
              <a:defRPr sz="2000">
                <a:solidFill>
                  <a:srgbClr val="FFFFFF"/>
                </a:solidFill>
                <a:latin typeface="Verdana"/>
                <a:ea typeface="Verdana"/>
                <a:cs typeface="Verdana"/>
                <a:sym typeface="Verdana"/>
              </a:defRPr>
            </a:lvl1pPr>
          </a:lstStyle>
          <a:p>
            <a:pPr/>
            <a:r>
              <a:t>Cluster 8 - Quality of interventions on cultural heritage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EYCH 2018 'promote debate, research and the exchange of good practices on the quality of conservation, safeguarding, innovative re-use and enhancement of cultural heritage, and on contemporary interventions in the historical environment'."/>
          <p:cNvSpPr txBox="1"/>
          <p:nvPr/>
        </p:nvSpPr>
        <p:spPr>
          <a:xfrm>
            <a:off x="714061" y="1076190"/>
            <a:ext cx="7715878" cy="3137329"/>
          </a:xfrm>
          <a:prstGeom prst="rect">
            <a:avLst/>
          </a:prstGeom>
          <a:ln w="12700">
            <a:miter lim="400000"/>
          </a:ln>
          <a:extLst>
            <a:ext uri="{C572A759-6A51-4108-AA02-DFA0A04FC94B}">
              <ma14:wrappingTextBoxFlag xmlns:ma14="http://schemas.microsoft.com/office/mac/drawingml/2011/main" val="1"/>
            </a:ext>
          </a:extLst>
        </p:spPr>
        <p:txBody>
          <a:bodyPr lIns="44664" tIns="44664" rIns="44664" bIns="44664">
            <a:spAutoFit/>
          </a:bodyPr>
          <a:lstStyle/>
          <a:p>
            <a:pPr algn="just" defTabSz="876601">
              <a:spcBef>
                <a:spcPts val="1000"/>
              </a:spcBef>
              <a:defRPr sz="1800">
                <a:latin typeface="Verdana"/>
                <a:ea typeface="Verdana"/>
                <a:cs typeface="Verdana"/>
                <a:sym typeface="Verdana"/>
              </a:defRPr>
            </a:pPr>
          </a:p>
          <a:p>
            <a:pPr algn="just" defTabSz="876601">
              <a:spcBef>
                <a:spcPts val="1000"/>
              </a:spcBef>
              <a:defRPr sz="1800">
                <a:latin typeface="Verdana"/>
                <a:ea typeface="Verdana"/>
                <a:cs typeface="Verdana"/>
                <a:sym typeface="Verdana"/>
              </a:defRPr>
            </a:pPr>
            <a:r>
              <a:t>Policy input:</a:t>
            </a:r>
            <a:r>
              <a:rPr b="0"/>
              <a:t> Resolution of the EP on CH (2015), Latvian Presidency Conference, </a:t>
            </a:r>
            <a:r>
              <a:rPr b="0" i="1"/>
              <a:t>Heritage, Contemporary Architecture and Design in Interaction</a:t>
            </a:r>
            <a:r>
              <a:rPr b="0"/>
              <a:t> (2015), Council conclusions </a:t>
            </a:r>
            <a:r>
              <a:rPr b="0" i="1"/>
              <a:t>Bringing cultural heritage to the fore across policies in the EU</a:t>
            </a:r>
            <a:r>
              <a:rPr b="0"/>
              <a:t> (2018)</a:t>
            </a:r>
          </a:p>
          <a:p>
            <a:pPr algn="just" defTabSz="876601">
              <a:spcBef>
                <a:spcPts val="1000"/>
              </a:spcBef>
              <a:defRPr sz="1800">
                <a:latin typeface="Verdana"/>
                <a:ea typeface="Verdana"/>
                <a:cs typeface="Verdana"/>
                <a:sym typeface="Verdana"/>
              </a:defRPr>
            </a:pPr>
            <a:r>
              <a:t>Objective of the EYCH 2018 </a:t>
            </a:r>
            <a:r>
              <a:rPr b="0"/>
              <a:t>'</a:t>
            </a:r>
            <a:r>
              <a:rPr b="0" i="1"/>
              <a:t>promote debate, research and the exchange of good practices on the quality of conservation, safeguarding, innovative re-use and enhancement of cultural heritage, and on contemporary interventions in the historical environment</a:t>
            </a:r>
            <a:r>
              <a:rPr b="0"/>
              <a:t>’.</a:t>
            </a:r>
          </a:p>
        </p:txBody>
      </p:sp>
      <p:sp>
        <p:nvSpPr>
          <p:cNvPr id="488" name="Title 1"/>
          <p:cNvSpPr txBox="1"/>
          <p:nvPr/>
        </p:nvSpPr>
        <p:spPr>
          <a:xfrm>
            <a:off x="609938" y="366319"/>
            <a:ext cx="7924121" cy="936629"/>
          </a:xfrm>
          <a:prstGeom prst="rect">
            <a:avLst/>
          </a:prstGeom>
          <a:ln w="12700">
            <a:miter lim="400000"/>
          </a:ln>
          <a:extLst>
            <a:ext uri="{C572A759-6A51-4108-AA02-DFA0A04FC94B}">
              <ma14:wrappingTextBoxFlag xmlns:ma14="http://schemas.microsoft.com/office/mac/drawingml/2011/main" val="1"/>
            </a:ext>
          </a:extLst>
        </p:spPr>
        <p:txBody>
          <a:bodyPr lIns="46806" tIns="46806" rIns="46806" bIns="46806" anchor="ctr">
            <a:normAutofit fontScale="100000" lnSpcReduction="0"/>
          </a:bodyPr>
          <a:lstStyle>
            <a:lvl1pPr marL="187484" indent="-187484" algn="ctr" defTabSz="477864">
              <a:defRPr b="0" sz="2000">
                <a:solidFill>
                  <a:srgbClr val="F58220"/>
                </a:solidFill>
                <a:latin typeface="Verdana"/>
                <a:ea typeface="Verdana"/>
                <a:cs typeface="Verdana"/>
                <a:sym typeface="Verdana"/>
              </a:defRPr>
            </a:lvl1pPr>
          </a:lstStyle>
          <a:p>
            <a:pPr/>
            <a:r>
              <a:t>Cluster 8: Raising the quality of interventions in the European historical environment on cultural heritage sites </a:t>
            </a:r>
          </a:p>
        </p:txBody>
      </p:sp>
      <p:pic>
        <p:nvPicPr>
          <p:cNvPr id="489" name="Schermata 2019-04-10 alle 21.54.13.png" descr="Schermata 2019-04-10 alle 21.54.13.png"/>
          <p:cNvPicPr>
            <a:picLocks noChangeAspect="1"/>
          </p:cNvPicPr>
          <p:nvPr/>
        </p:nvPicPr>
        <p:blipFill>
          <a:blip r:embed="rId2">
            <a:extLst/>
          </a:blip>
          <a:stretch>
            <a:fillRect/>
          </a:stretch>
        </p:blipFill>
        <p:spPr>
          <a:xfrm>
            <a:off x="599942" y="4472082"/>
            <a:ext cx="4144025" cy="2221349"/>
          </a:xfrm>
          <a:prstGeom prst="rect">
            <a:avLst/>
          </a:prstGeom>
          <a:ln w="12700">
            <a:miter lim="400000"/>
          </a:ln>
        </p:spPr>
      </p:pic>
      <p:sp>
        <p:nvSpPr>
          <p:cNvPr id="490" name="European Initiative n. 6 Cherishing heritage"/>
          <p:cNvSpPr txBox="1"/>
          <p:nvPr/>
        </p:nvSpPr>
        <p:spPr>
          <a:xfrm>
            <a:off x="4913202" y="4462779"/>
            <a:ext cx="3407491" cy="650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876601">
              <a:spcBef>
                <a:spcPts val="1000"/>
              </a:spcBef>
              <a:defRPr sz="1800">
                <a:latin typeface="Verdana"/>
                <a:ea typeface="Verdana"/>
                <a:cs typeface="Verdana"/>
                <a:sym typeface="Verdana"/>
              </a:defRPr>
            </a:lvl1pPr>
          </a:lstStyle>
          <a:p>
            <a:pPr/>
            <a:r>
              <a:t>European Initiative n. 6 Cherishing heritage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Title 1"/>
          <p:cNvSpPr txBox="1"/>
          <p:nvPr>
            <p:ph type="title"/>
          </p:nvPr>
        </p:nvSpPr>
        <p:spPr>
          <a:xfrm>
            <a:off x="713282" y="430050"/>
            <a:ext cx="7954503" cy="1522816"/>
          </a:xfrm>
          <a:prstGeom prst="rect">
            <a:avLst/>
          </a:prstGeom>
        </p:spPr>
        <p:txBody>
          <a:bodyPr/>
          <a:lstStyle>
            <a:lvl1pPr>
              <a:defRPr sz="2700"/>
            </a:lvl1pPr>
          </a:lstStyle>
          <a:p>
            <a:pPr/>
            <a:br/>
          </a:p>
        </p:txBody>
      </p:sp>
      <p:sp>
        <p:nvSpPr>
          <p:cNvPr id="493" name="Text Placeholder 2"/>
          <p:cNvSpPr txBox="1"/>
          <p:nvPr>
            <p:ph type="body" idx="1"/>
          </p:nvPr>
        </p:nvSpPr>
        <p:spPr>
          <a:xfrm>
            <a:off x="375629" y="1563281"/>
            <a:ext cx="5902794" cy="5604255"/>
          </a:xfrm>
          <a:prstGeom prst="rect">
            <a:avLst/>
          </a:prstGeom>
        </p:spPr>
        <p:txBody>
          <a:bodyPr/>
          <a:lstStyle/>
          <a:p>
            <a:pPr marL="0" indent="0" defTabSz="457200">
              <a:spcBef>
                <a:spcPts val="0"/>
              </a:spcBef>
              <a:buSzTx/>
              <a:buNone/>
              <a:defRPr i="0" sz="1600">
                <a:solidFill>
                  <a:srgbClr val="000000"/>
                </a:solidFill>
              </a:defRPr>
            </a:pPr>
          </a:p>
          <a:p>
            <a:pPr marL="0" indent="0">
              <a:lnSpc>
                <a:spcPct val="80000"/>
              </a:lnSpc>
              <a:spcBef>
                <a:spcPts val="1200"/>
              </a:spcBef>
              <a:buSzTx/>
              <a:buNone/>
              <a:defRPr b="1" sz="1700">
                <a:solidFill>
                  <a:srgbClr val="000000"/>
                </a:solidFill>
              </a:defRPr>
            </a:pPr>
          </a:p>
          <a:p>
            <a:pPr marL="220578" indent="-220578" defTabSz="457200">
              <a:spcBef>
                <a:spcPts val="1200"/>
              </a:spcBef>
              <a:buClrTx/>
              <a:buFontTx/>
              <a:defRPr i="0" sz="2200">
                <a:solidFill>
                  <a:srgbClr val="000000"/>
                </a:solidFill>
              </a:defRPr>
            </a:pPr>
            <a:r>
              <a:t>Focus on </a:t>
            </a:r>
            <a:r>
              <a:rPr b="1"/>
              <a:t>EU-funded interventions</a:t>
            </a:r>
            <a:r>
              <a:t> with potential impact on cultural heritage </a:t>
            </a:r>
          </a:p>
          <a:p>
            <a:pPr marL="220578" indent="-220578" defTabSz="457200">
              <a:spcBef>
                <a:spcPts val="1200"/>
              </a:spcBef>
              <a:buClrTx/>
              <a:buFontTx/>
              <a:defRPr i="0" sz="2200">
                <a:solidFill>
                  <a:srgbClr val="000000"/>
                </a:solidFill>
              </a:defRPr>
            </a:pPr>
            <a:r>
              <a:t>Mainly built heritage and cultural landscapes, but intangible is taken into account</a:t>
            </a:r>
          </a:p>
          <a:p>
            <a:pPr marL="220578" indent="-220578" defTabSz="457200">
              <a:spcBef>
                <a:spcPts val="0"/>
              </a:spcBef>
              <a:buClrTx/>
              <a:buFontTx/>
              <a:defRPr b="1" i="0" sz="2200">
                <a:solidFill>
                  <a:srgbClr val="000000"/>
                </a:solidFill>
              </a:defRPr>
            </a:pPr>
            <a:r>
              <a:t>Awareness raising:</a:t>
            </a:r>
            <a:r>
              <a:rPr b="0"/>
              <a:t> Environmental, cultural, social and economic benefits of the implementation of conservation principles and standards</a:t>
            </a:r>
          </a:p>
        </p:txBody>
      </p:sp>
      <p:sp>
        <p:nvSpPr>
          <p:cNvPr id="494" name="Title 1"/>
          <p:cNvSpPr txBox="1"/>
          <p:nvPr/>
        </p:nvSpPr>
        <p:spPr>
          <a:xfrm>
            <a:off x="728472" y="484851"/>
            <a:ext cx="7924121" cy="1413213"/>
          </a:xfrm>
          <a:prstGeom prst="rect">
            <a:avLst/>
          </a:prstGeom>
          <a:ln w="12700">
            <a:miter lim="400000"/>
          </a:ln>
          <a:extLst>
            <a:ext uri="{C572A759-6A51-4108-AA02-DFA0A04FC94B}">
              <ma14:wrappingTextBoxFlag xmlns:ma14="http://schemas.microsoft.com/office/mac/drawingml/2011/main" val="1"/>
            </a:ext>
          </a:extLst>
        </p:spPr>
        <p:txBody>
          <a:bodyPr lIns="46806" tIns="46806" rIns="46806" bIns="46806" anchor="ctr">
            <a:normAutofit fontScale="100000" lnSpcReduction="0"/>
          </a:bodyPr>
          <a:lstStyle>
            <a:lvl1pPr marL="263039" indent="-263039" algn="ctr" defTabSz="670436">
              <a:defRPr b="0" sz="2800">
                <a:solidFill>
                  <a:srgbClr val="F58220"/>
                </a:solidFill>
                <a:latin typeface="Verdana"/>
                <a:ea typeface="Verdana"/>
                <a:cs typeface="Verdana"/>
                <a:sym typeface="Verdana"/>
              </a:defRPr>
            </a:lvl1pPr>
          </a:lstStyle>
          <a:p>
            <a:pPr/>
            <a:r>
              <a:t>European Quality Principles for EU-funded Interventions with potential impact upon Cultural Heritage</a:t>
            </a:r>
          </a:p>
        </p:txBody>
      </p:sp>
      <p:pic>
        <p:nvPicPr>
          <p:cNvPr id="495" name="Picture 1" descr="Picture 1"/>
          <p:cNvPicPr>
            <a:picLocks noChangeAspect="1"/>
          </p:cNvPicPr>
          <p:nvPr/>
        </p:nvPicPr>
        <p:blipFill>
          <a:blip r:embed="rId2">
            <a:extLst/>
          </a:blip>
          <a:stretch>
            <a:fillRect/>
          </a:stretch>
        </p:blipFill>
        <p:spPr>
          <a:xfrm>
            <a:off x="6421296" y="2505074"/>
            <a:ext cx="2506542" cy="3248026"/>
          </a:xfrm>
          <a:prstGeom prst="rect">
            <a:avLst/>
          </a:prstGeom>
          <a:ln w="12700">
            <a:miter lim="400000"/>
          </a:ln>
        </p:spPr>
      </p:pic>
      <p:sp>
        <p:nvSpPr>
          <p:cNvPr id="496" name="Rectangle 2"/>
          <p:cNvSpPr txBox="1"/>
          <p:nvPr/>
        </p:nvSpPr>
        <p:spPr>
          <a:xfrm>
            <a:off x="420131" y="6396335"/>
            <a:ext cx="5813789" cy="26425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sz="1200" u="sng">
                <a:solidFill>
                  <a:srgbClr val="0000FF"/>
                </a:solidFill>
                <a:uFill>
                  <a:solidFill>
                    <a:srgbClr val="0000FF"/>
                  </a:solidFill>
                </a:uFill>
                <a:latin typeface="+mj-lt"/>
                <a:ea typeface="+mj-ea"/>
                <a:cs typeface="+mj-cs"/>
                <a:sym typeface="Arial"/>
              </a:defRPr>
            </a:pPr>
            <a:r>
              <a:rPr>
                <a:hlinkClick r:id="rId3" invalidUrl="" action="" tgtFrame="" tooltip="" history="1" highlightClick="0" endSnd="0"/>
              </a:rPr>
              <a:t>http://</a:t>
            </a:r>
            <a:r>
              <a:rPr>
                <a:hlinkClick r:id="rId3" invalidUrl="" action="" tgtFrame="" tooltip="" history="1" highlightClick="0" endSnd="0"/>
              </a:rPr>
              <a:t>openarchive.icomos.org/2083/1/European_Quality_Principles_2019_EN.PDF</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TextBox 26"/>
          <p:cNvSpPr txBox="1"/>
          <p:nvPr/>
        </p:nvSpPr>
        <p:spPr>
          <a:xfrm>
            <a:off x="6820348" y="6608384"/>
            <a:ext cx="2016227"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0" sz="1000">
                <a:solidFill>
                  <a:srgbClr val="FFFFFF"/>
                </a:solidFill>
                <a:latin typeface="Verdana"/>
                <a:ea typeface="Verdana"/>
                <a:cs typeface="Verdana"/>
                <a:sym typeface="Verdana"/>
              </a:defRPr>
            </a:lvl1pPr>
          </a:lstStyle>
          <a:p>
            <a:pPr/>
            <a:r>
              <a:t>© European Heritage Label</a:t>
            </a:r>
          </a:p>
        </p:txBody>
      </p:sp>
      <p:pic>
        <p:nvPicPr>
          <p:cNvPr id="499" name="image30.png" descr="image30.png"/>
          <p:cNvPicPr>
            <a:picLocks noChangeAspect="1"/>
          </p:cNvPicPr>
          <p:nvPr/>
        </p:nvPicPr>
        <p:blipFill>
          <a:blip r:embed="rId3">
            <a:extLst/>
          </a:blip>
          <a:stretch>
            <a:fillRect/>
          </a:stretch>
        </p:blipFill>
        <p:spPr>
          <a:xfrm>
            <a:off x="229120" y="1687160"/>
            <a:ext cx="4653123" cy="4496131"/>
          </a:xfrm>
          <a:prstGeom prst="rect">
            <a:avLst/>
          </a:prstGeom>
          <a:ln w="12700">
            <a:miter lim="400000"/>
          </a:ln>
        </p:spPr>
      </p:pic>
      <p:sp>
        <p:nvSpPr>
          <p:cNvPr id="500" name="Title 1"/>
          <p:cNvSpPr txBox="1"/>
          <p:nvPr>
            <p:ph type="title"/>
          </p:nvPr>
        </p:nvSpPr>
        <p:spPr>
          <a:xfrm>
            <a:off x="609938" y="400186"/>
            <a:ext cx="7924121" cy="936629"/>
          </a:xfrm>
          <a:prstGeom prst="rect">
            <a:avLst/>
          </a:prstGeom>
        </p:spPr>
        <p:txBody>
          <a:bodyPr/>
          <a:lstStyle/>
          <a:p>
            <a:pPr marL="254644" indent="-254644" algn="ctr" defTabSz="649039">
              <a:defRPr b="0" sz="2700">
                <a:solidFill>
                  <a:srgbClr val="F58220"/>
                </a:solidFill>
              </a:defRPr>
            </a:pPr>
            <a:r>
              <a:t>Quality - From impacts </a:t>
            </a:r>
            <a:br/>
            <a:r>
              <a:t>to value generation</a:t>
            </a:r>
          </a:p>
        </p:txBody>
      </p:sp>
      <p:sp>
        <p:nvSpPr>
          <p:cNvPr id="501" name="Rectangle 2"/>
          <p:cNvSpPr txBox="1"/>
          <p:nvPr/>
        </p:nvSpPr>
        <p:spPr>
          <a:xfrm>
            <a:off x="414134" y="6315011"/>
            <a:ext cx="5807249" cy="421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100">
                <a:latin typeface="Verdana"/>
                <a:ea typeface="Verdana"/>
                <a:cs typeface="Verdana"/>
                <a:sym typeface="Verdana"/>
              </a:defRPr>
            </a:pPr>
            <a:r>
              <a:t>Cultural Heritage Counts for Europe report (2015) </a:t>
            </a:r>
          </a:p>
          <a:p>
            <a:pPr>
              <a:defRPr sz="1100" u="sng">
                <a:solidFill>
                  <a:srgbClr val="0000FF"/>
                </a:solidFill>
                <a:uFill>
                  <a:solidFill>
                    <a:srgbClr val="0000FF"/>
                  </a:solidFill>
                </a:uFill>
                <a:latin typeface="Verdana"/>
                <a:ea typeface="Verdana"/>
                <a:cs typeface="Verdana"/>
                <a:sym typeface="Verdana"/>
              </a:defRPr>
            </a:pPr>
            <a:r>
              <a:rPr>
                <a:hlinkClick r:id="rId4" invalidUrl="" action="" tgtFrame="" tooltip="" history="1" highlightClick="0" endSnd="0"/>
              </a:rPr>
              <a:t>http://blogs.encatc.org/culturalheritagecountsforeurope/outcomes/</a:t>
            </a:r>
          </a:p>
        </p:txBody>
      </p:sp>
      <p:sp>
        <p:nvSpPr>
          <p:cNvPr id="502" name="“Upstream” approach…"/>
          <p:cNvSpPr txBox="1"/>
          <p:nvPr>
            <p:ph type="body" sz="half" idx="1"/>
          </p:nvPr>
        </p:nvSpPr>
        <p:spPr>
          <a:xfrm>
            <a:off x="4882241" y="1687159"/>
            <a:ext cx="4026952" cy="4744689"/>
          </a:xfrm>
          <a:prstGeom prst="rect">
            <a:avLst/>
          </a:prstGeom>
        </p:spPr>
        <p:txBody>
          <a:bodyPr/>
          <a:lstStyle/>
          <a:p>
            <a:pPr marL="0" indent="0" algn="just">
              <a:lnSpc>
                <a:spcPct val="90000"/>
              </a:lnSpc>
              <a:spcBef>
                <a:spcPts val="300"/>
              </a:spcBef>
              <a:buSzTx/>
              <a:buNone/>
              <a:defRPr i="0" sz="1900">
                <a:solidFill>
                  <a:srgbClr val="000000"/>
                </a:solidFill>
              </a:defRPr>
            </a:pPr>
            <a:r>
              <a:t>Quality &amp; Expertise</a:t>
            </a:r>
            <a:endParaRPr sz="2000"/>
          </a:p>
          <a:p>
            <a:pPr marL="0" indent="0" algn="just">
              <a:lnSpc>
                <a:spcPct val="90000"/>
              </a:lnSpc>
              <a:spcBef>
                <a:spcPts val="300"/>
              </a:spcBef>
              <a:buSzTx/>
              <a:buNone/>
              <a:defRPr i="0" sz="1900">
                <a:solidFill>
                  <a:srgbClr val="000000"/>
                </a:solidFill>
              </a:defRPr>
            </a:pPr>
            <a:r>
              <a:t>Quality &amp; Process</a:t>
            </a:r>
            <a:endParaRPr sz="2000"/>
          </a:p>
          <a:p>
            <a:pPr marL="0" indent="0" algn="just">
              <a:lnSpc>
                <a:spcPct val="90000"/>
              </a:lnSpc>
              <a:spcBef>
                <a:spcPts val="300"/>
              </a:spcBef>
              <a:buSzTx/>
              <a:buNone/>
              <a:defRPr i="0" sz="1900">
                <a:solidFill>
                  <a:srgbClr val="000000"/>
                </a:solidFill>
              </a:defRPr>
            </a:pPr>
            <a:r>
              <a:t>Quality &amp; Regenerative development</a:t>
            </a:r>
            <a:endParaRPr sz="1700"/>
          </a:p>
          <a:p>
            <a:pPr marL="0" indent="0" algn="just">
              <a:lnSpc>
                <a:spcPct val="90000"/>
              </a:lnSpc>
              <a:spcBef>
                <a:spcPts val="300"/>
              </a:spcBef>
              <a:buSzTx/>
              <a:buNone/>
              <a:defRPr i="0" sz="1900">
                <a:solidFill>
                  <a:srgbClr val="000000"/>
                </a:solidFill>
              </a:defRPr>
            </a:pPr>
          </a:p>
          <a:p>
            <a:pPr marL="0" indent="0" algn="just">
              <a:lnSpc>
                <a:spcPct val="90000"/>
              </a:lnSpc>
              <a:spcBef>
                <a:spcPts val="300"/>
              </a:spcBef>
              <a:buSzTx/>
              <a:buNone/>
              <a:defRPr i="0" sz="1900">
                <a:solidFill>
                  <a:srgbClr val="000000"/>
                </a:solidFill>
              </a:defRPr>
            </a:pPr>
            <a:r>
              <a:t>Quality is a shared responsibility</a:t>
            </a:r>
          </a:p>
          <a:p>
            <a:pPr marL="0" indent="0" algn="just">
              <a:lnSpc>
                <a:spcPct val="90000"/>
              </a:lnSpc>
              <a:spcBef>
                <a:spcPts val="300"/>
              </a:spcBef>
              <a:buSzTx/>
              <a:buNone/>
              <a:defRPr i="0" sz="1900">
                <a:solidFill>
                  <a:srgbClr val="000000"/>
                </a:solidFill>
              </a:defRPr>
            </a:pPr>
          </a:p>
          <a:p>
            <a:pPr marL="0" indent="0" algn="just">
              <a:lnSpc>
                <a:spcPct val="90000"/>
              </a:lnSpc>
              <a:spcBef>
                <a:spcPts val="300"/>
              </a:spcBef>
              <a:buSzTx/>
              <a:buNone/>
              <a:defRPr i="0" sz="1900">
                <a:solidFill>
                  <a:srgbClr val="000000"/>
                </a:solidFill>
              </a:defRPr>
            </a:pPr>
            <a:r>
              <a:t>Benefits people and communities</a:t>
            </a:r>
          </a:p>
          <a:p>
            <a:pPr marL="0" indent="0" algn="just">
              <a:lnSpc>
                <a:spcPct val="90000"/>
              </a:lnSpc>
              <a:spcBef>
                <a:spcPts val="300"/>
              </a:spcBef>
              <a:buSzTx/>
              <a:buNone/>
              <a:defRPr i="0" sz="1900">
                <a:solidFill>
                  <a:srgbClr val="000000"/>
                </a:solidFill>
              </a:defRPr>
            </a:pPr>
          </a:p>
          <a:p>
            <a:pPr marL="0" indent="0" algn="just">
              <a:lnSpc>
                <a:spcPct val="90000"/>
              </a:lnSpc>
              <a:spcBef>
                <a:spcPts val="300"/>
              </a:spcBef>
              <a:buSzTx/>
              <a:buNone/>
              <a:defRPr i="0" sz="1900">
                <a:solidFill>
                  <a:srgbClr val="000000"/>
                </a:solidFill>
              </a:defRPr>
            </a:pPr>
            <a:r>
              <a:t>Relies on cooperation and participation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What's new (funding) after 2021+"/>
          <p:cNvSpPr txBox="1"/>
          <p:nvPr>
            <p:ph type="title"/>
          </p:nvPr>
        </p:nvSpPr>
        <p:spPr>
          <a:xfrm>
            <a:off x="457199" y="404994"/>
            <a:ext cx="8229602" cy="936627"/>
          </a:xfrm>
          <a:prstGeom prst="rect">
            <a:avLst/>
          </a:prstGeom>
        </p:spPr>
        <p:txBody>
          <a:bodyPr/>
          <a:lstStyle>
            <a:lvl1pPr marL="218841" indent="-218841" algn="ctr" defTabSz="557783">
              <a:defRPr b="0" sz="3200">
                <a:solidFill>
                  <a:srgbClr val="F58220"/>
                </a:solidFill>
              </a:defRPr>
            </a:lvl1pPr>
          </a:lstStyle>
          <a:p>
            <a:pPr/>
            <a:r>
              <a:t>What's new (funding) after 2021+</a:t>
            </a:r>
          </a:p>
        </p:txBody>
      </p:sp>
      <p:sp>
        <p:nvSpPr>
          <p:cNvPr id="308" name="New EU budget (Commission proposal, 2/5/2018)…"/>
          <p:cNvSpPr txBox="1"/>
          <p:nvPr>
            <p:ph type="body" idx="1"/>
          </p:nvPr>
        </p:nvSpPr>
        <p:spPr>
          <a:xfrm>
            <a:off x="457199" y="1250023"/>
            <a:ext cx="8229602" cy="4357954"/>
          </a:xfrm>
          <a:prstGeom prst="rect">
            <a:avLst/>
          </a:prstGeom>
        </p:spPr>
        <p:txBody>
          <a:bodyPr/>
          <a:lstStyle/>
          <a:p>
            <a:pPr marL="571500" indent="-457200">
              <a:spcBef>
                <a:spcPts val="1000"/>
              </a:spcBef>
              <a:buClr>
                <a:srgbClr val="FFFFFF"/>
              </a:buClr>
              <a:buFontTx/>
              <a:buChar char="-"/>
              <a:defRPr sz="1600"/>
            </a:pPr>
          </a:p>
          <a:p>
            <a:pPr marL="571500" indent="-457200">
              <a:spcBef>
                <a:spcPts val="1000"/>
              </a:spcBef>
              <a:buClr>
                <a:srgbClr val="FFFFFF"/>
              </a:buClr>
              <a:buFontTx/>
              <a:buChar char="-"/>
              <a:defRPr i="0" sz="2000">
                <a:solidFill>
                  <a:srgbClr val="002060"/>
                </a:solidFill>
              </a:defRPr>
            </a:pPr>
            <a:r>
              <a:t>N</a:t>
            </a:r>
            <a:r>
              <a:t>ew EU</a:t>
            </a:r>
            <a:r>
              <a:t> </a:t>
            </a:r>
            <a:r>
              <a:t>budget (Commission proposal, 2</a:t>
            </a:r>
            <a:r>
              <a:t>/</a:t>
            </a:r>
            <a:r>
              <a:t>5</a:t>
            </a:r>
            <a:r>
              <a:t>/</a:t>
            </a:r>
            <a:r>
              <a:t>2018)</a:t>
            </a:r>
          </a:p>
          <a:p>
            <a:pPr marL="571500" indent="-457200">
              <a:spcBef>
                <a:spcPts val="1000"/>
              </a:spcBef>
              <a:buClr>
                <a:srgbClr val="FFFFFF"/>
              </a:buClr>
              <a:buFontTx/>
              <a:buChar char="-"/>
              <a:defRPr i="0" sz="2000">
                <a:solidFill>
                  <a:srgbClr val="002060"/>
                </a:solidFill>
              </a:defRPr>
            </a:pPr>
            <a:r>
              <a:t>Reached partial agreement on 12 sectoral files, while negotiations can start on further 16. </a:t>
            </a:r>
          </a:p>
          <a:p>
            <a:pPr marL="571500" indent="-457200">
              <a:spcBef>
                <a:spcPts val="1000"/>
              </a:spcBef>
              <a:buClr>
                <a:srgbClr val="FFFFFF"/>
              </a:buClr>
              <a:buFontTx/>
              <a:buChar char="-"/>
              <a:defRPr i="0" sz="2000">
                <a:solidFill>
                  <a:srgbClr val="002060"/>
                </a:solidFill>
              </a:defRPr>
            </a:pPr>
            <a:r>
              <a:t>13 June - The Commission calls on the European Council to set out a roadmap to achieving an agreement on the EU long-term budget in the autumn.</a:t>
            </a:r>
          </a:p>
          <a:p>
            <a:pPr marL="571500" indent="-457200">
              <a:spcBef>
                <a:spcPts val="1000"/>
              </a:spcBef>
              <a:buClr>
                <a:srgbClr val="FFFFFF"/>
              </a:buClr>
              <a:buFontTx/>
              <a:buChar char="-"/>
              <a:defRPr i="0" sz="2000">
                <a:solidFill>
                  <a:srgbClr val="002060"/>
                </a:solidFill>
              </a:defRPr>
            </a:pPr>
            <a:r>
              <a:t>N</a:t>
            </a:r>
            <a:r>
              <a:t>ew </a:t>
            </a:r>
            <a:r>
              <a:rPr b="1"/>
              <a:t>Creative Europe programme</a:t>
            </a:r>
            <a:r>
              <a:rPr b="1"/>
              <a:t> 2021-2027</a:t>
            </a:r>
          </a:p>
        </p:txBody>
      </p:sp>
      <p:pic>
        <p:nvPicPr>
          <p:cNvPr id="309" name="Schermata 2019-06-17 alle 22.27.29.png" descr="Schermata 2019-06-17 alle 22.27.29.png"/>
          <p:cNvPicPr>
            <a:picLocks noChangeAspect="1"/>
          </p:cNvPicPr>
          <p:nvPr/>
        </p:nvPicPr>
        <p:blipFill>
          <a:blip r:embed="rId2">
            <a:extLst/>
          </a:blip>
          <a:stretch>
            <a:fillRect/>
          </a:stretch>
        </p:blipFill>
        <p:spPr>
          <a:xfrm>
            <a:off x="-16735" y="4959516"/>
            <a:ext cx="1853742" cy="1910655"/>
          </a:xfrm>
          <a:prstGeom prst="rect">
            <a:avLst/>
          </a:prstGeom>
          <a:ln w="12700">
            <a:miter lim="400000"/>
          </a:ln>
        </p:spPr>
      </p:pic>
      <p:pic>
        <p:nvPicPr>
          <p:cNvPr id="310" name="Schermata 2019-06-17 alle 22.27.20.png" descr="Schermata 2019-06-17 alle 22.27.20.png"/>
          <p:cNvPicPr>
            <a:picLocks noChangeAspect="1"/>
          </p:cNvPicPr>
          <p:nvPr/>
        </p:nvPicPr>
        <p:blipFill>
          <a:blip r:embed="rId3">
            <a:extLst/>
          </a:blip>
          <a:stretch>
            <a:fillRect/>
          </a:stretch>
        </p:blipFill>
        <p:spPr>
          <a:xfrm>
            <a:off x="2140583" y="4959516"/>
            <a:ext cx="4216073" cy="1910655"/>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TextBox 26"/>
          <p:cNvSpPr txBox="1"/>
          <p:nvPr/>
        </p:nvSpPr>
        <p:spPr>
          <a:xfrm>
            <a:off x="6817297" y="6604068"/>
            <a:ext cx="2013495" cy="231007"/>
          </a:xfrm>
          <a:prstGeom prst="rect">
            <a:avLst/>
          </a:prstGeom>
          <a:ln w="12700">
            <a:miter lim="400000"/>
          </a:ln>
          <a:extLst>
            <a:ext uri="{C572A759-6A51-4108-AA02-DFA0A04FC94B}">
              <ma14:wrappingTextBoxFlag xmlns:ma14="http://schemas.microsoft.com/office/mac/drawingml/2011/main" val="1"/>
            </a:ext>
          </a:extLst>
        </p:spPr>
        <p:txBody>
          <a:bodyPr lIns="45653" tIns="45653" rIns="45653" bIns="45653">
            <a:spAutoFit/>
          </a:bodyPr>
          <a:lstStyle>
            <a:lvl1pPr defTabSz="934719">
              <a:defRPr b="0" sz="900">
                <a:solidFill>
                  <a:srgbClr val="FFFFFF"/>
                </a:solidFill>
                <a:latin typeface="Verdana"/>
                <a:ea typeface="Verdana"/>
                <a:cs typeface="Verdana"/>
                <a:sym typeface="Verdana"/>
              </a:defRPr>
            </a:lvl1pPr>
          </a:lstStyle>
          <a:p>
            <a:pPr/>
            <a:r>
              <a:t>© European Heritage Label</a:t>
            </a:r>
          </a:p>
        </p:txBody>
      </p:sp>
      <p:sp>
        <p:nvSpPr>
          <p:cNvPr id="507" name="TextBox 28"/>
          <p:cNvSpPr txBox="1"/>
          <p:nvPr/>
        </p:nvSpPr>
        <p:spPr>
          <a:xfrm>
            <a:off x="868619" y="436689"/>
            <a:ext cx="7406762" cy="510407"/>
          </a:xfrm>
          <a:prstGeom prst="rect">
            <a:avLst/>
          </a:prstGeom>
          <a:ln w="12700">
            <a:miter lim="400000"/>
          </a:ln>
          <a:extLst>
            <a:ext uri="{C572A759-6A51-4108-AA02-DFA0A04FC94B}">
              <ma14:wrappingTextBoxFlag xmlns:ma14="http://schemas.microsoft.com/office/mac/drawingml/2011/main" val="1"/>
            </a:ext>
          </a:extLst>
        </p:spPr>
        <p:txBody>
          <a:bodyPr lIns="45653" tIns="45653" rIns="45653" bIns="45653">
            <a:spAutoFit/>
          </a:bodyPr>
          <a:lstStyle>
            <a:lvl1pPr algn="ctr" defTabSz="934719">
              <a:defRPr b="0" sz="2700">
                <a:solidFill>
                  <a:srgbClr val="F58220"/>
                </a:solidFill>
                <a:latin typeface="Verdana"/>
                <a:ea typeface="Verdana"/>
                <a:cs typeface="Verdana"/>
                <a:sym typeface="Verdana"/>
              </a:defRPr>
            </a:lvl1pPr>
          </a:lstStyle>
          <a:p>
            <a:pPr/>
            <a:r>
              <a:t>Shared resource = Shared responsibility</a:t>
            </a:r>
          </a:p>
        </p:txBody>
      </p:sp>
      <p:sp>
        <p:nvSpPr>
          <p:cNvPr id="508" name="Guidance for all stakeholders directly or indirectly engaged (i.e. European institutions, managing authorities, international organisations, civil society and local communities, private sector, and experts).…"/>
          <p:cNvSpPr txBox="1"/>
          <p:nvPr/>
        </p:nvSpPr>
        <p:spPr>
          <a:xfrm>
            <a:off x="591468" y="1275117"/>
            <a:ext cx="7961063" cy="4765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900">
                <a:latin typeface="Verdana"/>
                <a:ea typeface="Verdana"/>
                <a:cs typeface="Verdana"/>
                <a:sym typeface="Verdana"/>
              </a:defRPr>
            </a:pPr>
            <a:r>
              <a:t>Guidance</a:t>
            </a:r>
            <a:r>
              <a:rPr b="0"/>
              <a:t> for </a:t>
            </a:r>
            <a:r>
              <a:t>all stakeholders</a:t>
            </a:r>
            <a:r>
              <a:rPr b="0"/>
              <a:t> directly or indirectly engaged (i.e. European institutions, managing authorities, international organisations, civil society and local communities, private sector, and experts). </a:t>
            </a:r>
          </a:p>
          <a:p>
            <a:pPr defTabSz="457200">
              <a:defRPr b="0" sz="1900">
                <a:latin typeface="Verdana"/>
                <a:ea typeface="Verdana"/>
                <a:cs typeface="Verdana"/>
                <a:sym typeface="Verdana"/>
              </a:defRPr>
            </a:pPr>
          </a:p>
          <a:p>
            <a:pPr lvl="1" marL="511340" indent="-130341" defTabSz="457200">
              <a:buSzPct val="100000"/>
              <a:buChar char="•"/>
              <a:defRPr sz="1900">
                <a:latin typeface="Verdana"/>
                <a:ea typeface="Verdana"/>
                <a:cs typeface="Verdana"/>
                <a:sym typeface="Verdana"/>
              </a:defRPr>
            </a:pPr>
            <a:r>
              <a:t>Step by step implementation</a:t>
            </a:r>
            <a:r>
              <a:rPr b="0"/>
              <a:t>: Programming, Project briefs and tenders, Design, Procurement, Implementation, Monitoring and evaluation</a:t>
            </a:r>
          </a:p>
          <a:p>
            <a:pPr lvl="1" marL="511340" indent="-130341" defTabSz="457200">
              <a:buSzPct val="100000"/>
              <a:buChar char="•"/>
              <a:defRPr sz="1900">
                <a:latin typeface="Verdana"/>
                <a:ea typeface="Verdana"/>
                <a:cs typeface="Verdana"/>
                <a:sym typeface="Verdana"/>
              </a:defRPr>
            </a:pPr>
            <a:r>
              <a:t>Drivers</a:t>
            </a:r>
            <a:r>
              <a:rPr b="0"/>
              <a:t>: Governance, Risk assessment and mitigation, Research, Education and training, Rewarding quality</a:t>
            </a:r>
          </a:p>
          <a:p>
            <a:pPr lvl="1" indent="228600" defTabSz="457200">
              <a:defRPr b="0" sz="1900">
                <a:latin typeface="Verdana"/>
                <a:ea typeface="Verdana"/>
                <a:cs typeface="Verdana"/>
                <a:sym typeface="Verdana"/>
              </a:defRPr>
            </a:pPr>
          </a:p>
          <a:p>
            <a:pPr defTabSz="457200">
              <a:defRPr sz="1900">
                <a:latin typeface="Verdana"/>
                <a:ea typeface="Verdana"/>
                <a:cs typeface="Verdana"/>
                <a:sym typeface="Verdana"/>
              </a:defRPr>
            </a:pPr>
            <a:r>
              <a:t>Tools</a:t>
            </a:r>
            <a:r>
              <a:rPr b="0"/>
              <a:t>: </a:t>
            </a:r>
          </a:p>
          <a:p>
            <a:pPr lvl="1" marL="511340" indent="-130341" defTabSz="457200">
              <a:buSzPct val="100000"/>
              <a:buChar char="•"/>
              <a:defRPr b="0" sz="1900">
                <a:latin typeface="Verdana"/>
                <a:ea typeface="Verdana"/>
                <a:cs typeface="Verdana"/>
                <a:sym typeface="Verdana"/>
              </a:defRPr>
            </a:pPr>
            <a:r>
              <a:t>key concepts, international charters, European and international conventions, standards</a:t>
            </a:r>
          </a:p>
          <a:p>
            <a:pPr lvl="1" marL="511340" indent="-130341" defTabSz="457200">
              <a:buSzPct val="100000"/>
              <a:buChar char="•"/>
              <a:defRPr b="0" sz="1900">
                <a:latin typeface="Verdana"/>
                <a:ea typeface="Verdana"/>
                <a:cs typeface="Verdana"/>
                <a:sym typeface="Verdana"/>
              </a:defRPr>
            </a:pPr>
            <a:r>
              <a:t>Key research outcomes and </a:t>
            </a:r>
            <a:r>
              <a:rPr b="1"/>
              <a:t>40</a:t>
            </a:r>
            <a:r>
              <a:t> specific </a:t>
            </a:r>
            <a:r>
              <a:rPr b="1"/>
              <a:t>recommendations</a:t>
            </a:r>
          </a:p>
          <a:p>
            <a:pPr lvl="1" marL="511340" indent="-130341" defTabSz="457200">
              <a:buSzPct val="100000"/>
              <a:buChar char="•"/>
              <a:defRPr sz="1900">
                <a:latin typeface="Verdana"/>
                <a:ea typeface="Verdana"/>
                <a:cs typeface="Verdana"/>
                <a:sym typeface="Verdana"/>
              </a:defRPr>
            </a:pPr>
            <a:r>
              <a:t>Checklist of Selection criteria</a:t>
            </a:r>
            <a:r>
              <a:rPr b="0"/>
              <a:t> for decision makers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TextBox 28"/>
          <p:cNvSpPr txBox="1"/>
          <p:nvPr/>
        </p:nvSpPr>
        <p:spPr>
          <a:xfrm>
            <a:off x="868619" y="47606"/>
            <a:ext cx="7406762" cy="624707"/>
          </a:xfrm>
          <a:prstGeom prst="rect">
            <a:avLst/>
          </a:prstGeom>
          <a:ln w="12700">
            <a:miter lim="400000"/>
          </a:ln>
          <a:extLst>
            <a:ext uri="{C572A759-6A51-4108-AA02-DFA0A04FC94B}">
              <ma14:wrappingTextBoxFlag xmlns:ma14="http://schemas.microsoft.com/office/mac/drawingml/2011/main" val="1"/>
            </a:ext>
          </a:extLst>
        </p:spPr>
        <p:txBody>
          <a:bodyPr lIns="45653" tIns="45653" rIns="45653" bIns="45653">
            <a:spAutoFit/>
          </a:bodyPr>
          <a:lstStyle>
            <a:lvl1pPr algn="ctr" defTabSz="934719">
              <a:defRPr b="0" sz="3500">
                <a:solidFill>
                  <a:srgbClr val="F58220"/>
                </a:solidFill>
                <a:latin typeface="Verdana"/>
                <a:ea typeface="Verdana"/>
                <a:cs typeface="Verdana"/>
                <a:sym typeface="Verdana"/>
              </a:defRPr>
            </a:lvl1pPr>
          </a:lstStyle>
          <a:p>
            <a:pPr/>
            <a:r>
              <a:t>What’s next?</a:t>
            </a:r>
          </a:p>
        </p:txBody>
      </p:sp>
      <p:pic>
        <p:nvPicPr>
          <p:cNvPr id="513" name="Picture 1" descr="Picture 1"/>
          <p:cNvPicPr>
            <a:picLocks noChangeAspect="1"/>
          </p:cNvPicPr>
          <p:nvPr/>
        </p:nvPicPr>
        <p:blipFill>
          <a:blip r:embed="rId2">
            <a:extLst/>
          </a:blip>
          <a:stretch>
            <a:fillRect/>
          </a:stretch>
        </p:blipFill>
        <p:spPr>
          <a:xfrm>
            <a:off x="11116509" y="3755551"/>
            <a:ext cx="1509193" cy="2037664"/>
          </a:xfrm>
          <a:prstGeom prst="rect">
            <a:avLst/>
          </a:prstGeom>
          <a:ln>
            <a:solidFill>
              <a:srgbClr val="000000"/>
            </a:solidFill>
            <a:miter lim="400000"/>
          </a:ln>
        </p:spPr>
      </p:pic>
      <p:pic>
        <p:nvPicPr>
          <p:cNvPr id="514" name="IMG_1426.jpeg" descr="IMG_1426.jpeg"/>
          <p:cNvPicPr>
            <a:picLocks noChangeAspect="1"/>
          </p:cNvPicPr>
          <p:nvPr/>
        </p:nvPicPr>
        <p:blipFill>
          <a:blip r:embed="rId3">
            <a:extLst/>
          </a:blip>
          <a:srcRect l="8389" t="0" r="17017" b="0"/>
          <a:stretch>
            <a:fillRect/>
          </a:stretch>
        </p:blipFill>
        <p:spPr>
          <a:xfrm>
            <a:off x="501662" y="4169110"/>
            <a:ext cx="2206239" cy="2218261"/>
          </a:xfrm>
          <a:prstGeom prst="rect">
            <a:avLst/>
          </a:prstGeom>
          <a:ln w="12700">
            <a:miter lim="400000"/>
          </a:ln>
        </p:spPr>
      </p:pic>
      <p:sp>
        <p:nvSpPr>
          <p:cNvPr id="515" name="Cluster 8: Raising the quality of interventions in the European historical environment on cultural heritage sites…"/>
          <p:cNvSpPr txBox="1"/>
          <p:nvPr/>
        </p:nvSpPr>
        <p:spPr>
          <a:xfrm>
            <a:off x="541858" y="999125"/>
            <a:ext cx="8060284" cy="1463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500">
                <a:solidFill>
                  <a:srgbClr val="0F5494"/>
                </a:solidFill>
                <a:latin typeface="Verdana"/>
                <a:ea typeface="Verdana"/>
                <a:cs typeface="Verdana"/>
                <a:sym typeface="Verdana"/>
              </a:defRPr>
            </a:pPr>
            <a:r>
              <a:t>Cluster 8: Raising the quality of interventions in the European historical environment on cultural heritage sites</a:t>
            </a:r>
            <a:endParaRPr>
              <a:solidFill>
                <a:srgbClr val="FFD624"/>
              </a:solidFill>
            </a:endParaRPr>
          </a:p>
          <a:p>
            <a:pPr marL="285750" indent="-285750">
              <a:buSzPct val="100000"/>
              <a:buFont typeface="Arial"/>
              <a:buChar char="•"/>
              <a:defRPr b="0" sz="1500">
                <a:latin typeface="Verdana"/>
                <a:ea typeface="Verdana"/>
                <a:cs typeface="Verdana"/>
                <a:sym typeface="Verdana"/>
              </a:defRPr>
            </a:pPr>
            <a:r>
              <a:t>Quality principles for EU funded interventions on CH  (with ICOMOS)</a:t>
            </a:r>
            <a:endParaRPr>
              <a:solidFill>
                <a:srgbClr val="FFD624"/>
              </a:solidFill>
            </a:endParaRPr>
          </a:p>
          <a:p>
            <a:pPr marL="285750" indent="-285750">
              <a:buSzPct val="100000"/>
              <a:buFont typeface="Arial"/>
              <a:buChar char="•"/>
              <a:defRPr b="0" sz="1500">
                <a:latin typeface="Verdana"/>
                <a:ea typeface="Verdana"/>
                <a:cs typeface="Verdana"/>
                <a:sym typeface="Verdana"/>
              </a:defRPr>
            </a:pPr>
            <a:r>
              <a:t>Autumn 2019 - Horizon 2020 </a:t>
            </a:r>
            <a:r>
              <a:rPr b="1" i="1"/>
              <a:t>Social platform</a:t>
            </a:r>
            <a:r>
              <a:rPr i="1"/>
              <a:t> on the impact assessment and the quality of interventions in European historical environment and cultural heritage sites </a:t>
            </a:r>
            <a:r>
              <a:t>(CSA) 1,5 MEur</a:t>
            </a:r>
          </a:p>
        </p:txBody>
      </p:sp>
      <p:sp>
        <p:nvSpPr>
          <p:cNvPr id="516" name="•Call for tender to be launched 3rd quarter this year, mentioned in WP for culture and Framework…"/>
          <p:cNvSpPr txBox="1"/>
          <p:nvPr>
            <p:ph type="body" sz="half" idx="1"/>
          </p:nvPr>
        </p:nvSpPr>
        <p:spPr>
          <a:xfrm>
            <a:off x="3075119" y="2788973"/>
            <a:ext cx="5747149" cy="3633789"/>
          </a:xfrm>
          <a:prstGeom prst="rect">
            <a:avLst/>
          </a:prstGeom>
        </p:spPr>
        <p:txBody>
          <a:bodyPr/>
          <a:lstStyle/>
          <a:p>
            <a:pPr marL="0" indent="0" defTabSz="457200">
              <a:spcBef>
                <a:spcPts val="0"/>
              </a:spcBef>
              <a:buClrTx/>
              <a:buSzTx/>
              <a:buFontTx/>
              <a:buNone/>
              <a:defRPr i="0" sz="1200">
                <a:solidFill>
                  <a:srgbClr val="000000"/>
                </a:solidFill>
              </a:defRPr>
            </a:pPr>
          </a:p>
          <a:p>
            <a:pPr marL="0" indent="0" defTabSz="457200">
              <a:spcBef>
                <a:spcPts val="3200"/>
              </a:spcBef>
              <a:buClrTx/>
              <a:buSzTx/>
              <a:buFontTx/>
              <a:buNone/>
              <a:defRPr b="1" sz="2000">
                <a:solidFill>
                  <a:srgbClr val="000000"/>
                </a:solidFill>
              </a:defRPr>
            </a:pPr>
            <a:endParaRPr b="0" i="0"/>
          </a:p>
          <a:p>
            <a:pPr marL="0" indent="0" defTabSz="457200">
              <a:spcBef>
                <a:spcPts val="3200"/>
              </a:spcBef>
              <a:buClrTx/>
              <a:buSzTx/>
              <a:buFontTx/>
              <a:buNone/>
              <a:defRPr sz="1800">
                <a:solidFill>
                  <a:srgbClr val="000000"/>
                </a:solidFill>
              </a:defRPr>
            </a:pPr>
            <a:r>
              <a:rPr i="0"/>
              <a:t>•</a:t>
            </a:r>
            <a:r>
              <a:t>Call for tender to be launched 3</a:t>
            </a:r>
            <a:r>
              <a:rPr sz="1150"/>
              <a:t>rd </a:t>
            </a:r>
            <a:r>
              <a:t>quarter this year, mentioned in WP for culture and Framework </a:t>
            </a:r>
            <a:endParaRPr i="0"/>
          </a:p>
          <a:p>
            <a:pPr marL="0" indent="0" defTabSz="457200">
              <a:spcBef>
                <a:spcPts val="0"/>
              </a:spcBef>
              <a:buClrTx/>
              <a:buSzTx/>
              <a:buFontTx/>
              <a:buNone/>
              <a:defRPr sz="1800">
                <a:solidFill>
                  <a:srgbClr val="000000"/>
                </a:solidFill>
              </a:defRPr>
            </a:pPr>
            <a:r>
              <a:rPr i="0"/>
              <a:t>Quality for CH and participatory governance</a:t>
            </a:r>
            <a:endParaRPr i="0"/>
          </a:p>
          <a:p>
            <a:pPr marL="0" indent="0" defTabSz="457200">
              <a:spcBef>
                <a:spcPts val="0"/>
              </a:spcBef>
              <a:buClrTx/>
              <a:buSzTx/>
              <a:buFontTx/>
              <a:buNone/>
              <a:defRPr sz="1800">
                <a:solidFill>
                  <a:srgbClr val="000000"/>
                </a:solidFill>
              </a:defRPr>
            </a:pPr>
            <a:endParaRPr i="0"/>
          </a:p>
          <a:p>
            <a:pPr marL="0" indent="0" defTabSz="457200">
              <a:spcBef>
                <a:spcPts val="0"/>
              </a:spcBef>
              <a:buClrTx/>
              <a:buSzTx/>
              <a:buFontTx/>
              <a:buNone/>
              <a:defRPr sz="1800">
                <a:solidFill>
                  <a:srgbClr val="000000"/>
                </a:solidFill>
              </a:defRPr>
            </a:pPr>
            <a:r>
              <a:rPr i="0"/>
              <a:t>•</a:t>
            </a:r>
            <a:r>
              <a:t>https://ec.europa.eu/programmes/creative-europe/sites/creative-europe/files/library/c-2018-6687.pdf (p. 119)</a:t>
            </a:r>
          </a:p>
        </p:txBody>
      </p:sp>
      <p:sp>
        <p:nvSpPr>
          <p:cNvPr id="517" name="2020-2021 Peer-learning and study visits for cities, regions, national/European experts on cultural heritage good practices"/>
          <p:cNvSpPr txBox="1"/>
          <p:nvPr>
            <p:ph type="title"/>
          </p:nvPr>
        </p:nvSpPr>
        <p:spPr>
          <a:xfrm>
            <a:off x="457199" y="2716089"/>
            <a:ext cx="8229602" cy="936627"/>
          </a:xfrm>
          <a:prstGeom prst="rect">
            <a:avLst/>
          </a:prstGeom>
        </p:spPr>
        <p:txBody>
          <a:bodyPr/>
          <a:lstStyle>
            <a:lvl1pPr marL="135681" indent="-135681" algn="ctr" defTabSz="345825">
              <a:defRPr b="0" sz="1984">
                <a:solidFill>
                  <a:srgbClr val="F58220"/>
                </a:solidFill>
              </a:defRPr>
            </a:lvl1pPr>
          </a:lstStyle>
          <a:p>
            <a:pPr/>
            <a:r>
              <a:t>2020-2021 Peer-learning and study visits for cities, regions, national/European experts on cultural heritage good practices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 Testing new solutions on the urban level (for cities &gt;50k inhabitants), financed thru ERDF and manage by UIA Secretariat in Lille, up to 80% of project activities and up to 5 M EUR ERDF money…"/>
          <p:cNvSpPr txBox="1"/>
          <p:nvPr>
            <p:ph type="body" idx="1"/>
          </p:nvPr>
        </p:nvSpPr>
        <p:spPr>
          <a:xfrm>
            <a:off x="457201" y="2022873"/>
            <a:ext cx="8229601" cy="4816211"/>
          </a:xfrm>
          <a:prstGeom prst="rect">
            <a:avLst/>
          </a:prstGeom>
        </p:spPr>
        <p:txBody>
          <a:bodyPr/>
          <a:lstStyle/>
          <a:p>
            <a:pPr marL="0" indent="0" defTabSz="457200">
              <a:spcBef>
                <a:spcPts val="3200"/>
              </a:spcBef>
              <a:buClrTx/>
              <a:buSzTx/>
              <a:buFontTx/>
              <a:buNone/>
              <a:defRPr sz="1800">
                <a:solidFill>
                  <a:srgbClr val="000000"/>
                </a:solidFill>
              </a:defRPr>
            </a:pPr>
            <a:r>
              <a:rPr i="0"/>
              <a:t>• T</a:t>
            </a:r>
            <a:r>
              <a:t>esting new solutions on the urban level (for cities &gt;50k inhabitants), financed thru ERDF and manage by UIA Secretariat in Lille, up to 80% of project activities and up to 5 M EUR ERDF money </a:t>
            </a:r>
            <a:endParaRPr i="0"/>
          </a:p>
          <a:p>
            <a:pPr marL="0" indent="0" defTabSz="457200">
              <a:spcBef>
                <a:spcPts val="3200"/>
              </a:spcBef>
              <a:buClrTx/>
              <a:buSzTx/>
              <a:buFontTx/>
              <a:buNone/>
              <a:defRPr sz="1800">
                <a:solidFill>
                  <a:srgbClr val="000000"/>
                </a:solidFill>
              </a:defRPr>
            </a:pPr>
            <a:r>
              <a:rPr i="0"/>
              <a:t>• </a:t>
            </a:r>
            <a:r>
              <a:t>5</a:t>
            </a:r>
            <a:r>
              <a:rPr sz="1150"/>
              <a:t>th </a:t>
            </a:r>
            <a:r>
              <a:t>call for proposals to be launched in September 2019 tbc (DDL December 2019), 4 topics: Air quality, Circular economy, </a:t>
            </a:r>
            <a:r>
              <a:rPr>
                <a:solidFill>
                  <a:srgbClr val="FF2600"/>
                </a:solidFill>
              </a:rPr>
              <a:t>Culture and Cultural Heritage</a:t>
            </a:r>
            <a:r>
              <a:t>, Demographic change </a:t>
            </a:r>
            <a:endParaRPr i="0"/>
          </a:p>
          <a:p>
            <a:pPr marL="0" indent="0" defTabSz="457200">
              <a:spcBef>
                <a:spcPts val="0"/>
              </a:spcBef>
              <a:buClrTx/>
              <a:buSzTx/>
              <a:buFontTx/>
              <a:buNone/>
              <a:defRPr sz="1800">
                <a:solidFill>
                  <a:srgbClr val="000000"/>
                </a:solidFill>
              </a:defRPr>
            </a:pPr>
            <a:r>
              <a:rPr i="0"/>
              <a:t>• </a:t>
            </a:r>
            <a:r>
              <a:t>Topic papers and further info available here: https://www.uia-initiative.eu/en/call-proposals/5th-call-proposals</a:t>
            </a:r>
          </a:p>
        </p:txBody>
      </p:sp>
      <p:pic>
        <p:nvPicPr>
          <p:cNvPr id="520" name="Immagine" descr="Immagine"/>
          <p:cNvPicPr>
            <a:picLocks noChangeAspect="1"/>
          </p:cNvPicPr>
          <p:nvPr/>
        </p:nvPicPr>
        <p:blipFill>
          <a:blip r:embed="rId2">
            <a:extLst/>
          </a:blip>
          <a:stretch>
            <a:fillRect/>
          </a:stretch>
        </p:blipFill>
        <p:spPr>
          <a:xfrm>
            <a:off x="730250" y="2609850"/>
            <a:ext cx="7683500" cy="1638300"/>
          </a:xfrm>
          <a:prstGeom prst="rect">
            <a:avLst/>
          </a:prstGeom>
          <a:ln w="12700">
            <a:miter lim="400000"/>
          </a:ln>
        </p:spPr>
      </p:pic>
      <p:sp>
        <p:nvSpPr>
          <p:cNvPr id="521" name="Urban Innovative Actions"/>
          <p:cNvSpPr txBox="1"/>
          <p:nvPr>
            <p:ph type="title"/>
          </p:nvPr>
        </p:nvSpPr>
        <p:spPr>
          <a:xfrm>
            <a:off x="457199" y="293488"/>
            <a:ext cx="8229602" cy="936627"/>
          </a:xfrm>
          <a:prstGeom prst="rect">
            <a:avLst/>
          </a:prstGeom>
        </p:spPr>
        <p:txBody>
          <a:bodyPr/>
          <a:lstStyle>
            <a:lvl1pPr marL="218841" indent="-218841" algn="ctr" defTabSz="557783">
              <a:defRPr b="0" sz="3200">
                <a:solidFill>
                  <a:srgbClr val="F58220"/>
                </a:solidFill>
              </a:defRPr>
            </a:lvl1pPr>
          </a:lstStyle>
          <a:p>
            <a:pPr/>
            <a:r>
              <a:t>Urban Innovative Actions</a:t>
            </a:r>
          </a:p>
        </p:txBody>
      </p:sp>
      <p:pic>
        <p:nvPicPr>
          <p:cNvPr id="522" name="Schermata 2019-06-18 alle 00.22.27.png" descr="Schermata 2019-06-18 alle 00.22.27.png"/>
          <p:cNvPicPr>
            <a:picLocks noChangeAspect="1"/>
          </p:cNvPicPr>
          <p:nvPr/>
        </p:nvPicPr>
        <p:blipFill>
          <a:blip r:embed="rId3">
            <a:extLst/>
          </a:blip>
          <a:stretch>
            <a:fillRect/>
          </a:stretch>
        </p:blipFill>
        <p:spPr>
          <a:xfrm>
            <a:off x="37107" y="5627885"/>
            <a:ext cx="6032501" cy="1219201"/>
          </a:xfrm>
          <a:prstGeom prst="rect">
            <a:avLst/>
          </a:prstGeom>
          <a:ln w="12700">
            <a:miter lim="400000"/>
          </a:ln>
        </p:spPr>
      </p:pic>
      <p:pic>
        <p:nvPicPr>
          <p:cNvPr id="523" name="Schermata 2019-06-18 alle 00.22.35.png" descr="Schermata 2019-06-18 alle 00.22.35.png"/>
          <p:cNvPicPr>
            <a:picLocks noChangeAspect="1"/>
          </p:cNvPicPr>
          <p:nvPr/>
        </p:nvPicPr>
        <p:blipFill>
          <a:blip r:embed="rId4">
            <a:extLst/>
          </a:blip>
          <a:stretch>
            <a:fillRect/>
          </a:stretch>
        </p:blipFill>
        <p:spPr>
          <a:xfrm>
            <a:off x="2281766" y="1315343"/>
            <a:ext cx="4241801" cy="62230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Pilot project Makers' Mobility"/>
          <p:cNvSpPr txBox="1"/>
          <p:nvPr>
            <p:ph type="title"/>
          </p:nvPr>
        </p:nvSpPr>
        <p:spPr>
          <a:xfrm>
            <a:off x="457199" y="421928"/>
            <a:ext cx="8229602" cy="936626"/>
          </a:xfrm>
          <a:prstGeom prst="rect">
            <a:avLst/>
          </a:prstGeom>
        </p:spPr>
        <p:txBody>
          <a:bodyPr/>
          <a:lstStyle>
            <a:lvl1pPr marL="0" indent="0" algn="ctr" defTabSz="934719">
              <a:defRPr b="0" sz="3500">
                <a:solidFill>
                  <a:srgbClr val="F58220"/>
                </a:solidFill>
              </a:defRPr>
            </a:lvl1pPr>
          </a:lstStyle>
          <a:p>
            <a:pPr/>
            <a:r>
              <a:t>Pilot project Makers' Mobility</a:t>
            </a:r>
          </a:p>
        </p:txBody>
      </p:sp>
      <p:sp>
        <p:nvSpPr>
          <p:cNvPr id="526" name="EP Pilot Project 2019 – NEW CALL…"/>
          <p:cNvSpPr txBox="1"/>
          <p:nvPr>
            <p:ph type="body" idx="1"/>
          </p:nvPr>
        </p:nvSpPr>
        <p:spPr>
          <a:xfrm>
            <a:off x="457199" y="1775807"/>
            <a:ext cx="8229602" cy="3912329"/>
          </a:xfrm>
          <a:prstGeom prst="rect">
            <a:avLst/>
          </a:prstGeom>
        </p:spPr>
        <p:txBody>
          <a:bodyPr/>
          <a:lstStyle/>
          <a:p>
            <a:pPr marL="0" indent="0" defTabSz="457200">
              <a:spcBef>
                <a:spcPts val="0"/>
              </a:spcBef>
              <a:buClrTx/>
              <a:buSzTx/>
              <a:buFontTx/>
              <a:buNone/>
              <a:defRPr b="1" i="0" sz="2000">
                <a:solidFill>
                  <a:srgbClr val="000000"/>
                </a:solidFill>
              </a:defRPr>
            </a:pPr>
            <a:r>
              <a:rPr b="0" sz="1800"/>
              <a:t>EP Pilot Project 2019 – </a:t>
            </a:r>
            <a:r>
              <a:rPr sz="1800"/>
              <a:t>NEW CALL </a:t>
            </a:r>
            <a:endParaRPr b="0" sz="1800"/>
          </a:p>
          <a:p>
            <a:pPr marL="0" indent="0" defTabSz="457200">
              <a:spcBef>
                <a:spcPts val="0"/>
              </a:spcBef>
              <a:buClrTx/>
              <a:buSzTx/>
              <a:buFontTx/>
              <a:buNone/>
              <a:defRPr i="0" sz="1800">
                <a:solidFill>
                  <a:srgbClr val="000000"/>
                </a:solidFill>
              </a:defRPr>
            </a:pPr>
            <a:r>
              <a:t>Timing: to start early-2020 (2 year project), 350.000€ </a:t>
            </a:r>
          </a:p>
          <a:p>
            <a:pPr marL="0" indent="0" defTabSz="457200">
              <a:spcBef>
                <a:spcPts val="0"/>
              </a:spcBef>
              <a:buClrTx/>
              <a:buSzTx/>
              <a:buFontTx/>
              <a:buNone/>
              <a:defRPr i="0" sz="1800">
                <a:solidFill>
                  <a:srgbClr val="000000"/>
                </a:solidFill>
              </a:defRPr>
            </a:pPr>
            <a:r>
              <a:t>Call for proposals EAC/S09/2019, 1 proposal to be funded, </a:t>
            </a:r>
          </a:p>
          <a:p>
            <a:pPr marL="0" indent="0" defTabSz="457200">
              <a:spcBef>
                <a:spcPts val="0"/>
              </a:spcBef>
              <a:buClrTx/>
              <a:buSzTx/>
              <a:buFontTx/>
              <a:buNone/>
              <a:defRPr i="0" sz="1800">
                <a:solidFill>
                  <a:srgbClr val="000000"/>
                </a:solidFill>
              </a:defRPr>
            </a:pPr>
            <a:r>
              <a:t>deadline for submission: 12/08/2019 </a:t>
            </a:r>
          </a:p>
          <a:p>
            <a:pPr marL="0" indent="0" defTabSz="457200">
              <a:spcBef>
                <a:spcPts val="0"/>
              </a:spcBef>
              <a:buClrTx/>
              <a:buSzTx/>
              <a:buFontTx/>
              <a:buNone/>
              <a:defRPr i="0" sz="1800">
                <a:solidFill>
                  <a:srgbClr val="000000"/>
                </a:solidFill>
              </a:defRPr>
            </a:pPr>
            <a:r>
              <a:t>Objectives: to define and test policies and actions supporting the mobility and exchanges of experience between the cultural and creative industries, creative hubs, maker-spaces, fab-labs and formal and non-formal learning and skills development systems in a cross-sectoral way. </a:t>
            </a:r>
          </a:p>
          <a:p>
            <a:pPr marL="0" indent="0" defTabSz="457200">
              <a:spcBef>
                <a:spcPts val="0"/>
              </a:spcBef>
              <a:buClrTx/>
              <a:buSzTx/>
              <a:buFontTx/>
              <a:buNone/>
              <a:defRPr i="0" sz="1800">
                <a:solidFill>
                  <a:srgbClr val="000000"/>
                </a:solidFill>
              </a:defRPr>
            </a:pPr>
            <a:r>
              <a:t>Areas of action: </a:t>
            </a:r>
          </a:p>
          <a:p>
            <a:pPr marL="0" indent="0" defTabSz="457200">
              <a:spcBef>
                <a:spcPts val="700"/>
              </a:spcBef>
              <a:buClrTx/>
              <a:buSzTx/>
              <a:buFontTx/>
              <a:buNone/>
              <a:defRPr i="0" sz="1800">
                <a:solidFill>
                  <a:srgbClr val="000000"/>
                </a:solidFill>
              </a:defRPr>
            </a:pPr>
            <a:r>
              <a:rPr>
                <a:latin typeface="Wingdings"/>
                <a:ea typeface="Wingdings"/>
                <a:cs typeface="Wingdings"/>
                <a:sym typeface="Wingdings"/>
              </a:rPr>
              <a:t></a:t>
            </a:r>
            <a:r>
              <a:t>Mapping, needs assessment, recommendations, some exchanges </a:t>
            </a:r>
          </a:p>
          <a:p>
            <a:pPr marL="0" indent="0" defTabSz="457200">
              <a:spcBef>
                <a:spcPts val="0"/>
              </a:spcBef>
              <a:buClrTx/>
              <a:buSzTx/>
              <a:buFontTx/>
              <a:buNone/>
              <a:defRPr i="0" sz="1800">
                <a:solidFill>
                  <a:srgbClr val="000000"/>
                </a:solidFill>
                <a:latin typeface="+mn-lt"/>
                <a:ea typeface="+mn-ea"/>
                <a:cs typeface="+mn-cs"/>
                <a:sym typeface="Helvetica"/>
              </a:defRPr>
            </a:pPr>
            <a:r>
              <a:rPr>
                <a:latin typeface="Wingdings"/>
                <a:ea typeface="Wingdings"/>
                <a:cs typeface="Wingdings"/>
                <a:sym typeface="Wingdings"/>
              </a:rPr>
              <a:t></a:t>
            </a:r>
            <a:r>
              <a:t>https://ec.europa.eu/culture/calls/eac-s09-2019_en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Measuring the cultural and…"/>
          <p:cNvSpPr txBox="1"/>
          <p:nvPr>
            <p:ph type="title"/>
          </p:nvPr>
        </p:nvSpPr>
        <p:spPr>
          <a:xfrm>
            <a:off x="457199" y="658994"/>
            <a:ext cx="8229602" cy="936627"/>
          </a:xfrm>
          <a:prstGeom prst="rect">
            <a:avLst/>
          </a:prstGeom>
        </p:spPr>
        <p:txBody>
          <a:bodyPr/>
          <a:lstStyle/>
          <a:p>
            <a:pPr marL="0" indent="0" algn="ctr" defTabSz="729080">
              <a:defRPr b="0" sz="2730">
                <a:solidFill>
                  <a:srgbClr val="F58220"/>
                </a:solidFill>
              </a:defRPr>
            </a:pPr>
            <a:r>
              <a:t>Measuring the cultural and </a:t>
            </a:r>
          </a:p>
          <a:p>
            <a:pPr marL="0" indent="0" algn="ctr" defTabSz="729080">
              <a:defRPr b="0" sz="2730">
                <a:solidFill>
                  <a:srgbClr val="F58220"/>
                </a:solidFill>
              </a:defRPr>
            </a:pPr>
            <a:r>
              <a:t>creative sectors in the EU </a:t>
            </a:r>
          </a:p>
        </p:txBody>
      </p:sp>
      <p:sp>
        <p:nvSpPr>
          <p:cNvPr id="529" name="EP Pilot Project 2019 – NEW CALL…"/>
          <p:cNvSpPr txBox="1"/>
          <p:nvPr>
            <p:ph type="body" idx="1"/>
          </p:nvPr>
        </p:nvSpPr>
        <p:spPr>
          <a:xfrm>
            <a:off x="457201" y="2056739"/>
            <a:ext cx="8229601" cy="4719242"/>
          </a:xfrm>
          <a:prstGeom prst="rect">
            <a:avLst/>
          </a:prstGeom>
        </p:spPr>
        <p:txBody>
          <a:bodyPr/>
          <a:lstStyle/>
          <a:p>
            <a:pPr marL="0" indent="0" defTabSz="457200">
              <a:spcBef>
                <a:spcPts val="0"/>
              </a:spcBef>
              <a:buClrTx/>
              <a:buSzTx/>
              <a:buFontTx/>
              <a:buNone/>
              <a:defRPr b="1" i="0" sz="2100">
                <a:solidFill>
                  <a:srgbClr val="000000"/>
                </a:solidFill>
              </a:defRPr>
            </a:pPr>
            <a:r>
              <a:rPr b="0"/>
              <a:t>EP Pilot Project 2019 – </a:t>
            </a:r>
            <a:r>
              <a:t>NEW CALL </a:t>
            </a:r>
            <a:endParaRPr b="0"/>
          </a:p>
          <a:p>
            <a:pPr marL="0" indent="0" defTabSz="457200">
              <a:spcBef>
                <a:spcPts val="0"/>
              </a:spcBef>
              <a:buClrTx/>
              <a:buSzTx/>
              <a:buFontTx/>
              <a:buNone/>
              <a:defRPr i="0" sz="2100">
                <a:solidFill>
                  <a:srgbClr val="000000"/>
                </a:solidFill>
              </a:defRPr>
            </a:pPr>
            <a:r>
              <a:t>Timing: call for proposals to be published end-2019, </a:t>
            </a:r>
          </a:p>
          <a:p>
            <a:pPr marL="0" indent="0" defTabSz="457200">
              <a:spcBef>
                <a:spcPts val="0"/>
              </a:spcBef>
              <a:buClrTx/>
              <a:buSzTx/>
              <a:buFontTx/>
              <a:buNone/>
              <a:defRPr i="0" sz="2100">
                <a:solidFill>
                  <a:srgbClr val="000000"/>
                </a:solidFill>
              </a:defRPr>
            </a:pPr>
            <a:r>
              <a:t>350.000€, 1 proposal to be funded </a:t>
            </a:r>
          </a:p>
          <a:p>
            <a:pPr marL="0" indent="0" defTabSz="457200">
              <a:spcBef>
                <a:spcPts val="0"/>
              </a:spcBef>
              <a:buClrTx/>
              <a:buSzTx/>
              <a:buFontTx/>
              <a:buNone/>
              <a:defRPr i="0" sz="2100">
                <a:solidFill>
                  <a:srgbClr val="000000"/>
                </a:solidFill>
              </a:defRPr>
            </a:pPr>
            <a:r>
              <a:t>Objectives: to fill the existing gaps at Eurostat level on the CCS and consider the feasibility of creating a statistical framework that would enable regular statistical analysis of the economic, cultural and social potential of the CCS in Europe. </a:t>
            </a:r>
          </a:p>
          <a:p>
            <a:pPr marL="0" indent="0" defTabSz="457200">
              <a:spcBef>
                <a:spcPts val="0"/>
              </a:spcBef>
              <a:buClrTx/>
              <a:buSzTx/>
              <a:buFontTx/>
              <a:buNone/>
              <a:defRPr i="0" sz="2100">
                <a:solidFill>
                  <a:srgbClr val="000000"/>
                </a:solidFill>
              </a:defRPr>
            </a:pPr>
          </a:p>
          <a:p>
            <a:pPr marL="0" indent="0" defTabSz="457200">
              <a:spcBef>
                <a:spcPts val="0"/>
              </a:spcBef>
              <a:buClrTx/>
              <a:buSzTx/>
              <a:buFontTx/>
              <a:buNone/>
              <a:defRPr i="0" sz="2100">
                <a:solidFill>
                  <a:srgbClr val="000000"/>
                </a:solidFill>
              </a:defRPr>
            </a:pPr>
            <a:r>
              <a:t>More info: </a:t>
            </a:r>
          </a:p>
          <a:p>
            <a:pPr marL="0" indent="0" defTabSz="457200">
              <a:spcBef>
                <a:spcPts val="0"/>
              </a:spcBef>
              <a:buClrTx/>
              <a:buSzTx/>
              <a:buFontTx/>
              <a:buNone/>
              <a:defRPr i="0" sz="1100">
                <a:solidFill>
                  <a:srgbClr val="000000"/>
                </a:solidFill>
              </a:defRPr>
            </a:pPr>
            <a:r>
              <a:t>https://ec.europa.eu/programmes/creative-europe/sites/creative-europe/files/2019-annual-work-programme.pdf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Cultural and Creative Spaces and Cities"/>
          <p:cNvSpPr txBox="1"/>
          <p:nvPr>
            <p:ph type="title"/>
          </p:nvPr>
        </p:nvSpPr>
        <p:spPr>
          <a:xfrm>
            <a:off x="457199" y="354194"/>
            <a:ext cx="8229602" cy="936627"/>
          </a:xfrm>
          <a:prstGeom prst="rect">
            <a:avLst/>
          </a:prstGeom>
        </p:spPr>
        <p:txBody>
          <a:bodyPr/>
          <a:lstStyle>
            <a:lvl1pPr marL="0" indent="0" algn="ctr" defTabSz="859941">
              <a:defRPr b="0" sz="3220">
                <a:solidFill>
                  <a:srgbClr val="F58220"/>
                </a:solidFill>
              </a:defRPr>
            </a:lvl1pPr>
          </a:lstStyle>
          <a:p>
            <a:pPr/>
            <a:r>
              <a:t>Cultural and Creative Spaces and Cities</a:t>
            </a:r>
          </a:p>
        </p:txBody>
      </p:sp>
      <p:sp>
        <p:nvSpPr>
          <p:cNvPr id="532" name="Policy project, funded under the Cross-Sectoral Strand of Creative Europe…"/>
          <p:cNvSpPr txBox="1"/>
          <p:nvPr>
            <p:ph type="body" idx="1"/>
          </p:nvPr>
        </p:nvSpPr>
        <p:spPr>
          <a:xfrm>
            <a:off x="457199" y="1233751"/>
            <a:ext cx="8229602" cy="4390498"/>
          </a:xfrm>
          <a:prstGeom prst="rect">
            <a:avLst/>
          </a:prstGeom>
        </p:spPr>
        <p:txBody>
          <a:bodyPr/>
          <a:lstStyle/>
          <a:p>
            <a:pPr marL="0" indent="0" defTabSz="420623">
              <a:spcBef>
                <a:spcPts val="0"/>
              </a:spcBef>
              <a:buClrTx/>
              <a:buSzTx/>
              <a:buFontTx/>
              <a:buNone/>
              <a:defRPr i="0" sz="1656">
                <a:solidFill>
                  <a:srgbClr val="000000"/>
                </a:solidFill>
              </a:defRPr>
            </a:pPr>
            <a:r>
              <a:t>P</a:t>
            </a:r>
            <a:r>
              <a:rPr sz="1840"/>
              <a:t>olicy project</a:t>
            </a:r>
            <a:r>
              <a:rPr b="1" sz="1840"/>
              <a:t>, </a:t>
            </a:r>
            <a:r>
              <a:t>funded under the Cross-Sectoral Strand of Creative Europe </a:t>
            </a:r>
          </a:p>
          <a:p>
            <a:pPr marL="0" indent="0" defTabSz="420623">
              <a:spcBef>
                <a:spcPts val="0"/>
              </a:spcBef>
              <a:buClrTx/>
              <a:buSzTx/>
              <a:buFontTx/>
              <a:buNone/>
              <a:defRPr i="0" sz="1656">
                <a:solidFill>
                  <a:srgbClr val="000000"/>
                </a:solidFill>
              </a:defRPr>
            </a:pPr>
            <a:r>
              <a:t>Timing: </a:t>
            </a:r>
            <a:r>
              <a:rPr b="1"/>
              <a:t>started end-2018</a:t>
            </a:r>
            <a:r>
              <a:t>, for 2 years, 1,5m€ </a:t>
            </a:r>
          </a:p>
          <a:p>
            <a:pPr marL="0" indent="0" defTabSz="420623">
              <a:spcBef>
                <a:spcPts val="0"/>
              </a:spcBef>
              <a:buClrTx/>
              <a:buSzTx/>
              <a:buFontTx/>
              <a:buNone/>
              <a:defRPr i="0" sz="1656">
                <a:solidFill>
                  <a:srgbClr val="000000"/>
                </a:solidFill>
              </a:defRPr>
            </a:pPr>
            <a:r>
              <a:t>Objectives: </a:t>
            </a:r>
          </a:p>
          <a:p>
            <a:pPr marL="0" indent="0" defTabSz="420623">
              <a:spcBef>
                <a:spcPts val="1300"/>
              </a:spcBef>
              <a:buClrTx/>
              <a:buSzTx/>
              <a:buFontTx/>
              <a:buNone/>
              <a:defRPr b="1" i="0" sz="1656">
                <a:solidFill>
                  <a:srgbClr val="000000"/>
                </a:solidFill>
              </a:defRPr>
            </a:pPr>
            <a:r>
              <a:rPr b="0"/>
              <a:t>-bring closer together </a:t>
            </a:r>
            <a:r>
              <a:t>cultural and creative spaces </a:t>
            </a:r>
            <a:r>
              <a:rPr b="0"/>
              <a:t>and local </a:t>
            </a:r>
            <a:r>
              <a:t>decision-makers</a:t>
            </a:r>
            <a:r>
              <a:rPr b="0"/>
              <a:t>, </a:t>
            </a:r>
            <a:endParaRPr b="0"/>
          </a:p>
          <a:p>
            <a:pPr marL="0" indent="0" defTabSz="420623">
              <a:spcBef>
                <a:spcPts val="1300"/>
              </a:spcBef>
              <a:buClrTx/>
              <a:buSzTx/>
              <a:buFontTx/>
              <a:buNone/>
              <a:defRPr b="1" i="0" sz="1656">
                <a:solidFill>
                  <a:srgbClr val="000000"/>
                </a:solidFill>
              </a:defRPr>
            </a:pPr>
            <a:r>
              <a:rPr b="0"/>
              <a:t>-help to better valorise </a:t>
            </a:r>
            <a:r>
              <a:t>public spaces </a:t>
            </a:r>
            <a:r>
              <a:rPr b="0"/>
              <a:t>for </a:t>
            </a:r>
            <a:r>
              <a:t>social and urban regeneration </a:t>
            </a:r>
            <a:r>
              <a:rPr b="0"/>
              <a:t>through </a:t>
            </a:r>
            <a:r>
              <a:t>culture</a:t>
            </a:r>
            <a:r>
              <a:rPr b="0"/>
              <a:t>, </a:t>
            </a:r>
            <a:endParaRPr b="0"/>
          </a:p>
          <a:p>
            <a:pPr marL="0" indent="0" defTabSz="420623">
              <a:spcBef>
                <a:spcPts val="1300"/>
              </a:spcBef>
              <a:buClrTx/>
              <a:buSzTx/>
              <a:buFontTx/>
              <a:buNone/>
              <a:defRPr i="0" sz="1656">
                <a:solidFill>
                  <a:srgbClr val="000000"/>
                </a:solidFill>
              </a:defRPr>
            </a:pPr>
            <a:r>
              <a:t>-share best practice concerning </a:t>
            </a:r>
            <a:r>
              <a:rPr b="1"/>
              <a:t>social inclusion </a:t>
            </a:r>
            <a:r>
              <a:t>and the relations of cultural and creative spaces with their </a:t>
            </a:r>
            <a:r>
              <a:rPr b="1"/>
              <a:t>neighbourhoods </a:t>
            </a:r>
          </a:p>
          <a:p>
            <a:pPr marL="0" indent="0" defTabSz="420623">
              <a:spcBef>
                <a:spcPts val="1300"/>
              </a:spcBef>
              <a:buClrTx/>
              <a:buSzTx/>
              <a:buFontTx/>
              <a:buNone/>
              <a:defRPr i="0" sz="1656">
                <a:solidFill>
                  <a:srgbClr val="000000"/>
                </a:solidFill>
              </a:defRPr>
            </a:pPr>
            <a:r>
              <a:t>-explore and share best practice of cultural and creative spaces with aspects of the </a:t>
            </a:r>
            <a:r>
              <a:rPr b="1"/>
              <a:t>collaborative economy </a:t>
            </a:r>
            <a:r>
              <a:t>and </a:t>
            </a:r>
            <a:r>
              <a:rPr b="1"/>
              <a:t>innovative models </a:t>
            </a:r>
            <a:r>
              <a:t>for the </a:t>
            </a:r>
            <a:r>
              <a:rPr b="1"/>
              <a:t>delivery of public services</a:t>
            </a:r>
            <a:r>
              <a:t>. </a:t>
            </a:r>
          </a:p>
          <a:p>
            <a:pPr marL="0" indent="0" defTabSz="420623">
              <a:spcBef>
                <a:spcPts val="0"/>
              </a:spcBef>
              <a:buClrTx/>
              <a:buSzTx/>
              <a:buFontTx/>
              <a:buNone/>
              <a:defRPr i="0" sz="1656">
                <a:solidFill>
                  <a:srgbClr val="000000"/>
                </a:solidFill>
              </a:defRPr>
            </a:pPr>
            <a:r>
              <a:t>-                                                 http://www.creativespacesandcities.com/ </a:t>
            </a:r>
          </a:p>
        </p:txBody>
      </p:sp>
      <p:pic>
        <p:nvPicPr>
          <p:cNvPr id="533" name="Immagine" descr="Immagine"/>
          <p:cNvPicPr>
            <a:picLocks noChangeAspect="1"/>
          </p:cNvPicPr>
          <p:nvPr/>
        </p:nvPicPr>
        <p:blipFill>
          <a:blip r:embed="rId2">
            <a:extLst/>
          </a:blip>
          <a:stretch>
            <a:fillRect/>
          </a:stretch>
        </p:blipFill>
        <p:spPr>
          <a:xfrm>
            <a:off x="389400" y="5099012"/>
            <a:ext cx="3048067" cy="1714539"/>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Titolo"/>
          <p:cNvSpPr txBox="1"/>
          <p:nvPr>
            <p:ph type="title"/>
          </p:nvPr>
        </p:nvSpPr>
        <p:spPr>
          <a:prstGeom prst="rect">
            <a:avLst/>
          </a:prstGeom>
        </p:spPr>
        <p:txBody>
          <a:bodyPr/>
          <a:lstStyle/>
          <a:p>
            <a:pPr/>
          </a:p>
        </p:txBody>
      </p:sp>
      <p:sp>
        <p:nvSpPr>
          <p:cNvPr id="536" name="Corpo"/>
          <p:cNvSpPr txBox="1"/>
          <p:nvPr>
            <p:ph type="body" idx="1"/>
          </p:nvPr>
        </p:nvSpPr>
        <p:spPr>
          <a:prstGeom prst="rect">
            <a:avLst/>
          </a:prstGeom>
        </p:spPr>
        <p:txBody>
          <a:bodyPr/>
          <a:lstStyle/>
          <a:p>
            <a:pPr/>
          </a:p>
        </p:txBody>
      </p:sp>
      <p:pic>
        <p:nvPicPr>
          <p:cNvPr id="537" name="Schermata 2019-06-18 alle 00.47.30.png" descr="Schermata 2019-06-18 alle 00.47.30.png"/>
          <p:cNvPicPr>
            <a:picLocks noChangeAspect="1"/>
          </p:cNvPicPr>
          <p:nvPr/>
        </p:nvPicPr>
        <p:blipFill>
          <a:blip r:embed="rId2">
            <a:extLst/>
          </a:blip>
          <a:stretch>
            <a:fillRect/>
          </a:stretch>
        </p:blipFill>
        <p:spPr>
          <a:xfrm>
            <a:off x="11114" y="6178"/>
            <a:ext cx="9144001" cy="6845644"/>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Urban Agenda for the EU"/>
          <p:cNvSpPr txBox="1"/>
          <p:nvPr>
            <p:ph type="title"/>
          </p:nvPr>
        </p:nvSpPr>
        <p:spPr>
          <a:xfrm>
            <a:off x="457199" y="523528"/>
            <a:ext cx="8229602" cy="936626"/>
          </a:xfrm>
          <a:prstGeom prst="rect">
            <a:avLst/>
          </a:prstGeom>
        </p:spPr>
        <p:txBody>
          <a:bodyPr/>
          <a:lstStyle>
            <a:lvl1pPr marL="0" indent="0" algn="ctr" defTabSz="934719">
              <a:defRPr b="0" sz="3500">
                <a:solidFill>
                  <a:srgbClr val="F58220"/>
                </a:solidFill>
              </a:defRPr>
            </a:lvl1pPr>
          </a:lstStyle>
          <a:p>
            <a:pPr/>
            <a:r>
              <a:t>Urban Agenda for the EU </a:t>
            </a:r>
          </a:p>
        </p:txBody>
      </p:sp>
      <p:sp>
        <p:nvSpPr>
          <p:cNvPr id="540" name="•new Partnership on Culture and Cultural Heritage launched…"/>
          <p:cNvSpPr txBox="1"/>
          <p:nvPr>
            <p:ph type="body" idx="1"/>
          </p:nvPr>
        </p:nvSpPr>
        <p:spPr>
          <a:xfrm>
            <a:off x="643467" y="1430206"/>
            <a:ext cx="8229602" cy="3633789"/>
          </a:xfrm>
          <a:prstGeom prst="rect">
            <a:avLst/>
          </a:prstGeom>
        </p:spPr>
        <p:txBody>
          <a:bodyPr/>
          <a:lstStyle/>
          <a:p>
            <a:pPr marL="0" indent="0" defTabSz="416052">
              <a:spcBef>
                <a:spcPts val="0"/>
              </a:spcBef>
              <a:buClrTx/>
              <a:buSzTx/>
              <a:buFontTx/>
              <a:buNone/>
              <a:defRPr b="1" i="0" sz="2730">
                <a:solidFill>
                  <a:srgbClr val="000000"/>
                </a:solidFill>
                <a:latin typeface="+mn-lt"/>
                <a:ea typeface="+mn-ea"/>
                <a:cs typeface="+mn-cs"/>
                <a:sym typeface="Helvetica"/>
              </a:defRPr>
            </a:pPr>
            <a:endParaRPr b="0"/>
          </a:p>
          <a:p>
            <a:pPr marL="0" indent="0" defTabSz="416052">
              <a:spcBef>
                <a:spcPts val="1600"/>
              </a:spcBef>
              <a:buClrTx/>
              <a:buSzTx/>
              <a:buFontTx/>
              <a:buNone/>
              <a:defRPr i="0" sz="2912">
                <a:solidFill>
                  <a:srgbClr val="000000"/>
                </a:solidFill>
                <a:latin typeface="+mn-lt"/>
                <a:ea typeface="+mn-ea"/>
                <a:cs typeface="+mn-cs"/>
                <a:sym typeface="Helvetica"/>
              </a:defRPr>
            </a:pPr>
            <a:r>
              <a:t>•new Partnership on Culture and Cultural Heritage launched </a:t>
            </a:r>
          </a:p>
          <a:p>
            <a:pPr marL="0" indent="0" defTabSz="416052">
              <a:spcBef>
                <a:spcPts val="1600"/>
              </a:spcBef>
              <a:buClrTx/>
              <a:buSzTx/>
              <a:buFontTx/>
              <a:buNone/>
              <a:defRPr i="0" sz="1820">
                <a:solidFill>
                  <a:srgbClr val="000000"/>
                </a:solidFill>
                <a:latin typeface="+mn-lt"/>
                <a:ea typeface="+mn-ea"/>
                <a:cs typeface="+mn-cs"/>
                <a:sym typeface="Helvetica"/>
              </a:defRPr>
            </a:pPr>
            <a:r>
              <a:t>•https://ec.europa.eu/futurium/en/culturecultural-heritage/about-0 </a:t>
            </a:r>
          </a:p>
          <a:p>
            <a:pPr marL="0" indent="0" defTabSz="416052">
              <a:spcBef>
                <a:spcPts val="1600"/>
              </a:spcBef>
              <a:buClrTx/>
              <a:buSzTx/>
              <a:buFontTx/>
              <a:buNone/>
              <a:defRPr i="0" sz="1820">
                <a:solidFill>
                  <a:srgbClr val="000000"/>
                </a:solidFill>
                <a:latin typeface="+mn-lt"/>
                <a:ea typeface="+mn-ea"/>
                <a:cs typeface="+mn-cs"/>
                <a:sym typeface="Helvetica"/>
              </a:defRPr>
            </a:pPr>
            <a:r>
              <a:t>•https://ec.europa.eu/futurium/en/urban-agenda https://ec.europa.eu/futurium/en/culture-and-cultural-heritage </a:t>
            </a:r>
          </a:p>
          <a:p>
            <a:pPr marL="0" indent="0" defTabSz="416052">
              <a:spcBef>
                <a:spcPts val="0"/>
              </a:spcBef>
              <a:buClrTx/>
              <a:buSzTx/>
              <a:buFontTx/>
              <a:buNone/>
              <a:defRPr sz="1638">
                <a:solidFill>
                  <a:srgbClr val="000000"/>
                </a:solidFill>
                <a:latin typeface="+mn-lt"/>
                <a:ea typeface="+mn-ea"/>
                <a:cs typeface="+mn-cs"/>
                <a:sym typeface="Helvetica"/>
              </a:defRPr>
            </a:pPr>
            <a:r>
              <a:rPr i="0"/>
              <a:t>•</a:t>
            </a:r>
            <a:r>
              <a:t>(two meetings took place, in Berlin and Brussels, next: presence at European Week of Regions and Cities in October 2019 in Brussels) </a:t>
            </a:r>
            <a:endParaRPr i="0"/>
          </a:p>
        </p:txBody>
      </p:sp>
      <p:pic>
        <p:nvPicPr>
          <p:cNvPr id="541" name="Schermata 2019-06-18 alle 00.48.42.png" descr="Schermata 2019-06-18 alle 00.48.42.png"/>
          <p:cNvPicPr>
            <a:picLocks noChangeAspect="1"/>
          </p:cNvPicPr>
          <p:nvPr/>
        </p:nvPicPr>
        <p:blipFill>
          <a:blip r:embed="rId2">
            <a:extLst/>
          </a:blip>
          <a:stretch>
            <a:fillRect/>
          </a:stretch>
        </p:blipFill>
        <p:spPr>
          <a:xfrm>
            <a:off x="627591" y="4930245"/>
            <a:ext cx="4737101" cy="18542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3" name="Picture 2" descr="Picture 2"/>
          <p:cNvPicPr>
            <a:picLocks noChangeAspect="1"/>
          </p:cNvPicPr>
          <p:nvPr/>
        </p:nvPicPr>
        <p:blipFill>
          <a:blip r:embed="rId2">
            <a:extLst/>
          </a:blip>
          <a:stretch>
            <a:fillRect/>
          </a:stretch>
        </p:blipFill>
        <p:spPr>
          <a:xfrm>
            <a:off x="5078383" y="972844"/>
            <a:ext cx="3957862" cy="5696519"/>
          </a:xfrm>
          <a:prstGeom prst="rect">
            <a:avLst/>
          </a:prstGeom>
          <a:ln w="12700">
            <a:miter lim="400000"/>
          </a:ln>
        </p:spPr>
      </p:pic>
      <p:pic>
        <p:nvPicPr>
          <p:cNvPr id="544" name="GI150_UmmQuais.png" descr="GI150_UmmQuais.png"/>
          <p:cNvPicPr>
            <a:picLocks noChangeAspect="1"/>
          </p:cNvPicPr>
          <p:nvPr/>
        </p:nvPicPr>
        <p:blipFill>
          <a:blip r:embed="rId3">
            <a:extLst/>
          </a:blip>
          <a:srcRect l="138" t="184" r="1695" b="1649"/>
          <a:stretch>
            <a:fillRect/>
          </a:stretch>
        </p:blipFill>
        <p:spPr>
          <a:xfrm>
            <a:off x="-196371" y="1901774"/>
            <a:ext cx="5541453" cy="4156094"/>
          </a:xfrm>
          <a:prstGeom prst="rect">
            <a:avLst/>
          </a:prstGeom>
          <a:ln w="12700">
            <a:miter lim="400000"/>
          </a:ln>
        </p:spPr>
      </p:pic>
      <p:sp>
        <p:nvSpPr>
          <p:cNvPr id="545" name="Rectangle 17"/>
          <p:cNvSpPr txBox="1"/>
          <p:nvPr/>
        </p:nvSpPr>
        <p:spPr>
          <a:xfrm>
            <a:off x="1025442" y="1020606"/>
            <a:ext cx="4110818" cy="916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100" u="sng">
                <a:solidFill>
                  <a:srgbClr val="0000FF"/>
                </a:solidFill>
                <a:uFill>
                  <a:solidFill>
                    <a:srgbClr val="0000FF"/>
                  </a:solidFill>
                </a:uFill>
                <a:latin typeface="Verdana"/>
                <a:ea typeface="Verdana"/>
                <a:cs typeface="Verdana"/>
                <a:sym typeface="Verdana"/>
              </a:defRPr>
            </a:pPr>
            <a:r>
              <a:rPr>
                <a:hlinkClick r:id="rId4" invalidUrl="" action="" tgtFrame="" tooltip="" history="1" highlightClick="0" endSnd="0"/>
              </a:rPr>
              <a:t>https://europa.eu/cultural-heritage</a:t>
            </a:r>
            <a:r>
              <a:rPr u="none">
                <a:solidFill>
                  <a:srgbClr val="000000"/>
                </a:solidFill>
                <a:uFillTx/>
              </a:rPr>
              <a:t> </a:t>
            </a:r>
            <a:endParaRPr>
              <a:solidFill>
                <a:srgbClr val="009999"/>
              </a:solidFill>
              <a:uFill>
                <a:solidFill>
                  <a:srgbClr val="009999"/>
                </a:solidFill>
              </a:uFill>
            </a:endParaRPr>
          </a:p>
          <a:p>
            <a:pPr>
              <a:defRPr sz="1100">
                <a:solidFill>
                  <a:srgbClr val="009999"/>
                </a:solidFill>
                <a:uFill>
                  <a:solidFill>
                    <a:srgbClr val="009999"/>
                  </a:solidFill>
                </a:uFill>
                <a:latin typeface="Verdana"/>
                <a:ea typeface="Verdana"/>
                <a:cs typeface="Verdana"/>
                <a:sym typeface="Verdana"/>
              </a:defRPr>
            </a:pPr>
          </a:p>
          <a:p>
            <a:pPr>
              <a:defRPr sz="1100" u="sng">
                <a:solidFill>
                  <a:srgbClr val="0000FF"/>
                </a:solidFill>
                <a:uFill>
                  <a:solidFill>
                    <a:srgbClr val="0000FF"/>
                  </a:solidFill>
                </a:uFill>
                <a:latin typeface="Verdana"/>
                <a:ea typeface="Verdana"/>
                <a:cs typeface="Verdana"/>
                <a:sym typeface="Verdana"/>
              </a:defRPr>
            </a:pPr>
            <a:r>
              <a:rPr>
                <a:hlinkClick r:id="rId5" invalidUrl="" action="" tgtFrame="" tooltip="" history="1" highlightClick="0" endSnd="0"/>
              </a:rPr>
              <a:t>https://ec.europa.eu/culture/content/european-framework-action-cultural-heritage_en</a:t>
            </a:r>
            <a:endParaRPr>
              <a:solidFill>
                <a:srgbClr val="009999"/>
              </a:solidFill>
              <a:uFill>
                <a:solidFill>
                  <a:srgbClr val="009999"/>
                </a:solidFill>
              </a:uFill>
            </a:endParaRPr>
          </a:p>
          <a:p>
            <a:pPr>
              <a:defRPr sz="1100">
                <a:latin typeface="Verdana"/>
                <a:ea typeface="Verdana"/>
                <a:cs typeface="Verdana"/>
                <a:sym typeface="Verdana"/>
              </a:defRPr>
            </a:pPr>
            <a:r>
              <a:t>    </a:t>
            </a:r>
          </a:p>
        </p:txBody>
      </p:sp>
      <p:sp>
        <p:nvSpPr>
          <p:cNvPr id="546" name="Content Placeholder 2"/>
          <p:cNvSpPr txBox="1"/>
          <p:nvPr/>
        </p:nvSpPr>
        <p:spPr>
          <a:xfrm>
            <a:off x="293694" y="78526"/>
            <a:ext cx="8898812" cy="8153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881" indent="-342881">
              <a:spcBef>
                <a:spcPts val="1100"/>
              </a:spcBef>
              <a:defRPr sz="4700">
                <a:solidFill>
                  <a:srgbClr val="F58220"/>
                </a:solidFill>
                <a:latin typeface="Verdana"/>
                <a:ea typeface="Verdana"/>
                <a:cs typeface="Verdana"/>
                <a:sym typeface="Verdana"/>
              </a:defRPr>
            </a:lvl1pPr>
          </a:lstStyle>
          <a:p>
            <a:pPr/>
            <a:r>
              <a:t>Thank you!</a:t>
            </a:r>
          </a:p>
        </p:txBody>
      </p:sp>
      <p:pic>
        <p:nvPicPr>
          <p:cNvPr id="547" name="Picture 20" descr="Picture 20"/>
          <p:cNvPicPr>
            <a:picLocks noChangeAspect="1"/>
          </p:cNvPicPr>
          <p:nvPr/>
        </p:nvPicPr>
        <p:blipFill>
          <a:blip r:embed="rId6">
            <a:extLst/>
          </a:blip>
          <a:stretch>
            <a:fillRect/>
          </a:stretch>
        </p:blipFill>
        <p:spPr>
          <a:xfrm>
            <a:off x="2091171" y="2926937"/>
            <a:ext cx="1440671" cy="792093"/>
          </a:xfrm>
          <a:prstGeom prst="rect">
            <a:avLst/>
          </a:prstGeom>
          <a:ln w="12700">
            <a:miter lim="400000"/>
          </a:ln>
        </p:spPr>
      </p:pic>
      <p:pic>
        <p:nvPicPr>
          <p:cNvPr id="548" name="Picture 21" descr="Picture 21"/>
          <p:cNvPicPr>
            <a:picLocks noChangeAspect="1"/>
          </p:cNvPicPr>
          <p:nvPr/>
        </p:nvPicPr>
        <p:blipFill>
          <a:blip r:embed="rId7">
            <a:extLst/>
          </a:blip>
          <a:stretch>
            <a:fillRect/>
          </a:stretch>
        </p:blipFill>
        <p:spPr>
          <a:xfrm>
            <a:off x="1813560" y="2967876"/>
            <a:ext cx="710173" cy="710212"/>
          </a:xfrm>
          <a:prstGeom prst="rect">
            <a:avLst/>
          </a:prstGeom>
          <a:ln w="12700">
            <a:miter lim="400000"/>
          </a:ln>
        </p:spPr>
      </p:pic>
      <p:sp>
        <p:nvSpPr>
          <p:cNvPr id="549" name="TextBox 24"/>
          <p:cNvSpPr txBox="1"/>
          <p:nvPr/>
        </p:nvSpPr>
        <p:spPr>
          <a:xfrm>
            <a:off x="1228086" y="2669886"/>
            <a:ext cx="4680261" cy="396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solidFill>
                  <a:srgbClr val="FFFFFF"/>
                </a:solidFill>
                <a:latin typeface="Verdana"/>
                <a:ea typeface="Verdana"/>
                <a:cs typeface="Verdana"/>
                <a:sym typeface="Verdana"/>
              </a:defRPr>
            </a:lvl1pPr>
          </a:lstStyle>
          <a:p>
            <a:pPr/>
            <a:r>
              <a:t>#EuropeForCulture</a:t>
            </a:r>
          </a:p>
        </p:txBody>
      </p:sp>
      <p:pic>
        <p:nvPicPr>
          <p:cNvPr id="550" name="Picture 25" descr="Picture 25"/>
          <p:cNvPicPr>
            <a:picLocks noChangeAspect="1"/>
          </p:cNvPicPr>
          <p:nvPr/>
        </p:nvPicPr>
        <p:blipFill>
          <a:blip r:embed="rId8">
            <a:extLst/>
          </a:blip>
          <a:stretch>
            <a:fillRect/>
          </a:stretch>
        </p:blipFill>
        <p:spPr>
          <a:xfrm>
            <a:off x="325007" y="1131400"/>
            <a:ext cx="540128" cy="540162"/>
          </a:xfrm>
          <a:prstGeom prst="rect">
            <a:avLst/>
          </a:prstGeom>
          <a:ln w="12700">
            <a:miter lim="400000"/>
          </a:ln>
        </p:spPr>
      </p:pic>
      <p:pic>
        <p:nvPicPr>
          <p:cNvPr id="551" name="Picture 2" descr="Picture 2"/>
          <p:cNvPicPr>
            <a:picLocks noChangeAspect="1"/>
          </p:cNvPicPr>
          <p:nvPr/>
        </p:nvPicPr>
        <p:blipFill>
          <a:blip r:embed="rId9">
            <a:extLst/>
          </a:blip>
          <a:stretch>
            <a:fillRect/>
          </a:stretch>
        </p:blipFill>
        <p:spPr>
          <a:xfrm>
            <a:off x="302913" y="6134722"/>
            <a:ext cx="584316" cy="584353"/>
          </a:xfrm>
          <a:prstGeom prst="rect">
            <a:avLst/>
          </a:prstGeom>
          <a:ln w="12700">
            <a:miter lim="400000"/>
          </a:ln>
        </p:spPr>
      </p:pic>
      <p:sp>
        <p:nvSpPr>
          <p:cNvPr id="552" name="Rectangle 16"/>
          <p:cNvSpPr txBox="1"/>
          <p:nvPr/>
        </p:nvSpPr>
        <p:spPr>
          <a:xfrm>
            <a:off x="970477" y="6261420"/>
            <a:ext cx="4734921" cy="358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700" u="sng">
                <a:solidFill>
                  <a:srgbClr val="0000FF"/>
                </a:solidFill>
                <a:uFill>
                  <a:solidFill>
                    <a:srgbClr val="0000FF"/>
                  </a:solidFill>
                </a:uFill>
                <a:latin typeface="Verdana"/>
                <a:ea typeface="Verdana"/>
                <a:cs typeface="Verdana"/>
                <a:sym typeface="Verdana"/>
              </a:defRPr>
            </a:pPr>
            <a:r>
              <a:rPr>
                <a:hlinkClick r:id="rId10" invalidUrl="" action="" tgtFrame="" tooltip="" history="1" highlightClick="0" endSnd="0"/>
              </a:rPr>
              <a:t>Legal basis</a:t>
            </a:r>
            <a:r>
              <a:rPr u="none">
                <a:solidFill>
                  <a:srgbClr val="000000"/>
                </a:solidFill>
                <a:uFillTx/>
              </a:rPr>
              <a:t> EYCH</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age.png" descr="image.png"/>
          <p:cNvPicPr>
            <a:picLocks noChangeAspect="1"/>
          </p:cNvPicPr>
          <p:nvPr/>
        </p:nvPicPr>
        <p:blipFill>
          <a:blip r:embed="rId2">
            <a:extLst/>
          </a:blip>
          <a:stretch>
            <a:fillRect/>
          </a:stretch>
        </p:blipFill>
        <p:spPr>
          <a:xfrm>
            <a:off x="-144051" y="-53182"/>
            <a:ext cx="9432102" cy="696436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Schermata 2019-06-17 alle 21.56.55.png" descr="Schermata 2019-06-17 alle 21.56.55.png"/>
          <p:cNvPicPr>
            <a:picLocks noChangeAspect="1"/>
          </p:cNvPicPr>
          <p:nvPr/>
        </p:nvPicPr>
        <p:blipFill>
          <a:blip r:embed="rId2">
            <a:extLst/>
          </a:blip>
          <a:stretch>
            <a:fillRect/>
          </a:stretch>
        </p:blipFill>
        <p:spPr>
          <a:xfrm>
            <a:off x="908627" y="-48107"/>
            <a:ext cx="8229602" cy="6954214"/>
          </a:xfrm>
          <a:prstGeom prst="rect">
            <a:avLst/>
          </a:prstGeom>
          <a:ln w="12700">
            <a:miter lim="400000"/>
          </a:ln>
        </p:spPr>
      </p:pic>
      <p:sp>
        <p:nvSpPr>
          <p:cNvPr id="315" name="CURRENT SITUATION OF SECTORAL…"/>
          <p:cNvSpPr txBox="1"/>
          <p:nvPr/>
        </p:nvSpPr>
        <p:spPr>
          <a:xfrm rot="16200000">
            <a:off x="-2124139" y="3053081"/>
            <a:ext cx="5201686" cy="751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defTabSz="457200">
              <a:lnSpc>
                <a:spcPts val="4600"/>
              </a:lnSpc>
              <a:defRPr b="0" sz="2200"/>
            </a:pPr>
            <a:r>
              <a:t>CURRENT SITUATION OF SECTORAL </a:t>
            </a:r>
          </a:p>
          <a:p>
            <a:pPr algn="ctr" defTabSz="457200">
              <a:lnSpc>
                <a:spcPts val="4600"/>
              </a:lnSpc>
              <a:defRPr b="0" sz="2200"/>
            </a:pPr>
            <a:r>
              <a:t>LEGISLATIVE PROPOSALS</a:t>
            </a:r>
          </a:p>
        </p:txBody>
      </p:sp>
      <p:sp>
        <p:nvSpPr>
          <p:cNvPr id="316" name="Ovale"/>
          <p:cNvSpPr/>
          <p:nvPr/>
        </p:nvSpPr>
        <p:spPr>
          <a:xfrm>
            <a:off x="4312179" y="4518289"/>
            <a:ext cx="896343" cy="1314319"/>
          </a:xfrm>
          <a:prstGeom prst="ellipse">
            <a:avLst/>
          </a:prstGeom>
          <a:ln w="25400">
            <a:solidFill>
              <a:srgbClr val="FF2600"/>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image.jpeg" descr="image.jpeg"/>
          <p:cNvPicPr>
            <a:picLocks noChangeAspect="1"/>
          </p:cNvPicPr>
          <p:nvPr/>
        </p:nvPicPr>
        <p:blipFill>
          <a:blip r:embed="rId2">
            <a:extLst/>
          </a:blip>
          <a:srcRect l="0" t="0" r="0" b="16773"/>
          <a:stretch>
            <a:fillRect/>
          </a:stretch>
        </p:blipFill>
        <p:spPr>
          <a:xfrm>
            <a:off x="-1" y="1106510"/>
            <a:ext cx="9144001" cy="3811721"/>
          </a:xfrm>
          <a:prstGeom prst="rect">
            <a:avLst/>
          </a:prstGeom>
          <a:ln w="12700">
            <a:miter lim="400000"/>
          </a:ln>
        </p:spPr>
      </p:pic>
      <p:sp>
        <p:nvSpPr>
          <p:cNvPr id="319" name="Creative Europe 2021 - 2027"/>
          <p:cNvSpPr txBox="1"/>
          <p:nvPr>
            <p:ph type="title"/>
          </p:nvPr>
        </p:nvSpPr>
        <p:spPr>
          <a:xfrm>
            <a:off x="457199" y="184861"/>
            <a:ext cx="8229602" cy="936627"/>
          </a:xfrm>
          <a:prstGeom prst="rect">
            <a:avLst/>
          </a:prstGeom>
        </p:spPr>
        <p:txBody>
          <a:bodyPr/>
          <a:lstStyle>
            <a:lvl1pPr marL="218841" indent="-218841" algn="ctr" defTabSz="557783">
              <a:defRPr b="0" sz="3200">
                <a:solidFill>
                  <a:srgbClr val="F58220"/>
                </a:solidFill>
              </a:defRPr>
            </a:lvl1pPr>
          </a:lstStyle>
          <a:p>
            <a:pPr/>
            <a:r>
              <a:t>Creative Europe 2021 - 2027</a:t>
            </a:r>
          </a:p>
        </p:txBody>
      </p:sp>
      <p:sp>
        <p:nvSpPr>
          <p:cNvPr id="320" name="Content Placeholder 2"/>
          <p:cNvSpPr txBox="1"/>
          <p:nvPr/>
        </p:nvSpPr>
        <p:spPr>
          <a:xfrm>
            <a:off x="285552" y="4837914"/>
            <a:ext cx="6055096" cy="259518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spcBef>
                <a:spcPts val="600"/>
              </a:spcBef>
              <a:buClr>
                <a:srgbClr val="FFFFFF"/>
              </a:buClr>
              <a:defRPr sz="2000">
                <a:latin typeface="+mj-lt"/>
                <a:ea typeface="+mj-ea"/>
                <a:cs typeface="+mj-cs"/>
                <a:sym typeface="Arial"/>
              </a:defRPr>
            </a:pPr>
          </a:p>
          <a:p>
            <a:pPr marL="342900" indent="-342900">
              <a:spcBef>
                <a:spcPts val="1200"/>
              </a:spcBef>
              <a:buClr>
                <a:srgbClr val="000000"/>
              </a:buClr>
              <a:buSzPct val="100000"/>
              <a:buChar char="▪"/>
              <a:defRPr b="0" sz="1800">
                <a:latin typeface="+mj-lt"/>
                <a:ea typeface="+mj-ea"/>
                <a:cs typeface="+mj-cs"/>
                <a:sym typeface="Arial"/>
              </a:defRPr>
            </a:pPr>
            <a:r>
              <a:t>Promote European cooperation on cultural and linguistic diversity and heritage</a:t>
            </a:r>
          </a:p>
          <a:p>
            <a:pPr marL="342900" indent="-342900">
              <a:spcBef>
                <a:spcPts val="1200"/>
              </a:spcBef>
              <a:buClr>
                <a:srgbClr val="000000"/>
              </a:buClr>
              <a:buSzPct val="100000"/>
              <a:buChar char="▪"/>
              <a:defRPr b="0" sz="1800">
                <a:latin typeface="+mj-lt"/>
                <a:ea typeface="+mj-ea"/>
                <a:cs typeface="+mj-cs"/>
                <a:sym typeface="Arial"/>
              </a:defRPr>
            </a:pPr>
            <a:r>
              <a:t>Increase the competitiveness of the cultural and creative sectors, in particular the audiovisual sector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Creative Europe - Culture strand"/>
          <p:cNvSpPr txBox="1"/>
          <p:nvPr>
            <p:ph type="title"/>
          </p:nvPr>
        </p:nvSpPr>
        <p:spPr>
          <a:xfrm>
            <a:off x="603780" y="167928"/>
            <a:ext cx="8229602" cy="936626"/>
          </a:xfrm>
          <a:prstGeom prst="rect">
            <a:avLst/>
          </a:prstGeom>
        </p:spPr>
        <p:txBody>
          <a:bodyPr/>
          <a:lstStyle>
            <a:lvl1pPr marL="218841" indent="-218841" algn="ctr" defTabSz="557783">
              <a:defRPr b="0" sz="3200">
                <a:solidFill>
                  <a:srgbClr val="F58220"/>
                </a:solidFill>
              </a:defRPr>
            </a:lvl1pPr>
          </a:lstStyle>
          <a:p>
            <a:pPr/>
            <a:r>
              <a:t>Creative Europe - Culture strand</a:t>
            </a:r>
          </a:p>
        </p:txBody>
      </p:sp>
      <p:sp>
        <p:nvSpPr>
          <p:cNvPr id="323" name="What’s new…"/>
          <p:cNvSpPr txBox="1"/>
          <p:nvPr>
            <p:ph type="body" sz="half" idx="1"/>
          </p:nvPr>
        </p:nvSpPr>
        <p:spPr>
          <a:xfrm>
            <a:off x="721543" y="4098280"/>
            <a:ext cx="7994075" cy="1755271"/>
          </a:xfrm>
          <a:prstGeom prst="rect">
            <a:avLst/>
          </a:prstGeom>
        </p:spPr>
        <p:txBody>
          <a:bodyPr lIns="45719" tIns="45719" rIns="45719" bIns="45719"/>
          <a:lstStyle/>
          <a:p>
            <a:pPr marL="0" indent="0" defTabSz="649223">
              <a:lnSpc>
                <a:spcPct val="90000"/>
              </a:lnSpc>
              <a:spcBef>
                <a:spcPts val="800"/>
              </a:spcBef>
              <a:buClr>
                <a:srgbClr val="FFFFFF"/>
              </a:buClr>
              <a:buSzTx/>
              <a:buFontTx/>
              <a:buNone/>
              <a:defRPr b="1" sz="1633">
                <a:solidFill>
                  <a:srgbClr val="000000"/>
                </a:solidFill>
                <a:latin typeface="+mj-lt"/>
                <a:ea typeface="+mj-ea"/>
                <a:cs typeface="+mj-cs"/>
                <a:sym typeface="Arial"/>
              </a:defRPr>
            </a:pPr>
            <a:r>
              <a:t>What’s new</a:t>
            </a:r>
          </a:p>
          <a:p>
            <a:pPr marL="243459" indent="-243459" defTabSz="649223">
              <a:lnSpc>
                <a:spcPct val="90000"/>
              </a:lnSpc>
              <a:spcBef>
                <a:spcPts val="800"/>
              </a:spcBef>
              <a:buClr>
                <a:srgbClr val="000000"/>
              </a:buClr>
              <a:buFontTx/>
              <a:buChar char="▪"/>
              <a:defRPr sz="1633">
                <a:solidFill>
                  <a:srgbClr val="000000"/>
                </a:solidFill>
                <a:latin typeface="+mj-lt"/>
                <a:ea typeface="+mj-ea"/>
                <a:cs typeface="+mj-cs"/>
                <a:sym typeface="Arial"/>
              </a:defRPr>
            </a:pPr>
            <a:r>
              <a:t>New individual cross-border mobility scheme for artists and cultural professionals</a:t>
            </a:r>
          </a:p>
          <a:p>
            <a:pPr marL="243459" indent="-243459" defTabSz="649223">
              <a:lnSpc>
                <a:spcPct val="90000"/>
              </a:lnSpc>
              <a:spcBef>
                <a:spcPts val="800"/>
              </a:spcBef>
              <a:buClr>
                <a:srgbClr val="000000"/>
              </a:buClr>
              <a:buFontTx/>
              <a:buChar char="▪"/>
              <a:defRPr sz="1633">
                <a:solidFill>
                  <a:srgbClr val="000000"/>
                </a:solidFill>
                <a:latin typeface="+mj-lt"/>
                <a:ea typeface="+mj-ea"/>
                <a:cs typeface="+mj-cs"/>
                <a:sym typeface="Arial"/>
              </a:defRPr>
            </a:pPr>
            <a:r>
              <a:t>More support for promotion of European cultural and creative works beyond the EU</a:t>
            </a:r>
          </a:p>
          <a:p>
            <a:pPr marL="243459" indent="-243459" defTabSz="649223">
              <a:lnSpc>
                <a:spcPct val="90000"/>
              </a:lnSpc>
              <a:spcBef>
                <a:spcPts val="800"/>
              </a:spcBef>
              <a:buClr>
                <a:srgbClr val="000000"/>
              </a:buClr>
              <a:buFontTx/>
              <a:buChar char="▪"/>
              <a:defRPr sz="1633">
                <a:solidFill>
                  <a:srgbClr val="000000"/>
                </a:solidFill>
                <a:latin typeface="+mj-lt"/>
                <a:ea typeface="+mj-ea"/>
                <a:cs typeface="+mj-cs"/>
                <a:sym typeface="Arial"/>
              </a:defRPr>
            </a:pPr>
            <a:r>
              <a:t>Sectorial approach for specific sectors such as music, books and publishing, architecture and cultural heritage, design, fashion and cultural tourism</a:t>
            </a:r>
          </a:p>
        </p:txBody>
      </p:sp>
      <p:sp>
        <p:nvSpPr>
          <p:cNvPr id="324" name="Content Placeholder 2"/>
          <p:cNvSpPr txBox="1"/>
          <p:nvPr/>
        </p:nvSpPr>
        <p:spPr>
          <a:xfrm>
            <a:off x="633886" y="1378336"/>
            <a:ext cx="7876228" cy="24461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i="1" sz="1800">
                <a:latin typeface="+mj-lt"/>
                <a:ea typeface="+mj-ea"/>
                <a:cs typeface="+mj-cs"/>
                <a:sym typeface="Arial"/>
              </a:defRPr>
            </a:pPr>
            <a:r>
              <a:t>A budget of €610 million to:</a:t>
            </a:r>
            <a:endParaRPr>
              <a:solidFill>
                <a:srgbClr val="19194D"/>
              </a:solidFill>
              <a:latin typeface="Verdana"/>
              <a:ea typeface="Verdana"/>
              <a:cs typeface="Verdana"/>
              <a:sym typeface="Verdana"/>
            </a:endParaRPr>
          </a:p>
          <a:p>
            <a:pPr marL="342900" indent="-342900">
              <a:spcBef>
                <a:spcPts val="1200"/>
              </a:spcBef>
              <a:buClr>
                <a:srgbClr val="000000"/>
              </a:buClr>
              <a:buSzPct val="100000"/>
              <a:buChar char="▪"/>
              <a:defRPr b="0" sz="1800">
                <a:latin typeface="+mj-lt"/>
                <a:ea typeface="+mj-ea"/>
                <a:cs typeface="+mj-cs"/>
                <a:sym typeface="Arial"/>
              </a:defRPr>
            </a:pPr>
            <a:r>
              <a:t>Promote cross-border circulation of operators and works</a:t>
            </a:r>
            <a:endParaRPr i="1">
              <a:solidFill>
                <a:srgbClr val="19194D"/>
              </a:solidFill>
              <a:latin typeface="Verdana"/>
              <a:ea typeface="Verdana"/>
              <a:cs typeface="Verdana"/>
              <a:sym typeface="Verdana"/>
            </a:endParaRPr>
          </a:p>
          <a:p>
            <a:pPr lvl="3" marL="342900" indent="-342900">
              <a:spcBef>
                <a:spcPts val="1200"/>
              </a:spcBef>
              <a:buClr>
                <a:srgbClr val="000000"/>
              </a:buClr>
              <a:buSzPct val="100000"/>
              <a:buChar char="▪"/>
              <a:tabLst>
                <a:tab pos="889000" algn="l"/>
              </a:tabLst>
              <a:defRPr b="0" sz="1800">
                <a:latin typeface="+mj-lt"/>
                <a:ea typeface="+mj-ea"/>
                <a:cs typeface="+mj-cs"/>
                <a:sym typeface="Arial"/>
              </a:defRPr>
            </a:pPr>
            <a:r>
              <a:t>Increase cultural participation and social inclusion </a:t>
            </a:r>
          </a:p>
          <a:p>
            <a:pPr lvl="3" marL="342900" indent="-342900">
              <a:spcBef>
                <a:spcPts val="1200"/>
              </a:spcBef>
              <a:buClr>
                <a:srgbClr val="000000"/>
              </a:buClr>
              <a:buSzPct val="100000"/>
              <a:buChar char="▪"/>
              <a:tabLst>
                <a:tab pos="889000" algn="l"/>
              </a:tabLst>
              <a:defRPr b="0" sz="1800">
                <a:latin typeface="+mj-lt"/>
                <a:ea typeface="+mj-ea"/>
                <a:cs typeface="+mj-cs"/>
                <a:sym typeface="Arial"/>
              </a:defRPr>
            </a:pPr>
            <a:r>
              <a:t>Generate jobs and growth within the cultural and creative sectors</a:t>
            </a:r>
          </a:p>
          <a:p>
            <a:pPr lvl="3" marL="342900" indent="-342900">
              <a:spcBef>
                <a:spcPts val="1200"/>
              </a:spcBef>
              <a:buClr>
                <a:srgbClr val="000000"/>
              </a:buClr>
              <a:buSzPct val="100000"/>
              <a:buChar char="▪"/>
              <a:tabLst>
                <a:tab pos="889000" algn="l"/>
              </a:tabLst>
              <a:defRPr b="0" sz="1800">
                <a:latin typeface="+mj-lt"/>
                <a:ea typeface="+mj-ea"/>
                <a:cs typeface="+mj-cs"/>
                <a:sym typeface="Arial"/>
              </a:defRPr>
            </a:pPr>
            <a:r>
              <a:t>Strengthen European identity and values </a:t>
            </a:r>
          </a:p>
          <a:p>
            <a:pPr lvl="3" marL="342900" indent="-342900">
              <a:spcBef>
                <a:spcPts val="1200"/>
              </a:spcBef>
              <a:buClr>
                <a:srgbClr val="000000"/>
              </a:buClr>
              <a:buSzPct val="100000"/>
              <a:buChar char="▪"/>
              <a:tabLst>
                <a:tab pos="889000" algn="l"/>
              </a:tabLst>
              <a:defRPr b="0" sz="1800">
                <a:latin typeface="+mj-lt"/>
                <a:ea typeface="+mj-ea"/>
                <a:cs typeface="+mj-cs"/>
                <a:sym typeface="Arial"/>
              </a:defRPr>
            </a:pPr>
            <a:r>
              <a:t>Contribute to international relations through cultural diplomacy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Rectangle 9"/>
          <p:cNvSpPr txBox="1"/>
          <p:nvPr/>
        </p:nvSpPr>
        <p:spPr>
          <a:xfrm>
            <a:off x="486083" y="2445598"/>
            <a:ext cx="8901904" cy="21906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115000"/>
              </a:lnSpc>
              <a:spcBef>
                <a:spcPts val="1000"/>
              </a:spcBef>
              <a:buSzPct val="100000"/>
              <a:buFont typeface="Arial"/>
              <a:buChar char="•"/>
              <a:defRPr i="1" sz="2000">
                <a:latin typeface="+mj-lt"/>
                <a:ea typeface="+mj-ea"/>
                <a:cs typeface="+mj-cs"/>
                <a:sym typeface="Arial"/>
              </a:defRPr>
            </a:pPr>
            <a:r>
              <a:t>A pilot project on </a:t>
            </a:r>
            <a:r>
              <a:rPr>
                <a:solidFill>
                  <a:srgbClr val="716FB3"/>
                </a:solidFill>
                <a:latin typeface="Verdana"/>
                <a:ea typeface="Verdana"/>
                <a:cs typeface="Verdana"/>
                <a:sym typeface="Verdana"/>
              </a:rPr>
              <a:t>cross-border mobility </a:t>
            </a:r>
            <a:r>
              <a:t>of artists and culture professionals</a:t>
            </a:r>
            <a:endParaRPr>
              <a:solidFill>
                <a:srgbClr val="0F5494"/>
              </a:solidFill>
            </a:endParaRPr>
          </a:p>
          <a:p>
            <a:pPr marL="342900" indent="-342900">
              <a:lnSpc>
                <a:spcPct val="115000"/>
              </a:lnSpc>
              <a:spcBef>
                <a:spcPts val="1000"/>
              </a:spcBef>
              <a:buSzPct val="100000"/>
              <a:buFont typeface="Arial"/>
              <a:buChar char="•"/>
              <a:defRPr i="1" sz="2000">
                <a:latin typeface="+mj-lt"/>
                <a:ea typeface="+mj-ea"/>
                <a:cs typeface="+mj-cs"/>
                <a:sym typeface="Arial"/>
              </a:defRPr>
            </a:pPr>
            <a:r>
              <a:t>500 persons in two sectors: </a:t>
            </a:r>
            <a:r>
              <a:rPr>
                <a:solidFill>
                  <a:srgbClr val="716FB3"/>
                </a:solidFill>
                <a:latin typeface="Verdana"/>
                <a:ea typeface="Verdana"/>
                <a:cs typeface="Verdana"/>
                <a:sym typeface="Verdana"/>
              </a:rPr>
              <a:t>Performing Arts </a:t>
            </a:r>
            <a:r>
              <a:t>and </a:t>
            </a:r>
            <a:r>
              <a:rPr>
                <a:solidFill>
                  <a:srgbClr val="716FB3"/>
                </a:solidFill>
                <a:latin typeface="Verdana"/>
                <a:ea typeface="Verdana"/>
                <a:cs typeface="Verdana"/>
                <a:sym typeface="Verdana"/>
              </a:rPr>
              <a:t>Visual Arts </a:t>
            </a:r>
            <a:endParaRPr>
              <a:solidFill>
                <a:srgbClr val="0F5494"/>
              </a:solidFill>
            </a:endParaRPr>
          </a:p>
          <a:p>
            <a:pPr marL="342900" indent="-342900">
              <a:lnSpc>
                <a:spcPct val="115000"/>
              </a:lnSpc>
              <a:spcBef>
                <a:spcPts val="1000"/>
              </a:spcBef>
              <a:buSzPct val="100000"/>
              <a:buFont typeface="Arial"/>
              <a:buChar char="•"/>
              <a:defRPr i="1" sz="2000">
                <a:latin typeface="+mj-lt"/>
                <a:ea typeface="+mj-ea"/>
                <a:cs typeface="+mj-cs"/>
                <a:sym typeface="Arial"/>
              </a:defRPr>
            </a:pPr>
            <a:r>
              <a:t>Three calls between </a:t>
            </a:r>
            <a:r>
              <a:rPr>
                <a:solidFill>
                  <a:srgbClr val="716FB3"/>
                </a:solidFill>
                <a:latin typeface="Verdana"/>
                <a:ea typeface="Verdana"/>
                <a:cs typeface="Verdana"/>
                <a:sym typeface="Verdana"/>
              </a:rPr>
              <a:t>April </a:t>
            </a:r>
            <a:r>
              <a:t>and </a:t>
            </a:r>
            <a:r>
              <a:rPr>
                <a:solidFill>
                  <a:srgbClr val="716FB3"/>
                </a:solidFill>
                <a:latin typeface="Verdana"/>
                <a:ea typeface="Verdana"/>
                <a:cs typeface="Verdana"/>
                <a:sym typeface="Verdana"/>
              </a:rPr>
              <a:t>September 2019</a:t>
            </a:r>
            <a:endParaRPr>
              <a:solidFill>
                <a:srgbClr val="0F5494"/>
              </a:solidFill>
            </a:endParaRPr>
          </a:p>
          <a:p>
            <a:pPr marL="342900" indent="-342900">
              <a:lnSpc>
                <a:spcPct val="115000"/>
              </a:lnSpc>
              <a:spcBef>
                <a:spcPts val="1000"/>
              </a:spcBef>
              <a:buSzPct val="100000"/>
              <a:buFont typeface="Arial"/>
              <a:buChar char="•"/>
              <a:defRPr i="1" sz="2000">
                <a:latin typeface="+mj-lt"/>
                <a:ea typeface="+mj-ea"/>
                <a:cs typeface="+mj-cs"/>
                <a:sym typeface="Arial"/>
              </a:defRPr>
            </a:pPr>
            <a:r>
              <a:t>Details on </a:t>
            </a:r>
            <a:r>
              <a:rPr u="sng">
                <a:solidFill>
                  <a:srgbClr val="009999"/>
                </a:solidFill>
                <a:uFill>
                  <a:solidFill>
                    <a:srgbClr val="009999"/>
                  </a:solidFill>
                </a:uFill>
                <a:hlinkClick r:id="rId2" invalidUrl="" action="" tgtFrame="" tooltip="" history="1" highlightClick="0" endSnd="0"/>
              </a:rPr>
              <a:t>www.i-portunes.eu</a:t>
            </a:r>
            <a:r>
              <a:t> on </a:t>
            </a:r>
            <a:r>
              <a:rPr>
                <a:solidFill>
                  <a:srgbClr val="716FB3"/>
                </a:solidFill>
                <a:latin typeface="Verdana"/>
                <a:ea typeface="Verdana"/>
                <a:cs typeface="Verdana"/>
                <a:sym typeface="Verdana"/>
              </a:rPr>
              <a:t>15 April 2019</a:t>
            </a:r>
          </a:p>
        </p:txBody>
      </p:sp>
      <p:sp>
        <p:nvSpPr>
          <p:cNvPr id="327" name="Rectangle 10"/>
          <p:cNvSpPr txBox="1"/>
          <p:nvPr/>
        </p:nvSpPr>
        <p:spPr>
          <a:xfrm>
            <a:off x="265949" y="5263805"/>
            <a:ext cx="6093592" cy="6716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115000"/>
              </a:lnSpc>
              <a:spcBef>
                <a:spcPts val="1000"/>
              </a:spcBef>
              <a:buSzPct val="100000"/>
              <a:buFont typeface="Arial"/>
              <a:buChar char="•"/>
              <a:defRPr i="1" sz="1200">
                <a:latin typeface="+mj-lt"/>
                <a:ea typeface="+mj-ea"/>
                <a:cs typeface="+mj-cs"/>
                <a:sym typeface="Arial"/>
              </a:defRPr>
            </a:pPr>
            <a:r>
              <a:t>i-Portunes is implemented on behalf of the European Commission by </a:t>
            </a:r>
            <a:r>
              <a:rPr u="sng">
                <a:solidFill>
                  <a:srgbClr val="009999"/>
                </a:solidFill>
                <a:uFill>
                  <a:solidFill>
                    <a:srgbClr val="009999"/>
                  </a:solidFill>
                </a:uFill>
                <a:hlinkClick r:id="rId3" invalidUrl="" action="" tgtFrame="" tooltip="" history="1" highlightClick="0" endSnd="0"/>
              </a:rPr>
              <a:t>Goethe-</a:t>
            </a:r>
            <a:r>
              <a:rPr u="sng">
                <a:solidFill>
                  <a:srgbClr val="009999"/>
                </a:solidFill>
                <a:uFill>
                  <a:solidFill>
                    <a:srgbClr val="009999"/>
                  </a:solidFill>
                </a:uFill>
                <a:hlinkClick r:id="rId3" invalidUrl="" action="" tgtFrame="" tooltip="" history="1" highlightClick="0" endSnd="0"/>
              </a:rPr>
              <a:t>Institut</a:t>
            </a:r>
            <a:r>
              <a:t>, in consortium with the </a:t>
            </a:r>
            <a:r>
              <a:rPr u="sng">
                <a:solidFill>
                  <a:srgbClr val="009999"/>
                </a:solidFill>
                <a:uFill>
                  <a:solidFill>
                    <a:srgbClr val="009999"/>
                  </a:solidFill>
                </a:uFill>
                <a:hlinkClick r:id="rId4" invalidUrl="" action="" tgtFrame="" tooltip="" history="1" highlightClick="0" endSnd="0"/>
              </a:rPr>
              <a:t>Institut</a:t>
            </a:r>
            <a:r>
              <a:rPr u="sng">
                <a:solidFill>
                  <a:srgbClr val="009999"/>
                </a:solidFill>
                <a:uFill>
                  <a:solidFill>
                    <a:srgbClr val="009999"/>
                  </a:solidFill>
                </a:uFill>
                <a:hlinkClick r:id="rId4" invalidUrl="" action="" tgtFrame="" tooltip="" history="1" highlightClick="0" endSnd="0"/>
              </a:rPr>
              <a:t> </a:t>
            </a:r>
            <a:r>
              <a:rPr u="sng">
                <a:solidFill>
                  <a:srgbClr val="009999"/>
                </a:solidFill>
                <a:uFill>
                  <a:solidFill>
                    <a:srgbClr val="009999"/>
                  </a:solidFill>
                </a:uFill>
                <a:hlinkClick r:id="rId4" invalidUrl="" action="" tgtFrame="" tooltip="" history="1" highlightClick="0" endSnd="0"/>
              </a:rPr>
              <a:t>français</a:t>
            </a:r>
            <a:r>
              <a:t>, </a:t>
            </a:r>
            <a:r>
              <a:rPr u="sng">
                <a:solidFill>
                  <a:srgbClr val="009999"/>
                </a:solidFill>
                <a:uFill>
                  <a:solidFill>
                    <a:srgbClr val="009999"/>
                  </a:solidFill>
                </a:uFill>
                <a:hlinkClick r:id="rId5" invalidUrl="" action="" tgtFrame="" tooltip="" history="1" highlightClick="0" endSnd="0"/>
              </a:rPr>
              <a:t>Izolyatsia</a:t>
            </a:r>
            <a:r>
              <a:t> and </a:t>
            </a:r>
            <a:r>
              <a:rPr u="sng">
                <a:solidFill>
                  <a:srgbClr val="009999"/>
                </a:solidFill>
                <a:uFill>
                  <a:solidFill>
                    <a:srgbClr val="009999"/>
                  </a:solidFill>
                </a:uFill>
                <a:hlinkClick r:id="rId6" invalidUrl="" action="" tgtFrame="" tooltip="" history="1" highlightClick="0" endSnd="0"/>
              </a:rPr>
              <a:t>Nida</a:t>
            </a:r>
            <a:r>
              <a:rPr u="sng">
                <a:solidFill>
                  <a:srgbClr val="009999"/>
                </a:solidFill>
                <a:uFill>
                  <a:solidFill>
                    <a:srgbClr val="009999"/>
                  </a:solidFill>
                </a:uFill>
                <a:hlinkClick r:id="rId6" invalidUrl="" action="" tgtFrame="" tooltip="" history="1" highlightClick="0" endSnd="0"/>
              </a:rPr>
              <a:t> Art Colony of Vilnius Academy of Arts</a:t>
            </a:r>
            <a:r>
              <a:t>.</a:t>
            </a:r>
          </a:p>
        </p:txBody>
      </p:sp>
      <p:pic>
        <p:nvPicPr>
          <p:cNvPr id="328" name="Picture 11" descr="Picture 11"/>
          <p:cNvPicPr>
            <a:picLocks noChangeAspect="1"/>
          </p:cNvPicPr>
          <p:nvPr/>
        </p:nvPicPr>
        <p:blipFill>
          <a:blip r:embed="rId7">
            <a:extLst/>
          </a:blip>
          <a:stretch>
            <a:fillRect/>
          </a:stretch>
        </p:blipFill>
        <p:spPr>
          <a:xfrm>
            <a:off x="2555941" y="257527"/>
            <a:ext cx="3421753" cy="156047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Creative Europe - Cross sectoral strand"/>
          <p:cNvSpPr txBox="1"/>
          <p:nvPr>
            <p:ph type="title"/>
          </p:nvPr>
        </p:nvSpPr>
        <p:spPr>
          <a:xfrm>
            <a:off x="457199" y="167928"/>
            <a:ext cx="8229602" cy="936626"/>
          </a:xfrm>
          <a:prstGeom prst="rect">
            <a:avLst/>
          </a:prstGeom>
        </p:spPr>
        <p:txBody>
          <a:bodyPr/>
          <a:lstStyle>
            <a:lvl1pPr marL="218841" indent="-218841" algn="ctr" defTabSz="557783">
              <a:defRPr b="0" sz="3200">
                <a:solidFill>
                  <a:srgbClr val="F58220"/>
                </a:solidFill>
              </a:defRPr>
            </a:lvl1pPr>
          </a:lstStyle>
          <a:p>
            <a:pPr/>
            <a:r>
              <a:t>Creative Europe - Cross sectoral strand</a:t>
            </a:r>
          </a:p>
        </p:txBody>
      </p:sp>
      <p:sp>
        <p:nvSpPr>
          <p:cNvPr id="331" name="Content Placeholder 2"/>
          <p:cNvSpPr txBox="1"/>
          <p:nvPr/>
        </p:nvSpPr>
        <p:spPr>
          <a:xfrm>
            <a:off x="669616" y="1325917"/>
            <a:ext cx="8006486" cy="25850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i="1" sz="2000">
                <a:latin typeface="+mj-lt"/>
                <a:ea typeface="+mj-ea"/>
                <a:cs typeface="+mj-cs"/>
                <a:sym typeface="Arial"/>
              </a:defRPr>
            </a:pPr>
            <a:r>
              <a:t>A Budget of </a:t>
            </a:r>
            <a:r>
              <a:t>€160 million to:</a:t>
            </a:r>
          </a:p>
          <a:p>
            <a:pPr marL="342900" indent="-342900">
              <a:spcBef>
                <a:spcPts val="1200"/>
              </a:spcBef>
              <a:buClr>
                <a:srgbClr val="000000"/>
              </a:buClr>
              <a:buSzPct val="100000"/>
              <a:buChar char="▪"/>
              <a:defRPr b="0" sz="2000">
                <a:latin typeface="+mj-lt"/>
                <a:ea typeface="+mj-ea"/>
                <a:cs typeface="+mj-cs"/>
                <a:sym typeface="Arial"/>
              </a:defRPr>
            </a:pPr>
            <a:r>
              <a:t>Strengthen a free, diverse and pluralistic media environment, qualitative journalism and support media literacy</a:t>
            </a:r>
            <a:endParaRPr i="1">
              <a:solidFill>
                <a:srgbClr val="19194D"/>
              </a:solidFill>
              <a:latin typeface="Verdana"/>
              <a:ea typeface="Verdana"/>
              <a:cs typeface="Verdana"/>
              <a:sym typeface="Verdana"/>
            </a:endParaRPr>
          </a:p>
          <a:p>
            <a:pPr marL="342900" indent="-342900">
              <a:spcBef>
                <a:spcPts val="1200"/>
              </a:spcBef>
              <a:buClr>
                <a:srgbClr val="000000"/>
              </a:buClr>
              <a:buSzPct val="100000"/>
              <a:buChar char="▪"/>
              <a:defRPr b="0" sz="2000">
                <a:latin typeface="+mj-lt"/>
                <a:ea typeface="+mj-ea"/>
                <a:cs typeface="+mj-cs"/>
                <a:sym typeface="Arial"/>
              </a:defRPr>
            </a:pPr>
            <a:r>
              <a:t>Promote innovative approaches to content creation, access, distribution and promotion across cultural and creative sectors</a:t>
            </a:r>
            <a:endParaRPr i="1">
              <a:solidFill>
                <a:srgbClr val="19194D"/>
              </a:solidFill>
              <a:latin typeface="Verdana"/>
              <a:ea typeface="Verdana"/>
              <a:cs typeface="Verdana"/>
              <a:sym typeface="Verdana"/>
            </a:endParaRPr>
          </a:p>
          <a:p>
            <a:pPr marL="342900" indent="-342900">
              <a:spcBef>
                <a:spcPts val="1200"/>
              </a:spcBef>
              <a:buClr>
                <a:srgbClr val="000000"/>
              </a:buClr>
              <a:buSzPct val="100000"/>
              <a:buChar char="▪"/>
              <a:defRPr b="0" sz="2000">
                <a:latin typeface="+mj-lt"/>
                <a:ea typeface="+mj-ea"/>
                <a:cs typeface="+mj-cs"/>
                <a:sym typeface="Arial"/>
              </a:defRPr>
            </a:pPr>
            <a:r>
              <a:t>Promote the programme and its funding opportunities (Creative Europe Desks)</a:t>
            </a:r>
          </a:p>
        </p:txBody>
      </p:sp>
      <p:sp>
        <p:nvSpPr>
          <p:cNvPr id="332" name="Content Placeholder 2"/>
          <p:cNvSpPr txBox="1"/>
          <p:nvPr/>
        </p:nvSpPr>
        <p:spPr>
          <a:xfrm>
            <a:off x="669616" y="4132312"/>
            <a:ext cx="8006487" cy="1848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i="1" sz="2000">
                <a:latin typeface="+mj-lt"/>
                <a:ea typeface="+mj-ea"/>
                <a:cs typeface="+mj-cs"/>
                <a:sym typeface="Arial"/>
              </a:defRPr>
            </a:pPr>
            <a:r>
              <a:t>What’s new</a:t>
            </a:r>
            <a:endParaRPr>
              <a:solidFill>
                <a:srgbClr val="19194D"/>
              </a:solidFill>
              <a:latin typeface="Verdana"/>
              <a:ea typeface="Verdana"/>
              <a:cs typeface="Verdana"/>
              <a:sym typeface="Verdana"/>
            </a:endParaRPr>
          </a:p>
          <a:p>
            <a:pPr marL="342900" indent="-342900">
              <a:spcBef>
                <a:spcPts val="1200"/>
              </a:spcBef>
              <a:buClr>
                <a:srgbClr val="000000"/>
              </a:buClr>
              <a:buSzPct val="100000"/>
              <a:buChar char="▪"/>
              <a:defRPr b="0" sz="2000">
                <a:latin typeface="+mj-lt"/>
                <a:ea typeface="+mj-ea"/>
                <a:cs typeface="+mj-cs"/>
                <a:sym typeface="Arial"/>
              </a:defRPr>
            </a:pPr>
            <a:r>
              <a:t>More opportunities for out-of-the-box thinking and innovation across sectors</a:t>
            </a:r>
            <a:endParaRPr i="1">
              <a:solidFill>
                <a:srgbClr val="19194D"/>
              </a:solidFill>
              <a:latin typeface="Verdana"/>
              <a:ea typeface="Verdana"/>
              <a:cs typeface="Verdana"/>
              <a:sym typeface="Verdana"/>
            </a:endParaRPr>
          </a:p>
          <a:p>
            <a:pPr marL="342900" indent="-342900">
              <a:spcBef>
                <a:spcPts val="1200"/>
              </a:spcBef>
              <a:buClr>
                <a:srgbClr val="000000"/>
              </a:buClr>
              <a:buSzPct val="100000"/>
              <a:buChar char="▪"/>
              <a:defRPr b="0" sz="2000">
                <a:latin typeface="+mj-lt"/>
                <a:ea typeface="+mj-ea"/>
                <a:cs typeface="+mj-cs"/>
                <a:sym typeface="Arial"/>
              </a:defRPr>
            </a:pPr>
            <a:r>
              <a:t>More stability of funding for actions supporting free, diverse, and pluralistic media &amp; media literacy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Arial"/>
        <a:ea typeface="Arial"/>
        <a:cs typeface="Arial"/>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Arial"/>
        <a:ea typeface="Arial"/>
        <a:cs typeface="Arial"/>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7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