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delle note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&lt;intestazione&gt;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8F2E47D4-ED0E-4D94-90CD-C9C247825DF7}" type="slidenum"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&lt;numero&gt;</a:t>
            </a:fld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755640" y="5078520"/>
            <a:ext cx="6042600" cy="4806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4.png"/><Relationship Id="rId3" Type="http://schemas.openxmlformats.org/officeDocument/2006/relationships/image" Target="../media/image15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9.png"/><Relationship Id="rId3" Type="http://schemas.openxmlformats.org/officeDocument/2006/relationships/image" Target="../media/image20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2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2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23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3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64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slideLayout" Target="../slideLayouts/slideLayout37.xml"/><Relationship Id="rId6" Type="http://schemas.openxmlformats.org/officeDocument/2006/relationships/slideLayout" Target="../slideLayouts/slideLayout38.xml"/><Relationship Id="rId7" Type="http://schemas.openxmlformats.org/officeDocument/2006/relationships/slideLayout" Target="../slideLayouts/slideLayout39.xml"/><Relationship Id="rId8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012760"/>
            <a:ext cx="9137880" cy="2778120"/>
          </a:xfrm>
          <a:prstGeom prst="rect">
            <a:avLst/>
          </a:prstGeom>
          <a:solidFill>
            <a:srgbClr val="d30014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" name="image1.png" descr=""/>
          <p:cNvPicPr/>
          <p:nvPr/>
        </p:nvPicPr>
        <p:blipFill>
          <a:blip r:embed="rId2"/>
          <a:stretch/>
        </p:blipFill>
        <p:spPr>
          <a:xfrm>
            <a:off x="0" y="2880"/>
            <a:ext cx="9137880" cy="676800"/>
          </a:xfrm>
          <a:prstGeom prst="rect">
            <a:avLst/>
          </a:prstGeom>
          <a:ln w="12600">
            <a:noFill/>
          </a:ln>
        </p:spPr>
      </p:pic>
      <p:pic>
        <p:nvPicPr>
          <p:cNvPr id="2" name="RIS3_logoColori_cmyk.pdf" descr=""/>
          <p:cNvPicPr/>
          <p:nvPr/>
        </p:nvPicPr>
        <p:blipFill>
          <a:blip r:embed="rId3"/>
          <a:stretch/>
        </p:blipFill>
        <p:spPr>
          <a:xfrm>
            <a:off x="1562040" y="128880"/>
            <a:ext cx="603360" cy="421920"/>
          </a:xfrm>
          <a:prstGeom prst="rect">
            <a:avLst/>
          </a:prstGeom>
          <a:ln w="12600">
            <a:noFill/>
          </a:ln>
        </p:spPr>
      </p:pic>
      <p:pic>
        <p:nvPicPr>
          <p:cNvPr id="3" name="Schermata 2016-09-20 alle 15.21.02.png" descr=""/>
          <p:cNvPicPr/>
          <p:nvPr/>
        </p:nvPicPr>
        <p:blipFill>
          <a:blip r:embed="rId4"/>
          <a:stretch/>
        </p:blipFill>
        <p:spPr>
          <a:xfrm>
            <a:off x="2387520" y="128880"/>
            <a:ext cx="495000" cy="421920"/>
          </a:xfrm>
          <a:prstGeom prst="rect">
            <a:avLst/>
          </a:prstGeom>
          <a:ln w="12600">
            <a:noFill/>
          </a:ln>
        </p:spPr>
      </p:pic>
      <p:sp>
        <p:nvSpPr>
          <p:cNvPr id="4" name="Line 2"/>
          <p:cNvSpPr/>
          <p:nvPr/>
        </p:nvSpPr>
        <p:spPr>
          <a:xfrm flipV="1">
            <a:off x="1434960" y="128880"/>
            <a:ext cx="360" cy="428040"/>
          </a:xfrm>
          <a:prstGeom prst="line">
            <a:avLst/>
          </a:prstGeom>
          <a:ln w="12600">
            <a:solidFill>
              <a:srgbClr val="a9a9a9"/>
            </a:solidFill>
            <a:beve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Line 3"/>
          <p:cNvSpPr/>
          <p:nvPr/>
        </p:nvSpPr>
        <p:spPr>
          <a:xfrm flipV="1">
            <a:off x="2279520" y="128880"/>
            <a:ext cx="360" cy="428040"/>
          </a:xfrm>
          <a:prstGeom prst="line">
            <a:avLst/>
          </a:prstGeom>
          <a:ln w="12600">
            <a:solidFill>
              <a:srgbClr val="a9a9a9"/>
            </a:solidFill>
            <a:beve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2.png" descr=""/>
          <p:cNvPicPr/>
          <p:nvPr/>
        </p:nvPicPr>
        <p:blipFill>
          <a:blip r:embed="rId2"/>
          <a:stretch/>
        </p:blipFill>
        <p:spPr>
          <a:xfrm>
            <a:off x="0" y="1440"/>
            <a:ext cx="9137880" cy="676800"/>
          </a:xfrm>
          <a:prstGeom prst="rect">
            <a:avLst/>
          </a:prstGeom>
          <a:ln w="12600">
            <a:noFill/>
          </a:ln>
        </p:spPr>
      </p:pic>
      <p:pic>
        <p:nvPicPr>
          <p:cNvPr id="43" name="RIS3_logoColori_cmyk.pdf" descr=""/>
          <p:cNvPicPr/>
          <p:nvPr/>
        </p:nvPicPr>
        <p:blipFill>
          <a:blip r:embed="rId3"/>
          <a:stretch/>
        </p:blipFill>
        <p:spPr>
          <a:xfrm>
            <a:off x="1562040" y="128880"/>
            <a:ext cx="603360" cy="421920"/>
          </a:xfrm>
          <a:prstGeom prst="rect">
            <a:avLst/>
          </a:prstGeom>
          <a:ln w="12600">
            <a:noFill/>
          </a:ln>
        </p:spPr>
      </p:pic>
      <p:pic>
        <p:nvPicPr>
          <p:cNvPr id="44" name="Schermata 2016-09-20 alle 15.21.02.png" descr=""/>
          <p:cNvPicPr/>
          <p:nvPr/>
        </p:nvPicPr>
        <p:blipFill>
          <a:blip r:embed="rId4"/>
          <a:stretch/>
        </p:blipFill>
        <p:spPr>
          <a:xfrm>
            <a:off x="2387520" y="128880"/>
            <a:ext cx="495000" cy="421920"/>
          </a:xfrm>
          <a:prstGeom prst="rect">
            <a:avLst/>
          </a:prstGeom>
          <a:ln w="12600">
            <a:noFill/>
          </a:ln>
        </p:spPr>
      </p:pic>
      <p:sp>
        <p:nvSpPr>
          <p:cNvPr id="45" name="Line 1"/>
          <p:cNvSpPr/>
          <p:nvPr/>
        </p:nvSpPr>
        <p:spPr>
          <a:xfrm flipV="1">
            <a:off x="1434960" y="128880"/>
            <a:ext cx="360" cy="428040"/>
          </a:xfrm>
          <a:prstGeom prst="line">
            <a:avLst/>
          </a:prstGeom>
          <a:ln w="12600">
            <a:solidFill>
              <a:srgbClr val="a9a9a9"/>
            </a:solidFill>
            <a:beve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Line 2"/>
          <p:cNvSpPr/>
          <p:nvPr/>
        </p:nvSpPr>
        <p:spPr>
          <a:xfrm flipV="1">
            <a:off x="2279520" y="128880"/>
            <a:ext cx="360" cy="428040"/>
          </a:xfrm>
          <a:prstGeom prst="line">
            <a:avLst/>
          </a:prstGeom>
          <a:ln w="12600">
            <a:solidFill>
              <a:srgbClr val="a9a9a9"/>
            </a:solidFill>
            <a:beve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image2.png" descr=""/>
          <p:cNvPicPr/>
          <p:nvPr/>
        </p:nvPicPr>
        <p:blipFill>
          <a:blip r:embed="rId2"/>
          <a:stretch/>
        </p:blipFill>
        <p:spPr>
          <a:xfrm>
            <a:off x="360" y="1080"/>
            <a:ext cx="9140760" cy="679680"/>
          </a:xfrm>
          <a:prstGeom prst="rect">
            <a:avLst/>
          </a:prstGeom>
          <a:ln w="12600">
            <a:noFill/>
          </a:ln>
        </p:spPr>
      </p:pic>
      <p:pic>
        <p:nvPicPr>
          <p:cNvPr id="84" name="RIS3_logoColori_cmyk.pdf" descr=""/>
          <p:cNvPicPr/>
          <p:nvPr/>
        </p:nvPicPr>
        <p:blipFill>
          <a:blip r:embed="rId3"/>
          <a:stretch/>
        </p:blipFill>
        <p:spPr>
          <a:xfrm>
            <a:off x="1561680" y="128520"/>
            <a:ext cx="606240" cy="424800"/>
          </a:xfrm>
          <a:prstGeom prst="rect">
            <a:avLst/>
          </a:prstGeom>
          <a:ln w="12600">
            <a:noFill/>
          </a:ln>
        </p:spPr>
      </p:pic>
      <p:pic>
        <p:nvPicPr>
          <p:cNvPr id="85" name="Schermata 2016-09-20 alle 15.21.02.png" descr=""/>
          <p:cNvPicPr/>
          <p:nvPr/>
        </p:nvPicPr>
        <p:blipFill>
          <a:blip r:embed="rId4"/>
          <a:stretch/>
        </p:blipFill>
        <p:spPr>
          <a:xfrm>
            <a:off x="2387160" y="128520"/>
            <a:ext cx="497880" cy="424800"/>
          </a:xfrm>
          <a:prstGeom prst="rect">
            <a:avLst/>
          </a:prstGeom>
          <a:ln w="12600">
            <a:noFill/>
          </a:ln>
        </p:spPr>
      </p:pic>
      <p:sp>
        <p:nvSpPr>
          <p:cNvPr id="86" name="Line 1"/>
          <p:cNvSpPr/>
          <p:nvPr/>
        </p:nvSpPr>
        <p:spPr>
          <a:xfrm flipV="1">
            <a:off x="1434600" y="128520"/>
            <a:ext cx="360" cy="428400"/>
          </a:xfrm>
          <a:prstGeom prst="line">
            <a:avLst/>
          </a:prstGeom>
          <a:ln w="12600">
            <a:solidFill>
              <a:srgbClr val="a9a9a9"/>
            </a:solidFill>
            <a:beve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Line 2"/>
          <p:cNvSpPr/>
          <p:nvPr/>
        </p:nvSpPr>
        <p:spPr>
          <a:xfrm flipV="1">
            <a:off x="2279160" y="128520"/>
            <a:ext cx="360" cy="428400"/>
          </a:xfrm>
          <a:prstGeom prst="line">
            <a:avLst/>
          </a:prstGeom>
          <a:ln w="12600">
            <a:solidFill>
              <a:srgbClr val="a9a9a9"/>
            </a:solidFill>
            <a:beve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image2.png" descr=""/>
          <p:cNvPicPr/>
          <p:nvPr/>
        </p:nvPicPr>
        <p:blipFill>
          <a:blip r:embed="rId2"/>
          <a:stretch/>
        </p:blipFill>
        <p:spPr>
          <a:xfrm>
            <a:off x="360" y="1080"/>
            <a:ext cx="9140760" cy="679680"/>
          </a:xfrm>
          <a:prstGeom prst="rect">
            <a:avLst/>
          </a:prstGeom>
          <a:ln w="12600">
            <a:noFill/>
          </a:ln>
        </p:spPr>
      </p:pic>
      <p:pic>
        <p:nvPicPr>
          <p:cNvPr id="125" name="RIS3_logoColori_cmyk.pdf" descr=""/>
          <p:cNvPicPr/>
          <p:nvPr/>
        </p:nvPicPr>
        <p:blipFill>
          <a:blip r:embed="rId3"/>
          <a:stretch/>
        </p:blipFill>
        <p:spPr>
          <a:xfrm>
            <a:off x="1561680" y="128520"/>
            <a:ext cx="606240" cy="424800"/>
          </a:xfrm>
          <a:prstGeom prst="rect">
            <a:avLst/>
          </a:prstGeom>
          <a:ln w="12600">
            <a:noFill/>
          </a:ln>
        </p:spPr>
      </p:pic>
      <p:pic>
        <p:nvPicPr>
          <p:cNvPr id="126" name="Schermata 2016-09-20 alle 15.21.02.png" descr=""/>
          <p:cNvPicPr/>
          <p:nvPr/>
        </p:nvPicPr>
        <p:blipFill>
          <a:blip r:embed="rId4"/>
          <a:stretch/>
        </p:blipFill>
        <p:spPr>
          <a:xfrm>
            <a:off x="2387160" y="128520"/>
            <a:ext cx="497880" cy="424800"/>
          </a:xfrm>
          <a:prstGeom prst="rect">
            <a:avLst/>
          </a:prstGeom>
          <a:ln w="12600">
            <a:noFill/>
          </a:ln>
        </p:spPr>
      </p:pic>
      <p:sp>
        <p:nvSpPr>
          <p:cNvPr id="127" name="Line 1"/>
          <p:cNvSpPr/>
          <p:nvPr/>
        </p:nvSpPr>
        <p:spPr>
          <a:xfrm flipV="1">
            <a:off x="1434600" y="128520"/>
            <a:ext cx="360" cy="428400"/>
          </a:xfrm>
          <a:prstGeom prst="line">
            <a:avLst/>
          </a:prstGeom>
          <a:ln w="12600">
            <a:solidFill>
              <a:srgbClr val="a9a9a9"/>
            </a:solidFill>
            <a:bevel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Line 2"/>
          <p:cNvSpPr/>
          <p:nvPr/>
        </p:nvSpPr>
        <p:spPr>
          <a:xfrm flipV="1">
            <a:off x="2279160" y="128520"/>
            <a:ext cx="360" cy="428400"/>
          </a:xfrm>
          <a:prstGeom prst="line">
            <a:avLst/>
          </a:prstGeom>
          <a:ln w="12600">
            <a:solidFill>
              <a:srgbClr val="a9a9a9"/>
            </a:solidFill>
            <a:bevel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Terzo livello struttura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hyperlink" Target="mailto:sostegnoimprese@regione.toscana.it" TargetMode="External"/><Relationship Id="rId2" Type="http://schemas.openxmlformats.org/officeDocument/2006/relationships/hyperlink" Target="https://www.toscanamuove.it/" TargetMode="External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0" y="863640"/>
            <a:ext cx="9138240" cy="93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144360" y="2160720"/>
            <a:ext cx="8795520" cy="229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  <a:ea typeface="Garamond"/>
              </a:rPr>
              <a:t> </a:t>
            </a:r>
            <a:r>
              <a:rPr b="1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  <a:ea typeface="Garamond"/>
              </a:rPr>
              <a:t>POLITICHE E STRUMENTI REGIONALI DI INCENTIVAZIONE PER LE IMPRESE</a:t>
            </a:r>
            <a:endParaRPr b="0" lang="it-IT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  <a:ea typeface="Garamond"/>
              </a:rPr>
              <a:t>Regione Toscana – Settore Politiche di Sostegno alle Imprese</a:t>
            </a:r>
            <a:endParaRPr b="0" lang="it-IT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  <a:ea typeface="Garamond"/>
              </a:rPr>
              <a:t> </a:t>
            </a:r>
            <a:endParaRPr b="0" lang="it-IT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  <a:ea typeface="Garamond"/>
              </a:rPr>
              <a:t> </a:t>
            </a:r>
            <a:endParaRPr b="0" lang="it-IT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7321680" y="5751360"/>
            <a:ext cx="241920" cy="419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4"/>
          <p:cNvSpPr/>
          <p:nvPr/>
        </p:nvSpPr>
        <p:spPr>
          <a:xfrm>
            <a:off x="7321680" y="6124680"/>
            <a:ext cx="240120" cy="38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5" name="CustomShape 3"/>
          <p:cNvSpPr/>
          <p:nvPr/>
        </p:nvSpPr>
        <p:spPr>
          <a:xfrm>
            <a:off x="432000" y="792000"/>
            <a:ext cx="8418240" cy="669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PROGETTO DI INVESTIMENTO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06" name="Table 4"/>
          <p:cNvGraphicFramePr/>
          <p:nvPr/>
        </p:nvGraphicFramePr>
        <p:xfrm>
          <a:off x="345960" y="1267560"/>
          <a:ext cx="8351640" cy="4380120"/>
        </p:xfrm>
        <a:graphic>
          <a:graphicData uri="http://schemas.openxmlformats.org/drawingml/2006/table">
            <a:tbl>
              <a:tblPr/>
              <a:tblGrid>
                <a:gridCol w="2989800"/>
                <a:gridCol w="5200920"/>
                <a:gridCol w="161280"/>
              </a:tblGrid>
              <a:tr h="483120">
                <a:tc>
                  <a:txBody>
                    <a:bodyPr/>
                    <a:p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Spese ammissibili</a:t>
                      </a:r>
                      <a:endParaRPr b="0" lang="it-IT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cPr marL="91440" marR="91440">
                    <a:solidFill>
                      <a:srgbClr val="9999ff"/>
                    </a:solidFill>
                  </a:tcPr>
                </a:tc>
                <a:tc>
                  <a:tcPr marL="91440" marR="91440">
                    <a:solidFill>
                      <a:srgbClr val="9999ff"/>
                    </a:solidFill>
                  </a:tcPr>
                </a:tc>
              </a:tr>
              <a:tr h="93852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Beni materiali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Impianti, macchinari e attrezzature, nonché opere murarie e assimilate solo se funzionalmente correlate agli investimenti materiali e nel limite del 20% del costo totale del progetto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88020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Beni immateriali 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Attivi (diversi da attivi materiali e finanziari) quali diritti di brevetto, licenze, knowhow o altre forme di proprietà intellettuale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  <a:tr h="1649880">
                <a:tc>
                  <a:txBody>
                    <a:bodyPr/>
                    <a:p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Termine iniziale e finale</a:t>
                      </a:r>
                      <a:endParaRPr b="0" lang="it-IT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La decorrenza del progetto è stabilita convenzionalmente nel primo giorno successivo alla data della comunicazione di concessione dell’aiuto. Sono ammesse le </a:t>
                      </a:r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spese sostenute a partire dal giorno successivo a quello di presentazione della domanda. </a:t>
                      </a: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Il progetto deve essere realizzato </a:t>
                      </a:r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entro 12 mesi </a:t>
                      </a: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dalla data di comunicazione di concessione del finanziamento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428760">
                <a:tc>
                  <a:txBody>
                    <a:bodyPr/>
                    <a:p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Investimenti in tecnologie digitali “Industria 4.0”</a:t>
                      </a:r>
                      <a:endParaRPr b="0" lang="it-IT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Definiti negli A</a:t>
                      </a: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llegati A e B della legge 11 dicembre 2016, n. 232 (legge di bilancio 2017). Tali beni dovranno essere interconnessi al sistema aziendale di gestione della produzione o alla rete di fornitura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8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9" name="CustomShape 3"/>
          <p:cNvSpPr/>
          <p:nvPr/>
        </p:nvSpPr>
        <p:spPr>
          <a:xfrm>
            <a:off x="432000" y="792000"/>
            <a:ext cx="8418240" cy="669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Istruttoria di ammissibilità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10" name="Table 4"/>
          <p:cNvGraphicFramePr/>
          <p:nvPr/>
        </p:nvGraphicFramePr>
        <p:xfrm>
          <a:off x="378000" y="1455840"/>
          <a:ext cx="8351640" cy="4060080"/>
        </p:xfrm>
        <a:graphic>
          <a:graphicData uri="http://schemas.openxmlformats.org/drawingml/2006/table">
            <a:tbl>
              <a:tblPr/>
              <a:tblGrid>
                <a:gridCol w="2989800"/>
                <a:gridCol w="5200920"/>
                <a:gridCol w="161280"/>
              </a:tblGrid>
              <a:tr h="515160">
                <a:tc>
                  <a:txBody>
                    <a:bodyPr/>
                    <a:p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Requisiti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xBody>
                    <a:bodyPr/>
                    <a:p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Verifica requisiti di ammissibilità previsti dal bando  e completezza della domanda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cPr marL="91440" marR="91440">
                    <a:solidFill>
                      <a:srgbClr val="9999ff"/>
                    </a:solidFill>
                  </a:tcPr>
                </a:tc>
              </a:tr>
              <a:tr h="5151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Validità economica e finanziaria del programma di investimento 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Pertinenza e congruità del programma di investimento con gli obiettivi del bando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Redditività economica tale da permettere la restituzione del microcredito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Regolarità rimborso altri finanziamenti (Centrale rischi BI e Crif)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140652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Carattere innovativo del programma 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Verifica delle priorità tecnologiche RIS3 (ICT e Fotonica, Fabbrica Intelligente, Chimica e Nanotecnologia) e degli investimenti in tecnologie digitali “Industria 4.0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  <a:tr h="1194840">
                <a:tc>
                  <a:txBody>
                    <a:bodyPr/>
                    <a:p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Priorità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Attribuzione priorità (Industria 4.0, Aree di crisi, Aree interne, Incremento occupazionale)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428760">
                <a:tc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2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3" name="CustomShape 3"/>
          <p:cNvSpPr/>
          <p:nvPr/>
        </p:nvSpPr>
        <p:spPr>
          <a:xfrm>
            <a:off x="432000" y="792000"/>
            <a:ext cx="8418240" cy="669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Modalità di concessione ed erogazione 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del microcredito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14" name="Table 4"/>
          <p:cNvGraphicFramePr/>
          <p:nvPr/>
        </p:nvGraphicFramePr>
        <p:xfrm>
          <a:off x="432000" y="1800000"/>
          <a:ext cx="8351640" cy="4323240"/>
        </p:xfrm>
        <a:graphic>
          <a:graphicData uri="http://schemas.openxmlformats.org/drawingml/2006/table">
            <a:tbl>
              <a:tblPr/>
              <a:tblGrid>
                <a:gridCol w="2989800"/>
                <a:gridCol w="5200920"/>
                <a:gridCol w="161280"/>
              </a:tblGrid>
              <a:tr h="515160">
                <a:tc>
                  <a:txBody>
                    <a:bodyPr/>
                    <a:p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Esiti istruttoria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Con comunicazione di concessione o non ammissibilità entro 45 giorni dalla presentazione della domanda 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cPr marL="91440" marR="91440">
                    <a:solidFill>
                      <a:srgbClr val="9999ff"/>
                    </a:solidFill>
                  </a:tcPr>
                </a:tc>
              </a:tr>
              <a:tr h="77832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Firma contratto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Il soggetto ammesso, entro 30 giorni dalla data di ricevimento della comunicazione di ammissione, deve sottoscrivere il contratto con la Regione Toscana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140652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Erogazione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Anticipo: per un importo non superiore al 50% del finanziamento concesso da erogare entro 30 giorni dalla richiesta (senza necessità di presentazione di fidejussione)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Saldo: a seguito di rendicontazione finale dell’investimento entro 90 giorni dalla richiesta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  <a:tr h="1194840">
                <a:tc>
                  <a:txBody>
                    <a:bodyPr/>
                    <a:p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Obblighi 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Mantenimento di alcuni requisiti durante la realizzazione e dopo la conclusione dell’investimento che deve essere comunque mantenuto per tre anni successivi alla data di approvazione della rendicontazione finale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428760">
                <a:tc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2446920" y="1367640"/>
            <a:ext cx="4245840" cy="7167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6" name="CustomShape 2"/>
          <p:cNvSpPr/>
          <p:nvPr/>
        </p:nvSpPr>
        <p:spPr>
          <a:xfrm>
            <a:off x="2052720" y="2771280"/>
            <a:ext cx="5034600" cy="34596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7" name="CustomShape 3"/>
          <p:cNvSpPr/>
          <p:nvPr/>
        </p:nvSpPr>
        <p:spPr>
          <a:xfrm>
            <a:off x="605880" y="791640"/>
            <a:ext cx="7886880" cy="590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 </a:t>
            </a: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3. AIUTI ALLA CREAZIONE DI IMPRESA</a:t>
            </a:r>
            <a:r>
              <a:rPr b="1" lang="it-IT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GIOVANILE, FEMMINILE E DEI DESTINATARI DI AMMORTIZZATORI SOCIALI </a:t>
            </a:r>
            <a:endParaRPr b="0" lang="it-IT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POR Creo Fesr 2014/2020 - Azione 3.5.1 a favore di tutti i settori extra-agricoli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Sono agevolati i progetti di investimento di micro e piccole imprese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giovanili,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femminili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e di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destinatari di ammortizzatori social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nei settori del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manifatturiero, commercio, turismo e terziario (compresi i liberi professionisti), costituite nei 2 anni precedenti 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alla data di presentazione della domanda.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Sono ammesse anche le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persone fisiche che costituiranno impresa entro 6 mesi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dalla data  di presentazione della domanda di agevolazione.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E’ prevista un’agevolazione nella forma del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microcredito a tasso zero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(non supportato da garanzie personali e patrimoniali) per un valore massimo di 25.000 euro, rimborsabile in 7 anni con rate trimestrali posticipate.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Il microcredito copre il 70% del progetto di investimento che va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da un minimo di 5.600 euro ad un massimo di 24.500 euro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a fronte di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progetti d'investimento di minimo 8.000 e massimo 35.000 euro.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L’aiuto è concesso ai sensi del Reg. (UE) n. 651/2014 ed è cumulabile.</a:t>
            </a:r>
            <a:br/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In ogni caso la somma del sostegno pubblico fornito tramite prestiti e/o altri contributi non può superare l’importo totale dei costi ammissibili..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Il fondo ha una dotazione complessiva di </a:t>
            </a:r>
            <a:r>
              <a:rPr b="1" lang="it-IT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16.380.212,87 euro.</a:t>
            </a:r>
            <a:endParaRPr b="0" lang="it-IT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La tipologia di procedimento è valutativa a sportello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Soggetto gestore: Toscana Muove. 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Times New Roman"/>
              </a:rPr>
              <a:t>La domanda deve essere presentata on line sul portale www.toscanamuove.it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251280" y="764640"/>
            <a:ext cx="8673480" cy="616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just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Sono ammissibili: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- Spese per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</a:t>
            </a:r>
            <a:r>
              <a:rPr b="1" lang="it-IT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investimenti materiali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impianti, macchinari, attrezzature, e altri beni funzionali all'attività di impresa e opere murarie connesse all'investimento nel limite del 50% delle stesse </a:t>
            </a:r>
            <a:r>
              <a:rPr b="0" lang="it-IT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e  </a:t>
            </a:r>
            <a:r>
              <a:rPr b="1" lang="it-IT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per investimenti immateriali,</a:t>
            </a:r>
            <a:r>
              <a:rPr b="0" lang="it-IT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per esempio diritti di brevetti, licenze (esclusa l’autorizzazione a svolgere l'attività), know-how o altre forme di proprietà intellettuale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- 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Garamond"/>
              </a:rPr>
              <a:t>Spese per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Garamond"/>
              </a:rPr>
              <a:t> capitale circolante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Garamond"/>
              </a:rPr>
              <a:t> nella misura massima del 30% del programma di investimento ammesso: spese di costituzione così come definite dal Codice Civile, spese generali (utenze e affitto), scorte. 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Garamond"/>
              </a:rPr>
              <a:t>Sono ammesse le 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Garamond"/>
              </a:rPr>
              <a:t>spese sostenute a partire dal giorno successivo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Garamond"/>
              </a:rPr>
              <a:t> a quello di presentazione della domanda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Garamond"/>
              </a:rPr>
              <a:t>Il progetto di investimento deve concludersi 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Garamond"/>
              </a:rPr>
              <a:t>entro 12 mesi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Garamond"/>
              </a:rPr>
              <a:t> dalla data di comunicazione della concessione.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287640" y="791640"/>
            <a:ext cx="8277120" cy="653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just"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Microsoft YaHei"/>
              </a:rPr>
              <a:t>L'</a:t>
            </a: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Microsoft YaHei"/>
              </a:rPr>
              <a:t>istruttoria di ammissibilità</a:t>
            </a: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Microsoft YaHei"/>
              </a:rPr>
              <a:t> inizia il giorno successivo alla presentazione della domanda ed è tesa a verificare: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11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Microsoft YaHei"/>
              </a:rPr>
              <a:t>La corretta presentazione della domanda secondo i termini e le modalità stabilite dal bando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11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Microsoft YaHei"/>
              </a:rPr>
              <a:t>Completezza della domanda e della documentazione allegata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11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Microsoft YaHei"/>
              </a:rPr>
              <a:t>Pertinenza e congruità delle spese previste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11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Microsoft YaHei"/>
              </a:rPr>
              <a:t>Redditività economica tale da permettere la restituzione del prestito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112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Microsoft YaHei"/>
              </a:rPr>
              <a:t>Regolarità del rimborso di altri finanziamenti (Centrale Rischi Banca d'Italia e Crif)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algn="just">
              <a:lnSpc>
                <a:spcPct val="100000"/>
              </a:lnSpc>
            </a:pP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algn="just"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Microsoft YaHei"/>
              </a:rPr>
              <a:t>L’attività istruttoria si conclude entro 30 giorni dalla presentazione della domanda fatto salvo eventuale periodo di sospensione per integrazioni con la</a:t>
            </a: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 comunicazione di concessione o di non ammissibilità.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algn="just">
              <a:lnSpc>
                <a:spcPct val="100000"/>
              </a:lnSpc>
            </a:pP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algn="just"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Microsoft YaHei"/>
              </a:rPr>
              <a:t>Successivamente il beneficiario ha 30 giorni di tempo per sottoscrivere con firma digitale il contratto di finanziamento (la mancata sottoscrizione del Contratto comporta la revoca dell'agevolazione concessa)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algn="just">
              <a:lnSpc>
                <a:spcPct val="100000"/>
              </a:lnSpc>
            </a:pP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algn="just"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L’erogazione del</a:t>
            </a: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 </a:t>
            </a: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finanziamento</a:t>
            </a: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 avviene con le seguenti  modalità: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algn="just"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- in </a:t>
            </a: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conto anticipo</a:t>
            </a: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 (senza necessità di rilascio di fidejussioni) entro 30 giorni dalla richiesta per un importo massimo del' 80% del finanziamento concesso 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algn="just"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- a </a:t>
            </a: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saldo</a:t>
            </a:r>
            <a:r>
              <a:rPr b="0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Garamond"/>
              </a:rPr>
              <a:t> entro 90 giorni dalla richiesta, a fronte della presentazione della rendicontazione finale di spesa (comunque entro 12 mesi dalla firma del contratto dovranno essere rendicontate tutte le spese di progetto).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250920" y="764280"/>
            <a:ext cx="8673480" cy="9851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just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I beneficiari del microcredito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delle azioni 3.1.1 sub a.2 e 351 possono usufruire di un 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servizio di tutoraggio gratuito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finalizzato a dare: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- supporto alla 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definizione  della  strategia  di  sviluppo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 del progetto finanziato e all'analisi di soluzioni per  il  miglioramento dello svolgimento dell'attività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- supporto 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all'individuazione e diagnosi di eventuali criticità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dell'implementazione del progetto finanziato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Per attivare questi servizi i beneficiari riceveranno sul portale di Toscana Muove, insieme al contratto da firmare, anche i questionari da compilare per accedere al servizio, a cui seguirà la comunicazione sul tutor assegnato. Il ruolo del tutor sarà anche quello di verificare che il progetto imprenditoriali continui e che l’impresa sia in regola con il piano di rientro del finanziamento.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Il tutor sarà disponibile per 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24 mesi successivi all’erogazione del 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finanziamento via mail, telefono e presso lo sportello </a:t>
            </a: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previo appuntamento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1351440" y="1066320"/>
            <a:ext cx="6592320" cy="4617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Regione Toscana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Direzione Attività produttive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Settore politiche di sostegno alle imprese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  <a:hlinkClick r:id="rId1"/>
              </a:rPr>
              <a:t>sostegnoimprese@regione.toscana.it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Dirigente responsabile: Elisa Nannicini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Referente: Federica Buoncristiani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Soggetto Gestore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Toscana Muove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  <a:hlinkClick r:id="rId2"/>
              </a:rPr>
              <a:t>https://www.toscanamuove.it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Numero verde: 800 327723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3"/>
          <p:cNvSpPr/>
          <p:nvPr/>
        </p:nvSpPr>
        <p:spPr>
          <a:xfrm>
            <a:off x="288000" y="763920"/>
            <a:ext cx="8418240" cy="758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POR FESR 2014-2020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1. AIUTI AGLI INVESTIMENTI PRODUTTIVI PER PROGETTI STRATEGICI CON LA CONCESSIONE DI PRESTITI A TASSO ZERO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Azione 3.1.1 sub a1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2. AIUTI AGLI INVESTIMENTI PRODUTTIVI CON LA CONCESSIONE DI MICROCREDITO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Azione 3.1.1 sub a2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3. AIUTI ALLA CREAZIONE IMPRESA GIOVANILE, FEMMINILE E DI DESTINATARI DI AMMORTIZZATORI SOCIALI CON LA CONCESSIONE DI MICROCREDITO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Azione 3.5.1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CustomShape 3"/>
          <p:cNvSpPr/>
          <p:nvPr/>
        </p:nvSpPr>
        <p:spPr>
          <a:xfrm>
            <a:off x="432000" y="792000"/>
            <a:ext cx="8418240" cy="758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1. AIUTI AGLI INVESTIMENTI PRODUTTIVI PER PROGETTI STRATEGICI CON LA CONCESSIONE DI PRESTITI A TASSO ZERO</a:t>
            </a:r>
            <a:endParaRPr b="0" lang="it-IT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POR Creo Fesr 2014/2020 - Azione 3.1.1. sub a1 a favore di tutti i settori extra-agricoli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Sono agevolati i progetti di investimento nel territorio regionale di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micro, piccole e medie imprese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(compresi i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liberi professionisti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), costituite da almeno due anni,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non inferiori a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40.000,00 e non superiori a 200.000,00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euro.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Gli investimenti devono essere coerenti con la strategia della specializzazione intelligente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(Smart Specialisation)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vale a dire con le priorità tecnologiche: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ICT e Fotonica, Fabbrica Intelligente, Chimica e Nanotecnologie.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Il bando prevede un’agevolazione nella forma del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finanziamento a tasso zero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(non supportato da garanzie personali e patrimoniali) rimborsabile in 7 anni con rate semestrali.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L’aiuto è concesso ai sensi del Reg. (UE) n. 651/2014 ed è cumulabile.</a:t>
            </a:r>
            <a:br/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In ogni caso la somma del sostegno pubblico fornito tramite prestiti e/o altri contributi non può superare l’importo totale dei costi ammissibili.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Il fondo ha una dotazione complessiva di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22.792.623,44 euro.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La tipologia di procedimento è valutativa con la formazione di graduatorie trimestrali.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Soggetto gestore: Toscana Muove. 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Times New Roman"/>
              </a:rPr>
              <a:t>La domanda deve essere presentata on line sul portale www.toscanamuove.it.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CustomShape 3"/>
          <p:cNvSpPr/>
          <p:nvPr/>
        </p:nvSpPr>
        <p:spPr>
          <a:xfrm>
            <a:off x="396000" y="792000"/>
            <a:ext cx="8418240" cy="669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Premialità e copertura del finanziamento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Un'attenzione particolare sarà data ai progetti in linea con le strategie di Industria 4.0 (tecnologie digitali materiali o immateriali)</a:t>
            </a: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Times New Roman"/>
              </a:rPr>
              <a:t> con una maggiore copertura di finanziamento e maggiori punteggi nella formazione della graduatoria</a:t>
            </a:r>
            <a:r>
              <a:rPr b="1" lang="it-I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Times New Roman"/>
              </a:rPr>
              <a:t>.</a:t>
            </a:r>
            <a:endParaRPr b="0" lang="it-I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83" name="Table 4"/>
          <p:cNvGraphicFramePr/>
          <p:nvPr/>
        </p:nvGraphicFramePr>
        <p:xfrm>
          <a:off x="443520" y="2043720"/>
          <a:ext cx="8279280" cy="4603320"/>
        </p:xfrm>
        <a:graphic>
          <a:graphicData uri="http://schemas.openxmlformats.org/drawingml/2006/table">
            <a:tbl>
              <a:tblPr/>
              <a:tblGrid>
                <a:gridCol w="2759040"/>
                <a:gridCol w="2759040"/>
                <a:gridCol w="2761560"/>
              </a:tblGrid>
              <a:tr h="1034640">
                <a:tc>
                  <a:txBody>
                    <a:bodyPr/>
                    <a:p>
                      <a:endParaRPr b="0" lang="it-IT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endParaRPr b="0" lang="it-IT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Premialità in termini di punteggi </a:t>
                      </a:r>
                      <a:endParaRPr b="0" lang="it-IT" sz="1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(ulteriori premialità per aree di crisi, turismo, occupazione e aggregazioni)</a:t>
                      </a:r>
                      <a:endParaRPr b="0" lang="it-IT" sz="1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Copertura finanziamento</a:t>
                      </a:r>
                      <a:endParaRPr b="0" lang="it-IT" sz="1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</a:tr>
              <a:tr h="97596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Investimenti in RIS3 (ICT Fotonica, Fabbrica intelligente, chimica e nanotecnologie)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(requisito di accesso)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50%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</a:tr>
              <a:tr h="80208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Industria 4.0: Beni materiali strumentali NUOVI 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5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Microsoft YaHei"/>
                        </a:rPr>
                        <a:t>60%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</a:tr>
              <a:tr h="975960">
                <a:tc>
                  <a:txBody>
                    <a:bodyPr/>
                    <a:p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Industria 4.0: Beni materiali strumentali NUOVI e beni immateriali riferiti ai beni NUOVI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10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Microsoft YaHei"/>
                        </a:rPr>
                        <a:t>70%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</a:tr>
              <a:tr h="815040">
                <a:tc>
                  <a:txBody>
                    <a:bodyPr/>
                    <a:p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Industria 4.0: Beni materiali strumentali NUOVI e beni immateriali riferiti ai beni esistenti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7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Microsoft YaHei"/>
                        </a:rPr>
                        <a:t>60%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CustomShape 3"/>
          <p:cNvSpPr/>
          <p:nvPr/>
        </p:nvSpPr>
        <p:spPr>
          <a:xfrm>
            <a:off x="432000" y="792000"/>
            <a:ext cx="8418240" cy="669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PROGETTO DI INVESTIMENTO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87" name="Table 4"/>
          <p:cNvGraphicFramePr/>
          <p:nvPr/>
        </p:nvGraphicFramePr>
        <p:xfrm>
          <a:off x="345960" y="1267560"/>
          <a:ext cx="8351640" cy="4380120"/>
        </p:xfrm>
        <a:graphic>
          <a:graphicData uri="http://schemas.openxmlformats.org/drawingml/2006/table">
            <a:tbl>
              <a:tblPr/>
              <a:tblGrid>
                <a:gridCol w="2989800"/>
                <a:gridCol w="5200920"/>
                <a:gridCol w="161280"/>
              </a:tblGrid>
              <a:tr h="483120">
                <a:tc>
                  <a:txBody>
                    <a:bodyPr/>
                    <a:p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Spese ammissibili</a:t>
                      </a:r>
                      <a:endParaRPr b="0" lang="it-IT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cPr marL="91440" marR="91440">
                    <a:solidFill>
                      <a:srgbClr val="9999ff"/>
                    </a:solidFill>
                  </a:tcPr>
                </a:tc>
                <a:tc>
                  <a:tcPr marL="91440" marR="91440">
                    <a:solidFill>
                      <a:srgbClr val="9999ff"/>
                    </a:solidFill>
                  </a:tcPr>
                </a:tc>
              </a:tr>
              <a:tr h="93852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Beni materiali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Impianti, macchinari e attrezzature, nonché opere murarie e assimilate solo se funzionalmente correlate agli investimenti materiali e nel limite del 20% del costo totale del progetto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88020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Beni immateriali 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Attivi (diversi da attivi materiali e finanziari) quali diritti di brevetto, licenze, knowhow o altre forme di proprietà intellettuale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  <a:tr h="1649880">
                <a:tc>
                  <a:txBody>
                    <a:bodyPr/>
                    <a:p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Termine iniziale e finale</a:t>
                      </a:r>
                      <a:endParaRPr b="0" lang="it-IT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La decorrenza del progetto è stabilita convenzionalmente nel primo giorno successivo alla data di pubblicazione del provvedimento di concessione dell’aiuto. Sono ammesse le </a:t>
                      </a:r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spese sostenute a partire dal giorno successivo a quello di presentazione della domanda. </a:t>
                      </a: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Il progetto deve essere realizzato </a:t>
                      </a:r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entro 12 mesi </a:t>
                      </a: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Garamond"/>
                        </a:rPr>
                        <a:t>dalla data di pubblicazione del provvedimento di concessione del finanziamento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428760">
                <a:tc>
                  <a:txBody>
                    <a:bodyPr/>
                    <a:p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Investimenti in tecnologie digitali “Industria 4.0”</a:t>
                      </a:r>
                      <a:endParaRPr b="0" lang="it-IT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Definiti negli A</a:t>
                      </a: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llegati A e B della legge 11 dicembre 2016, n. 232 (legge di bilancio 2017). Tali beni dovranno essere interconnessi al sistema aziendale di gestione della produzione o alla rete di fornitura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CustomShape 3"/>
          <p:cNvSpPr/>
          <p:nvPr/>
        </p:nvSpPr>
        <p:spPr>
          <a:xfrm>
            <a:off x="432000" y="792000"/>
            <a:ext cx="8418240" cy="669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Istruttoria di ammissibilità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91" name="Table 4"/>
          <p:cNvGraphicFramePr/>
          <p:nvPr/>
        </p:nvGraphicFramePr>
        <p:xfrm>
          <a:off x="396360" y="1114920"/>
          <a:ext cx="8351640" cy="5581080"/>
        </p:xfrm>
        <a:graphic>
          <a:graphicData uri="http://schemas.openxmlformats.org/drawingml/2006/table">
            <a:tbl>
              <a:tblPr/>
              <a:tblGrid>
                <a:gridCol w="2989800"/>
                <a:gridCol w="5200920"/>
                <a:gridCol w="161280"/>
              </a:tblGrid>
              <a:tr h="604440">
                <a:tc>
                  <a:txBody>
                    <a:bodyPr/>
                    <a:p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Requisiti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xBody>
                    <a:bodyPr/>
                    <a:p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Verifica requisiti di ammissibilità previsti dal bando e completezza della domanda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cPr marL="91440" marR="91440">
                    <a:solidFill>
                      <a:srgbClr val="9999ff"/>
                    </a:solidFill>
                  </a:tcPr>
                </a:tc>
              </a:tr>
              <a:tr h="21423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Validità economica e finanziaria del programma di investimento 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Pertinenza e congruità del programma di investimento con gli obiettivi del bando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Merito di credito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Rispetto di indicatori di bilancio - fatta eccezione per i liberi professionisti - (rapporto tra patrimonio netto  e totale attivo non inferiore al 5%, rapporto tra oneri finanziari e fatturato non superiore al 7%)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130068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Carattere innovativo del programma 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Verifica delle priorità tecnologiche RIS3 (ICT e Fotonica, Fabbrica Intelligente, Chimica e Nanotecnologia) e degli investimenti in tecnologie digitali “Industria 4.0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  <a:tr h="1105200">
                <a:tc>
                  <a:txBody>
                    <a:bodyPr/>
                    <a:p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Premialità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Attribuzione di punteggi  (Industria 4.0, Aree di crisi, Aree interne, Incremento occupazionale, Imprese in forma associata)</a:t>
                      </a:r>
                      <a:endParaRPr b="0" lang="it-IT" sz="16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428760">
                <a:tc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CustomShape 3"/>
          <p:cNvSpPr/>
          <p:nvPr/>
        </p:nvSpPr>
        <p:spPr>
          <a:xfrm>
            <a:off x="432000" y="792000"/>
            <a:ext cx="8418240" cy="669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Modalità di concessione ed erogazione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del prestito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r>
              <a:rPr b="1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	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95" name="Table 4"/>
          <p:cNvGraphicFramePr/>
          <p:nvPr/>
        </p:nvGraphicFramePr>
        <p:xfrm>
          <a:off x="452880" y="1532520"/>
          <a:ext cx="8351640" cy="4951440"/>
        </p:xfrm>
        <a:graphic>
          <a:graphicData uri="http://schemas.openxmlformats.org/drawingml/2006/table">
            <a:tbl>
              <a:tblPr/>
              <a:tblGrid>
                <a:gridCol w="2989800"/>
                <a:gridCol w="5200920"/>
                <a:gridCol w="161280"/>
              </a:tblGrid>
              <a:tr h="726840">
                <a:tc>
                  <a:txBody>
                    <a:bodyPr/>
                    <a:p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Esiti istruttoria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Entro 120 giorni dalla scadenza del termine di presentazione della domanda nel trimestre la graduatoria, approvata con decreto regionale, è pubblicata sul BURT.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999ff"/>
                    </a:solidFill>
                  </a:tcPr>
                </a:tc>
                <a:tc>
                  <a:tcPr marL="91440" marR="91440">
                    <a:solidFill>
                      <a:srgbClr val="9999ff"/>
                    </a:solidFill>
                  </a:tcPr>
                </a:tc>
              </a:tr>
              <a:tr h="51516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Firma contratto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Il soggetto ammesso, entro 60 giorni dalla data di ricevimento della comunicazione di ammissione, deve sottoscrivere il contratto con la Regione Toscana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208620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Erogazione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Anticipo: per un importo non superiore all’80% del finanziamento concesso da erogare entro 30 giorni dalla richiesta dietro presentazione di fideiussione.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Sal: erogazione di almeno il 50% dell’importo del finanziamento agevolato concesso dietro presentazione di giustificativi entro 60 giorni dalla richiesta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Saldo: a seguito di rendicontazione finale dell’investimento entro 90 giorni dalla richiesta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  <a:tr h="1194840">
                <a:tc>
                  <a:txBody>
                    <a:bodyPr/>
                    <a:p>
                      <a:r>
                        <a:rPr b="1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Obblighi 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5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Mantenimento di alcuni requisiti durante la realizzazione e dopo la conclusione dell’investimento che deve essere comunque mantenuto per tre anni successivi alla data di approvazione della rendicontazione finale</a:t>
                      </a:r>
                      <a:endParaRPr b="0" lang="it-IT" sz="15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ccccff"/>
                    </a:solidFill>
                  </a:tcPr>
                </a:tc>
                <a:tc>
                  <a:tcPr marL="91440" marR="91440">
                    <a:solidFill>
                      <a:srgbClr val="ccccff"/>
                    </a:solidFill>
                  </a:tcPr>
                </a:tc>
              </a:tr>
              <a:tr h="428760">
                <a:tc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  <a:tc>
                  <a:tcPr marL="91440" marR="91440"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3"/>
          <p:cNvSpPr/>
          <p:nvPr/>
        </p:nvSpPr>
        <p:spPr>
          <a:xfrm>
            <a:off x="216000" y="648000"/>
            <a:ext cx="8778240" cy="6747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2. AIUTI AGLI INVESTIMENTI PRODUTTIVI CON LA CONCESSIONE DI MICROCREDITO</a:t>
            </a:r>
            <a:endParaRPr b="0" lang="it-IT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POR Creo Fesr 2014/2020 - Azione 3.1.1. sub a2 a favore di tutti i settori extra-agricoli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Sono agevolati i progetti di investimento nel territorio regionale di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micro e piccole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imprese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(compresi i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liberi professionisti),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costituite da almeno due anni,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non inferiori a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10.000,00 e non superiori a  40.000,00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 euro e coerenti con la strategia della specializzazione intelligente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(Smart Specialisation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) 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vale a dire con le priorità tecnologiche: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ICT e Fotonica, Fabbrica Intelligente, Chimica e Nanotecnologie.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E’ prevista un’agevolazione nella forma del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microcredito a tasso zero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(non supportato da garanzie personali e patrimoniali) per un valore massimo di 25.000 euro, rimborsabile in 7 anni con rate trimestrali.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L’aiuto è concesso ai sensi del Reg. (UE) n. 651/2014 ed è cumulabile.</a:t>
            </a:r>
            <a:br/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In ogni caso la somma del sostegno pubblico fornito tramite prestiti e/o altri contributi non può superare l’importo totale dei costi ammissibili.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Il fondo ha una dotazione complessiva di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10.000.000,00 euro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I soggetti beneficiari con non più di 5 anni di vita (dalla data di presentazione della domanda) potranno accedere ad un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servizio di tutoraggio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gratuito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finalizzato a dare supporto alla definizione  della  strategia  di  sviluppo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del progetto finanziato con</a:t>
            </a:r>
            <a:r>
              <a:rPr b="1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 </a:t>
            </a: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diagnosi di eventuali criticità e all'analisi di soluzioni per  il  miglioramento dello svolgimento dell'attività.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La tipologia di procedimento è valutativa a sportello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it-IT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Times New Roman"/>
              </a:rPr>
              <a:t>Soggetto gestore: Toscana Muove. La domanda deve essere presentata on line sul portale www.toscanamuove.it</a:t>
            </a: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2447280" y="1368000"/>
            <a:ext cx="4242960" cy="713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CustomShape 2"/>
          <p:cNvSpPr/>
          <p:nvPr/>
        </p:nvSpPr>
        <p:spPr>
          <a:xfrm>
            <a:off x="2053080" y="2771640"/>
            <a:ext cx="5031720" cy="3456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CustomShape 3"/>
          <p:cNvSpPr/>
          <p:nvPr/>
        </p:nvSpPr>
        <p:spPr>
          <a:xfrm>
            <a:off x="72000" y="648000"/>
            <a:ext cx="9066240" cy="696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Premialità e copertura del finanziamento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DejaVu Sans"/>
              </a:rPr>
              <a:t>Un'attenzione particolare sarà data ai progetti in linea con le strategie di Industria 4.0 (tecnologie digitali materiali o immateriali)</a:t>
            </a:r>
            <a:r>
              <a:rPr b="1" lang="it-IT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Times New Roman"/>
              </a:rPr>
              <a:t> con una maggiore copertura di finanziamento e priorità</a:t>
            </a:r>
            <a:r>
              <a:rPr b="1" lang="it-IT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tarSymbol"/>
                <a:ea typeface="Times New Roman"/>
              </a:rPr>
              <a:t>.</a:t>
            </a:r>
            <a:endParaRPr b="0" lang="it-IT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	</a:t>
            </a: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	</a:t>
            </a: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	</a:t>
            </a:r>
            <a:r>
              <a:rPr b="1" lang="it-IT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Symbol"/>
                <a:ea typeface="DejaVu Sans"/>
              </a:rPr>
              <a:t>	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02" name="Table 4"/>
          <p:cNvGraphicFramePr/>
          <p:nvPr/>
        </p:nvGraphicFramePr>
        <p:xfrm>
          <a:off x="576000" y="1656000"/>
          <a:ext cx="7991640" cy="4638240"/>
        </p:xfrm>
        <a:graphic>
          <a:graphicData uri="http://schemas.openxmlformats.org/drawingml/2006/table">
            <a:tbl>
              <a:tblPr/>
              <a:tblGrid>
                <a:gridCol w="2663280"/>
                <a:gridCol w="2663280"/>
                <a:gridCol w="2665440"/>
              </a:tblGrid>
              <a:tr h="9126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Progetto di investimento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5c8526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Priorità a parità di data di presentazione domanda (ulteriori priorità per aree di crisi)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5c8526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Copertura finanziamento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5c8526"/>
                    </a:solidFill>
                  </a:tcPr>
                </a:tc>
              </a:tr>
              <a:tr h="912600">
                <a:tc>
                  <a:txBody>
                    <a:bodyPr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Investimenti in RIS3 (ICT Fotonica, Fabbrica intelligente, chimica e nanotecnologie)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4bd5e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(requisito di accesso)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4bd5e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55%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4bd5e"/>
                    </a:solidFill>
                  </a:tcPr>
                </a:tc>
              </a:tr>
              <a:tr h="912600">
                <a:tc>
                  <a:txBody>
                    <a:bodyPr/>
                    <a:p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Industria 4.0: Beni materiali strumentali NUOVI 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65%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ffffcc"/>
                    </a:solidFill>
                  </a:tcPr>
                </a:tc>
              </a:tr>
              <a:tr h="950040">
                <a:tc>
                  <a:txBody>
                    <a:bodyPr/>
                    <a:p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Industria 4.0: Beni materiali strumentali NUOVI e beni immateriali  riferiti ai beni NUOVI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4bd5e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Microsoft YaHei"/>
                        </a:rPr>
                        <a:t>SI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4bd5e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70%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94bd5e"/>
                    </a:solidFill>
                  </a:tcPr>
                </a:tc>
              </a:tr>
              <a:tr h="950760">
                <a:tc>
                  <a:txBody>
                    <a:bodyPr/>
                    <a:p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Times New Roman"/>
                        </a:rPr>
                        <a:t>Industria 4.0: Beni materiali strumentali NUOVI e beni immateriali riferiti ai beni esistenti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65%</a:t>
                      </a:r>
                      <a:endParaRPr b="0" lang="it-IT" sz="14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</TotalTime>
  <Application>LibreOffice/5.2.7.2$Windows_x86 LibreOffice_project/2b7f1e640c46ceb28adf43ee075a6e8b8439ed10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it-IT</dc:language>
  <cp:lastModifiedBy/>
  <cp:lastPrinted>2017-05-03T11:39:41Z</cp:lastPrinted>
  <dcterms:modified xsi:type="dcterms:W3CDTF">2018-01-16T17:40:04Z</dcterms:modified>
  <cp:revision>222</cp:revision>
  <dc:subject/>
  <dc:title/>
</cp:coreProperties>
</file>