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30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25.png" ContentType="image/png"/>
  <Override PartName="/ppt/media/image18.png" ContentType="image/png"/>
  <Override PartName="/ppt/media/image27.png" ContentType="image/png"/>
  <Override PartName="/ppt/media/image29.png" ContentType="image/pn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9.png" ContentType="image/png"/>
  <Override PartName="/ppt/media/image20.png" ContentType="image/png"/>
  <Override PartName="/ppt/media/image21.jpeg" ContentType="image/jpeg"/>
  <Override PartName="/ppt/media/image13.png" ContentType="image/png"/>
  <Override PartName="/ppt/media/image22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17.png" ContentType="image/png"/>
  <Override PartName="/ppt/media/image26.png" ContentType="image/png"/>
  <Override PartName="/ppt/media/image19.png" ContentType="image/png"/>
  <Override PartName="/ppt/media/image28.png" ContentType="image/png"/>
  <Override PartName="/ppt/media/image2.png" ContentType="image/png"/>
  <Override PartName="/ppt/media/image16.jpeg" ContentType="image/jpeg"/>
  <Override PartName="/ppt/media/image4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&lt;intestazione&gt;</a:t>
            </a:r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it-IT"/>
              <a:t>&lt;piè di pagina&gt;</a:t>
            </a:r>
            <a:endParaRPr/>
          </a:p>
        </p:txBody>
      </p:sp>
      <p:sp>
        <p:nvSpPr>
          <p:cNvPr id="1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841E185-6F66-44EC-80CC-2169DE6049C3}" type="slidenum">
              <a:rPr lang="it-IT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1BEF3A7-81A6-462E-ACED-6998C168A931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DEE6690-2F93-4E4B-A684-5259C64CFDD4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5B19B6C-5745-40D2-822C-EDA17EACB849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1BE1CDF-9030-4E38-BCDB-856123EB2B81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2E3553B-49B8-4435-8CDA-CA4EBBE88517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B00581D-75C0-4D4A-9079-D2B8FADC98ED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5540297-9EFD-4920-AF57-54D87DC44F2E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104D1475-B176-4692-86FB-942EFE45E388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D63A1CE-DC68-467D-9F87-46292383EEDF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E0A23E3-973C-423E-BF45-56A5C5F7BB2A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1798212-625E-45E1-9CB7-CB41AC603AEF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B1C9640-2C36-4A4A-A4E9-F808BC194CE5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439B25D-4BAD-4CFF-8DD2-CE9548BDDB48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3BBD5AE-A5C4-474D-9E3F-DBBA391E34B6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DCA4DB4-1393-44F6-9A70-8C2FE8587068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7ac4f0"/>
              </a:gs>
              <a:gs pos="100000">
                <a:srgbClr val="7ac4f0"/>
              </a:gs>
            </a:gsLst>
            <a:path path="circle"/>
          </a:gradFill>
        </p:spPr>
      </p:sp>
      <p:pic>
        <p:nvPicPr>
          <p:cNvPr descr="" id="3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4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acd433"/>
          </a:solidFill>
        </p:spPr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7200">
                <a:solidFill>
                  <a:srgbClr val="ebebeb"/>
                </a:solidFill>
                <a:latin typeface="Century Gothic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1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3234674C-7758-4469-962B-3A77CC11351E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4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7ac4f0"/>
              </a:gs>
              <a:gs pos="100000">
                <a:srgbClr val="7ac4f0"/>
              </a:gs>
            </a:gsLst>
            <a:path path="circle"/>
          </a:gradFill>
        </p:spPr>
      </p:sp>
      <p:pic>
        <p:nvPicPr>
          <p:cNvPr descr="" id="46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47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</p:spPr>
      </p:pic>
      <p:sp>
        <p:nvSpPr>
          <p:cNvPr id="48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acd433"/>
          </a:solidFill>
        </p:spPr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4200">
                <a:solidFill>
                  <a:srgbClr val="ebebeb"/>
                </a:solidFill>
                <a:latin typeface="Century Gothic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ffffff"/>
                </a:solidFill>
                <a:latin typeface="Century Gothic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Quinto livello</a:t>
            </a:r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1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E7000CAB-92B5-4F2A-9025-3DAF8C439849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8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7ac4f0"/>
              </a:gs>
              <a:gs pos="100000">
                <a:srgbClr val="7ac4f0"/>
              </a:gs>
            </a:gsLst>
            <a:path path="circle"/>
          </a:gradFill>
        </p:spPr>
      </p:sp>
      <p:pic>
        <p:nvPicPr>
          <p:cNvPr descr="" id="8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9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</p:spPr>
      </p:pic>
      <p:sp>
        <p:nvSpPr>
          <p:cNvPr id="91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acd433"/>
          </a:solidFill>
        </p:spPr>
      </p:sp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1153800" y="1854360"/>
            <a:ext cx="5092560" cy="1574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600">
                <a:solidFill>
                  <a:srgbClr val="ebebeb"/>
                </a:solidFill>
                <a:latin typeface="Century Gothic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949440" y="1143000"/>
            <a:ext cx="3200040" cy="45716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Sesto livello struttura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entury Gothic"/>
              </a:rPr>
              <a:t>Settimo livello strutturaFare clic sull'icona per inserire un'immagine</a:t>
            </a:r>
            <a:endParaRPr/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1154880" y="3657600"/>
            <a:ext cx="5084640" cy="13712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Century Gothic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95" name="PlaceHolder 6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4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96" name="PlaceHolder 7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97" name="PlaceHolder 8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68D99261-5E26-4FC9-B631-00AFAE22EDF5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669760"/>
            <a:ext cx="4036680" cy="4187880"/>
          </a:xfrm>
          <a:prstGeom prst="rect">
            <a:avLst/>
          </a:prstGeom>
        </p:spPr>
      </p:pic>
      <p:pic>
        <p:nvPicPr>
          <p:cNvPr descr="" id="13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92240"/>
            <a:ext cx="1522080" cy="2365200"/>
          </a:xfrm>
          <a:prstGeom prst="rect">
            <a:avLst/>
          </a:prstGeom>
        </p:spPr>
      </p:pic>
      <p:sp>
        <p:nvSpPr>
          <p:cNvPr id="13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7ac4f0"/>
              </a:gs>
              <a:gs pos="100000">
                <a:srgbClr val="7ac4f0"/>
              </a:gs>
            </a:gsLst>
            <a:path path="circle"/>
          </a:gradFill>
        </p:spPr>
      </p:sp>
      <p:pic>
        <p:nvPicPr>
          <p:cNvPr descr="" id="133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999560" y="0"/>
            <a:ext cx="1603080" cy="1141200"/>
          </a:xfrm>
          <a:prstGeom prst="rect">
            <a:avLst/>
          </a:prstGeom>
        </p:spPr>
      </p:pic>
      <p:pic>
        <p:nvPicPr>
          <p:cNvPr descr="" id="134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609040" y="6095880"/>
            <a:ext cx="993240" cy="761760"/>
          </a:xfrm>
          <a:prstGeom prst="rect">
            <a:avLst/>
          </a:prstGeom>
        </p:spPr>
      </p:pic>
      <p:sp>
        <p:nvSpPr>
          <p:cNvPr id="13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acd433"/>
          </a:solidFill>
        </p:spPr>
      </p:sp>
      <p:sp>
        <p:nvSpPr>
          <p:cNvPr id="136" name="PlaceHolder 3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 bIns="91440" lIns="45720" rIns="45720" tIns="91440"/>
          <a:p>
            <a:pPr>
              <a:lnSpc>
                <a:spcPct val="100000"/>
              </a:lnSpc>
            </a:pPr>
            <a:r>
              <a:rPr lang="it-IT" sz="1100">
                <a:solidFill>
                  <a:srgbClr val="ffffff"/>
                </a:solidFill>
                <a:latin typeface="Century Gothic"/>
              </a:rPr>
              <a:t>18/05/15</a:t>
            </a:r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 bIns="91440" lIns="45720" rIns="45720" tIns="9144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19EE3786-B533-4DAE-8AEF-0E8A0E1C07B7}" type="slidenum">
              <a:rPr lang="it-IT" sz="2800">
                <a:solidFill>
                  <a:srgbClr val="ffffff"/>
                </a:solidFill>
                <a:latin typeface="Century Gothic"/>
              </a:rPr>
              <a:t>&lt;numero&gt;</a:t>
            </a:fld>
            <a:endParaRPr/>
          </a:p>
        </p:txBody>
      </p:sp>
      <p:sp>
        <p:nvSpPr>
          <p:cNvPr id="13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Fate clic per modificare il formato del testo del titolo</a:t>
            </a:r>
            <a:endParaRPr/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488960" y="1310760"/>
            <a:ext cx="8824680" cy="1192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ebebeb"/>
                </a:solidFill>
                <a:latin typeface="Century Gothic"/>
              </a:rPr>
              <a:t>Alternanza scuola-lavoro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1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170800" y="817560"/>
            <a:ext cx="7299720" cy="51080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2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23360" y="1008360"/>
            <a:ext cx="9849240" cy="52653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3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728640" y="600120"/>
            <a:ext cx="10508760" cy="561312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4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02640" y="734760"/>
            <a:ext cx="7903080" cy="55684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944280" y="983880"/>
            <a:ext cx="9614880" cy="51289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78160" y="1167480"/>
            <a:ext cx="8547120" cy="2284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Infine colgo l'occasione per ringraziare l'intera Giunta Regionale per l'esperienza che mi è stata concessa;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E un ringraziamento speciale al mio tutor aziendale che mi ha accompagnata per tutto il tempo.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Spero vivamente che questa iniziativa venga aperta a tutti i giovani studenti e che non sia solo un privilegio per pochi.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Noemi D'Aprile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234080" y="1099440"/>
            <a:ext cx="9404280" cy="1400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ebebeb"/>
                </a:solidFill>
                <a:latin typeface="Century Gothic"/>
              </a:rPr>
              <a:t>Presso gli uffici della Regione Toscana</a:t>
            </a:r>
            <a:endParaRPr/>
          </a:p>
        </p:txBody>
      </p:sp>
      <p:pic>
        <p:nvPicPr>
          <p:cNvPr descr="" id="180" name="Segnaposto contenuto 5"/>
          <p:cNvPicPr/>
          <p:nvPr/>
        </p:nvPicPr>
        <p:blipFill>
          <a:blip r:embed="rId1"/>
          <a:stretch>
            <a:fillRect/>
          </a:stretch>
        </p:blipFill>
        <p:spPr>
          <a:xfrm>
            <a:off x="4219200" y="2223720"/>
            <a:ext cx="3342600" cy="37202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103400" y="2052720"/>
            <a:ext cx="8946720" cy="3098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STUDENTESSA: Noemi D'Aprile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TUTOR SCOLASTICO: Arch. Stefano Picchi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000">
                <a:solidFill>
                  <a:srgbClr val="ffffff"/>
                </a:solidFill>
                <a:latin typeface="Century Gothic"/>
              </a:rPr>
              <a:t>TUTOR AZIENDALE:Arch. Andrea Gabriele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Settore di appartenenza:  D.G. Competitività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(istruzione e  educazione)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3"/>
              <a:buChar char=""/>
            </a:pPr>
            <a:r>
              <a:rPr lang="en-US" sz="2800">
                <a:solidFill>
                  <a:srgbClr val="ffffff"/>
                </a:solidFill>
                <a:latin typeface="Century Gothic"/>
              </a:rPr>
              <a:t>Sintesi ambito di esperienza:</a:t>
            </a:r>
            <a:r>
              <a:rPr lang="en-US" sz="2800">
                <a:solidFill>
                  <a:srgbClr val="ffffff"/>
                </a:solidFill>
                <a:latin typeface="Century Gothic"/>
              </a:rPr>
              <a:t>
</a:t>
            </a:r>
            <a:r>
              <a:rPr lang="en-US" sz="2800">
                <a:solidFill>
                  <a:srgbClr val="ffffff"/>
                </a:solidFill>
                <a:latin typeface="Century Gothic"/>
              </a:rPr>
              <a:t> Verifica e raccolta dei dati tecnico economici sui finanziamenti assegnati ad interventi di edilizia scolastica ed implementazione del Database  dell'Anagrafe dell'edilizia scolastica.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27440" y="3552840"/>
            <a:ext cx="6287760" cy="1371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entury Gothic"/>
              </a:rPr>
              <a:t>Come prima cosa è necessario accedere al DataBase tramite account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4" name="Immagine 9"/>
          <p:cNvPicPr/>
          <p:nvPr/>
        </p:nvPicPr>
        <p:blipFill>
          <a:blip r:embed="rId1"/>
          <a:stretch>
            <a:fillRect/>
          </a:stretch>
        </p:blipFill>
        <p:spPr>
          <a:xfrm>
            <a:off x="3361680" y="866520"/>
            <a:ext cx="8310960" cy="5493960"/>
          </a:xfrm>
          <a:prstGeom prst="rect">
            <a:avLst/>
          </a:prstGeom>
        </p:spPr>
      </p:pic>
      <p:sp>
        <p:nvSpPr>
          <p:cNvPr id="185" name="CustomShape 1"/>
          <p:cNvSpPr/>
          <p:nvPr/>
        </p:nvSpPr>
        <p:spPr>
          <a:xfrm>
            <a:off x="457200" y="2955960"/>
            <a:ext cx="2742840" cy="913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Successivamente è necessario selezionare la legge interessata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6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059560" y="1270800"/>
            <a:ext cx="7472520" cy="524844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1745280" y="364680"/>
            <a:ext cx="761940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Da questa schermata è possibile vedere i finanziamenti già richiesti in precedenza dai vari enti presenti sul territorio Toscano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8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25920" y="1018800"/>
            <a:ext cx="6972120" cy="5445360"/>
          </a:xfrm>
          <a:prstGeom prst="rect">
            <a:avLst/>
          </a:prstGeom>
        </p:spPr>
      </p:pic>
      <p:sp>
        <p:nvSpPr>
          <p:cNvPr id="189" name="CustomShape 1"/>
          <p:cNvSpPr/>
          <p:nvPr/>
        </p:nvSpPr>
        <p:spPr>
          <a:xfrm>
            <a:off x="593640" y="2139840"/>
            <a:ext cx="3820680" cy="1736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Dopo aver individuato l'apposita legge e il plesso scolastico interessato, si può procedere con la compilazione della richiesta.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entury Gothic"/>
              </a:rPr>
              <a:t>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55240" y="711360"/>
            <a:ext cx="9866160" cy="56034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