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it-IT"/>
              <a:t>Fate clic per modificare il formato delle note</a:t>
            </a:r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it-IT"/>
              <a:t>&lt;intestazione&gt;</a:t>
            </a:r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it-IT"/>
              <a:t>&lt;data/ora&gt;</a:t>
            </a:r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it-IT"/>
              <a:t>&lt;piè di pagina&gt;</a:t>
            </a:r>
            <a:endParaRPr/>
          </a:p>
        </p:txBody>
      </p:sp>
      <p:sp>
        <p:nvSpPr>
          <p:cNvPr id="9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DADDEEEA-BA63-49F9-A46C-1C918FE490B4}" type="slidenum">
              <a:rPr lang="it-IT"/>
              <a:t>&lt;numero&gt;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r>
              <a:rPr lang="it-IT"/>
              <a:t>Specificare citando “chi” “come” e quando “pagare” in base al veicolo e tutto il resto</a:t>
            </a:r>
            <a:endParaRPr/>
          </a:p>
          <a:p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7BE6752D-6F01-4679-8A44-638258B522EE}" type="slidenum">
              <a:rPr lang="it-IT" sz="1200">
                <a:solidFill>
                  <a:srgbClr val="000000"/>
                </a:solidFill>
                <a:latin typeface="+mn-lt"/>
                <a:ea typeface="+mn-ea"/>
              </a:rPr>
              <a:t>&lt;numero&gt;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732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8448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4814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8448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</p:spPr>
      </p:sp>
      <p:sp>
        <p:nvSpPr>
          <p:cNvPr id="1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</p:spPr>
      </p:sp>
      <p:sp>
        <p:nvSpPr>
          <p:cNvPr id="2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</p:spPr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</p:spPr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b="1" lang="it-IT" sz="4800">
                <a:solidFill>
                  <a:srgbClr val="464646"/>
                </a:solidFill>
                <a:latin typeface="Lucida Sans Unicode"/>
              </a:rPr>
              <a:t>Fate clic per modificare il formato del testo del titoloFare clic per modificare lo stile del titolo</a:t>
            </a:r>
            <a:endParaRPr/>
          </a:p>
        </p:txBody>
      </p:sp>
      <p:sp>
        <p:nvSpPr>
          <p:cNvPr id="6" name="CustomShape 7"/>
          <p:cNvSpPr/>
          <p:nvPr/>
        </p:nvSpPr>
        <p:spPr>
          <a:xfrm>
            <a:off x="1687680" y="4952880"/>
            <a:ext cx="7455960" cy="48780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</p:spPr>
      </p:sp>
      <p:sp>
        <p:nvSpPr>
          <p:cNvPr id="7" name="CustomShape 8"/>
          <p:cNvSpPr/>
          <p:nvPr/>
        </p:nvSpPr>
        <p:spPr>
          <a:xfrm>
            <a:off x="35280" y="5237640"/>
            <a:ext cx="9108360" cy="78840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</p:spPr>
      </p:sp>
      <p:sp>
        <p:nvSpPr>
          <p:cNvPr id="8" name="CustomShape 9"/>
          <p:cNvSpPr/>
          <p:nvPr/>
        </p:nvSpPr>
        <p:spPr>
          <a:xfrm>
            <a:off x="0" y="5001120"/>
            <a:ext cx="9143640" cy="18637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blipFill>
            <a:blip r:embed="rId3"/>
            <a:tile/>
          </a:blipFill>
        </p:spPr>
      </p:sp>
      <p:sp>
        <p:nvSpPr>
          <p:cNvPr id="9" name="Line 10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10" name="PlaceHolder 11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it-IT" sz="1000">
                <a:solidFill>
                  <a:srgbClr val="ffffff"/>
                </a:solidFill>
                <a:latin typeface="Lucida Sans Unicode"/>
              </a:rPr>
              <a:t>18/05/15</a:t>
            </a:r>
            <a:endParaRPr/>
          </a:p>
        </p:txBody>
      </p:sp>
      <p:sp>
        <p:nvSpPr>
          <p:cNvPr id="11" name="PlaceHolder 12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it-IT" sz="1000">
                <a:solidFill>
                  <a:srgbClr val="e7f0f3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12" name="PlaceHolder 13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fld id="{6C02D193-4722-48B3-8722-66040C9D5CFC}" type="slidenum">
              <a:rPr lang="it-IT" sz="1000">
                <a:solidFill>
                  <a:srgbClr val="ffffff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it-IT"/>
              <a:t>Fate clic per modificare il formato del testo della struttura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it-IT"/>
              <a:t>Secondo livello struttura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it-IT"/>
              <a:t>Terzo livello struttura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it-IT"/>
              <a:t>Quarto livello struttura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it-IT"/>
              <a:t>Quinto livello struttura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it-IT"/>
              <a:t>Sesto livello struttura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it-IT"/>
              <a:t>Settimo livello struttura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99320" y="5945040"/>
            <a:ext cx="4940280" cy="92088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9fcbdc"/>
          </a:solidFill>
        </p:spPr>
      </p:sp>
      <p:sp>
        <p:nvSpPr>
          <p:cNvPr id="47" name="CustomShape 2"/>
          <p:cNvSpPr/>
          <p:nvPr/>
        </p:nvSpPr>
        <p:spPr>
          <a:xfrm>
            <a:off x="485640" y="5938920"/>
            <a:ext cx="3690000" cy="933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solidFill>
            <a:srgbClr val="000000"/>
          </a:solidFill>
        </p:spPr>
      </p:sp>
      <p:sp>
        <p:nvSpPr>
          <p:cNvPr id="48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2"/>
            <a:tile/>
          </a:blipFill>
        </p:spPr>
      </p:sp>
      <p:sp>
        <p:nvSpPr>
          <p:cNvPr id="49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Fate clic per modificare il formato del testo della struttura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Secondo livello struttura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Terzo livello struttura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Quarto livello struttura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Quinto livello struttura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Sesto livello struttura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3"/>
              <a:buChar char=""/>
            </a:pPr>
            <a:r>
              <a:rPr lang="it-IT" sz="2700">
                <a:solidFill>
                  <a:srgbClr val="000000"/>
                </a:solidFill>
                <a:latin typeface="Lucida Sans Unicode"/>
              </a:rPr>
              <a:t>Settimo livello strutturaFare clic per modificare stili del testo dello schema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it-IT" sz="2300">
                <a:solidFill>
                  <a:srgbClr val="000000"/>
                </a:solidFill>
                <a:latin typeface="Lucida Sans Unicode"/>
              </a:rPr>
              <a:t>Secondo livello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it-IT" sz="2100">
                <a:solidFill>
                  <a:srgbClr val="000000"/>
                </a:solidFill>
                <a:latin typeface="Lucida Sans Unicode"/>
              </a:rPr>
              <a:t>Terzo livello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it-IT" sz="1900">
                <a:solidFill>
                  <a:srgbClr val="000000"/>
                </a:solidFill>
                <a:latin typeface="Lucida Sans Unicode"/>
              </a:rPr>
              <a:t>Quarto livello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it-IT">
                <a:solidFill>
                  <a:srgbClr val="000000"/>
                </a:solidFill>
                <a:latin typeface="Lucida Sans Unicode"/>
              </a:rPr>
              <a:t>Quinto livello</a:t>
            </a:r>
            <a:endParaRPr/>
          </a:p>
        </p:txBody>
      </p:sp>
      <p:sp>
        <p:nvSpPr>
          <p:cNvPr id="51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18/05/15</a:t>
            </a:r>
            <a:endParaRPr/>
          </a:p>
        </p:txBody>
      </p:sp>
      <p:sp>
        <p:nvSpPr>
          <p:cNvPr id="52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53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097319DB-72B2-48AE-A6BB-A81D197C6A2D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54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b="1" lang="it-IT" sz="4100">
                <a:solidFill>
                  <a:srgbClr val="464646"/>
                </a:solidFill>
                <a:latin typeface="Lucida Sans Unicode"/>
              </a:rPr>
              <a:t>Fate clic per modificare il formato del testo del titoloFare clic per modificare lo stile del titolo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83640" y="692640"/>
            <a:ext cx="7772040" cy="266400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it-IT" sz="3600">
                <a:solidFill>
                  <a:srgbClr val="464646"/>
                </a:solidFill>
                <a:latin typeface="Arial"/>
              </a:rPr>
              <a:t>Anno Scolastico 2014-2015 </a:t>
            </a:r>
            <a:r>
              <a:rPr b="1" lang="it-IT" sz="3600">
                <a:solidFill>
                  <a:srgbClr val="464646"/>
                </a:solidFill>
                <a:latin typeface="Arial"/>
              </a:rPr>
              <a:t>
</a:t>
            </a:r>
            <a:r>
              <a:rPr b="1" lang="it-IT" sz="3600">
                <a:solidFill>
                  <a:srgbClr val="464646"/>
                </a:solidFill>
                <a:latin typeface="Arial"/>
              </a:rPr>
              <a:t>Percorso di Alternanza Scuola-Lavoro in Giunta Regionale</a:t>
            </a:r>
            <a:r>
              <a:rPr b="1" lang="it-IT" sz="3600">
                <a:solidFill>
                  <a:srgbClr val="464646"/>
                </a:solidFill>
                <a:latin typeface="Arial"/>
              </a:rPr>
              <a:t>
</a:t>
            </a:r>
            <a:r>
              <a:rPr b="1" lang="it-IT" sz="3600">
                <a:solidFill>
                  <a:srgbClr val="464646"/>
                </a:solidFill>
                <a:latin typeface="Arial"/>
              </a:rPr>
              <a:t>Settore Tributi e Sanzioni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0" y="5105520"/>
            <a:ext cx="9143640" cy="1752120"/>
          </a:xfrm>
          <a:prstGeom prst="rect">
            <a:avLst/>
          </a:prstGeom>
        </p:spPr>
        <p:txBody>
          <a:bodyPr bIns="45000" lIns="45720" rIns="4572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ffffff"/>
                </a:solidFill>
                <a:latin typeface="Arial"/>
              </a:rPr>
              <a:t>Studenti:</a:t>
            </a:r>
            <a:r>
              <a:rPr lang="it-IT" sz="2700">
                <a:solidFill>
                  <a:srgbClr val="ffffff"/>
                </a:solidFill>
                <a:latin typeface="Arial"/>
              </a:rPr>
              <a:t>
</a:t>
            </a:r>
            <a:r>
              <a:rPr lang="it-IT" sz="2700">
                <a:solidFill>
                  <a:srgbClr val="ffffff"/>
                </a:solidFill>
                <a:latin typeface="Arial"/>
              </a:rPr>
              <a:t>Bartolacci Lapo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ffffff"/>
                </a:solidFill>
                <a:latin typeface="Arial"/>
              </a:rPr>
              <a:t>Magnini Alessio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ffffff"/>
                </a:solidFill>
                <a:latin typeface="Arial"/>
              </a:rPr>
              <a:t>IISS G. Peano</a:t>
            </a:r>
            <a:endParaRPr/>
          </a:p>
        </p:txBody>
      </p:sp>
    </p:spTree>
  </p:cSld>
  <p:transition spd="slow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BD8E1C0D-83A8-4D79-9A8E-FC118728EB3A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96" name="CustomShape 3"/>
          <p:cNvSpPr/>
          <p:nvPr/>
        </p:nvSpPr>
        <p:spPr>
          <a:xfrm>
            <a:off x="395640" y="404640"/>
            <a:ext cx="8568720" cy="2147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La nostra attività presso il settore tributi e sanzioni ha riguardato esclusivamente 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il tributo regionale denominato “tassa automobilistica” .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Si tratta di un tributo di notevole complessità dal punto di vista sia di normativa che Gestionale.</a:t>
            </a:r>
            <a:endParaRPr/>
          </a:p>
        </p:txBody>
      </p:sp>
      <p:pic>
        <p:nvPicPr>
          <p:cNvPr descr="" id="97" name="Segnaposto contenuto 5"/>
          <p:cNvPicPr/>
          <p:nvPr/>
        </p:nvPicPr>
        <p:blipFill>
          <a:blip r:embed="rId1"/>
          <a:stretch>
            <a:fillRect/>
          </a:stretch>
        </p:blipFill>
        <p:spPr>
          <a:xfrm>
            <a:off x="3204000" y="2561400"/>
            <a:ext cx="4680000" cy="3665880"/>
          </a:xfrm>
          <a:prstGeom prst="rect">
            <a:avLst/>
          </a:prstGeom>
        </p:spPr>
      </p:pic>
    </p:spTree>
  </p:cSld>
  <p:transition spd="slow">
    <p:cover dir="l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A2A2F589-37AA-49D6-BD96-FF57C176409D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100" name="TextShape 3"/>
          <p:cNvSpPr txBox="1"/>
          <p:nvPr/>
        </p:nvSpPr>
        <p:spPr>
          <a:xfrm>
            <a:off x="323640" y="260640"/>
            <a:ext cx="8229240" cy="2664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   </a:t>
            </a:r>
            <a:r>
              <a:rPr lang="it-IT" sz="2700">
                <a:solidFill>
                  <a:srgbClr val="000000"/>
                </a:solidFill>
                <a:latin typeface="Arial"/>
              </a:rPr>
              <a:t>Per tanto nella prima parte della nostra esperienza ci sono state fornite le nozioni basilari relative alla tassa auto e ci sono stati presentati gli strumenti di gestione utilizzati dal settore tributi e dall’ACI nello svolgimento delle proprie attività quotidiane.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01" name="Immagine 7"/>
          <p:cNvPicPr/>
          <p:nvPr/>
        </p:nvPicPr>
        <p:blipFill>
          <a:blip r:embed="rId1"/>
          <a:stretch>
            <a:fillRect/>
          </a:stretch>
        </p:blipFill>
        <p:spPr>
          <a:xfrm>
            <a:off x="4356000" y="2997000"/>
            <a:ext cx="4076280" cy="3057120"/>
          </a:xfrm>
          <a:prstGeom prst="rect">
            <a:avLst/>
          </a:prstGeom>
        </p:spPr>
      </p:pic>
    </p:spTree>
  </p:cSld>
  <p:transition spd="slow">
    <p:cover dir="l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02" name="Segnaposto contenuto 5"/>
          <p:cNvPicPr/>
          <p:nvPr/>
        </p:nvPicPr>
        <p:blipFill>
          <a:blip r:embed="rId1"/>
          <a:stretch>
            <a:fillRect/>
          </a:stretch>
        </p:blipFill>
        <p:spPr>
          <a:xfrm>
            <a:off x="4428000" y="2511000"/>
            <a:ext cx="4392360" cy="3297600"/>
          </a:xfrm>
          <a:prstGeom prst="rect">
            <a:avLst/>
          </a:prstGeom>
        </p:spPr>
      </p:pic>
      <p:sp>
        <p:nvSpPr>
          <p:cNvPr id="103" name="TextShape 1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AFFD750A-688F-41CB-965D-E61C561E7294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pic>
        <p:nvPicPr>
          <p:cNvPr descr="" id="105" name="Immagine 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493000"/>
            <a:ext cx="4376520" cy="3285720"/>
          </a:xfrm>
          <a:prstGeom prst="rect">
            <a:avLst/>
          </a:prstGeom>
        </p:spPr>
      </p:pic>
      <p:sp>
        <p:nvSpPr>
          <p:cNvPr id="106" name="CustomShape 3"/>
          <p:cNvSpPr/>
          <p:nvPr/>
        </p:nvSpPr>
        <p:spPr>
          <a:xfrm>
            <a:off x="179640" y="260640"/>
            <a:ext cx="8568720" cy="13248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In particolare sono risultati di particolare importanza per le nostre attività i due archivi di gestione della tassa auto denominati:</a:t>
            </a:r>
            <a:endParaRPr/>
          </a:p>
        </p:txBody>
      </p:sp>
      <p:sp>
        <p:nvSpPr>
          <p:cNvPr id="107" name="CustomShape 4"/>
          <p:cNvSpPr/>
          <p:nvPr/>
        </p:nvSpPr>
        <p:spPr>
          <a:xfrm>
            <a:off x="323640" y="1772640"/>
            <a:ext cx="381600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it-IT">
                <a:solidFill>
                  <a:srgbClr val="000000"/>
                </a:solidFill>
                <a:latin typeface="Lucida Sans Unicode"/>
              </a:rPr>
              <a:t>SINTA</a:t>
            </a:r>
            <a:endParaRPr/>
          </a:p>
        </p:txBody>
      </p:sp>
      <p:sp>
        <p:nvSpPr>
          <p:cNvPr id="108" name="CustomShape 5"/>
          <p:cNvSpPr/>
          <p:nvPr/>
        </p:nvSpPr>
        <p:spPr>
          <a:xfrm>
            <a:off x="4428000" y="1772640"/>
            <a:ext cx="4248000" cy="3646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it-IT">
                <a:solidFill>
                  <a:srgbClr val="000000"/>
                </a:solidFill>
                <a:latin typeface="Lucida Sans Unicode"/>
              </a:rPr>
              <a:t>GTART</a:t>
            </a:r>
            <a:endParaRPr/>
          </a:p>
        </p:txBody>
      </p:sp>
    </p:spTree>
  </p:cSld>
  <p:transition spd="slow">
    <p:cover dir="l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611640" y="260640"/>
            <a:ext cx="8229240" cy="3644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   </a:t>
            </a:r>
            <a:r>
              <a:rPr lang="it-IT" sz="2700">
                <a:solidFill>
                  <a:srgbClr val="000000"/>
                </a:solidFill>
                <a:latin typeface="Arial"/>
              </a:rPr>
              <a:t>Successivamente la nostra attività è stata estremamente eterogenea spaziando tra formattazione di tracciati relativi ai rimborsi e la comparazione passando per l’attività di test e collaudo della nuova interfaccia del nuovo modulo bonari di GTART svolto congiuntamente con il tutor aziendale.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111" name="TextShape 3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A21C447C-94D9-4221-BD8E-61D50EB4D965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</p:spTree>
  </p:cSld>
  <p:transition spd="slow">
    <p:cover dir="l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2" name="Immagine 13"/>
          <p:cNvPicPr/>
          <p:nvPr/>
        </p:nvPicPr>
        <p:blipFill>
          <a:blip r:embed="rId1"/>
          <a:stretch>
            <a:fillRect/>
          </a:stretch>
        </p:blipFill>
        <p:spPr>
          <a:xfrm>
            <a:off x="2123640" y="3069000"/>
            <a:ext cx="5400360" cy="3233520"/>
          </a:xfrm>
          <a:prstGeom prst="rect">
            <a:avLst/>
          </a:prstGeom>
        </p:spPr>
      </p:pic>
      <p:sp>
        <p:nvSpPr>
          <p:cNvPr id="113" name="TextShape 1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BC21A391-EA20-48A7-B377-1E12A208DF1A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115" name="CustomShape 3"/>
          <p:cNvSpPr/>
          <p:nvPr/>
        </p:nvSpPr>
        <p:spPr>
          <a:xfrm>
            <a:off x="0" y="0"/>
            <a:ext cx="9143640" cy="506520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La parte principale della nostra esperienza ha riguardato in particolare l'analisi di elenchi di posizioni tributarie, presumibilmente irregolari, al fine di riconoscere ed estrapolare da esse ricorrenze e fenomenologie utili a fornire al Settore elementi decisionali circa l'opportunità o meno di procedere alla formale contestazione al soggetto debitore mediante avviso bonario o cartella esattoriale.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cover dir="l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7C09CBE9-B1E6-46E2-BBC9-5E10FC0F6353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118" name="CustomShape 3"/>
          <p:cNvSpPr/>
          <p:nvPr/>
        </p:nvSpPr>
        <p:spPr>
          <a:xfrm>
            <a:off x="323640" y="332640"/>
            <a:ext cx="8640720" cy="29707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Quest’attività aveva ad oggetto un elenco di posizioni precedentemente generato evidenziando le posizioni discordanti tra gli archivi SINTA e GTART e contenente i dati riguardanti vari veicoli (targa, proprietario ecc.) .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Il nostro compito era quello di scoprire il perché evidenziando fenomenologie e/o problematiche ricorrenti ed ipotizzandone le possibili cause.</a:t>
            </a:r>
            <a:endParaRPr/>
          </a:p>
        </p:txBody>
      </p:sp>
    </p:spTree>
  </p:cSld>
  <p:transition spd="slow">
    <p:cover dir="l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r>
              <a:rPr lang="it-IT" sz="1000">
                <a:solidFill>
                  <a:srgbClr val="000000"/>
                </a:solidFill>
                <a:latin typeface="Lucida Sans Unicode"/>
              </a:rPr>
              <a:t>Anno 2014-2015 Alternanza Scuola Lavoro in Giunta Regionale</a:t>
            </a:r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anchor="b" bIns="45000" lIns="90000" rIns="90000" tIns="45000"/>
          <a:p>
            <a:pPr algn="r">
              <a:lnSpc>
                <a:spcPct val="100000"/>
              </a:lnSpc>
            </a:pPr>
            <a:fld id="{EB79705B-F31D-4CAB-AC55-841096C60037}" type="slidenum">
              <a:rPr lang="it-IT" sz="1000">
                <a:solidFill>
                  <a:srgbClr val="000000"/>
                </a:solidFill>
                <a:latin typeface="Lucida Sans Unicode"/>
              </a:rPr>
              <a:t>&lt;numero&gt;</a:t>
            </a:fld>
            <a:endParaRPr/>
          </a:p>
        </p:txBody>
      </p:sp>
      <p:sp>
        <p:nvSpPr>
          <p:cNvPr id="121" name="CustomShape 3"/>
          <p:cNvSpPr/>
          <p:nvPr/>
        </p:nvSpPr>
        <p:spPr>
          <a:xfrm>
            <a:off x="323640" y="404640"/>
            <a:ext cx="8568720" cy="4068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Il risultato di maggiore impatto è stato quello che ha portato al riconoscimento di un disallineamento delle date di decorrenza bollo per veicoli prossimi al 30° anno di vita. 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In base alla segnalazione effettuata dal settore è stato rilasciata una Patch che ha risolto il problema.</a:t>
            </a:r>
            <a:endParaRPr/>
          </a:p>
          <a:p>
            <a:pPr>
              <a:lnSpc>
                <a:spcPct val="100000"/>
              </a:lnSpc>
            </a:pPr>
            <a:r>
              <a:rPr lang="it-IT" sz="2700">
                <a:solidFill>
                  <a:srgbClr val="000000"/>
                </a:solidFill>
                <a:latin typeface="Arial"/>
              </a:rPr>
              <a:t>Successivamente ci siamo occupati della bonifica della complessiva situazione tributaria dei veicoli per i quali era stata riscontrata la suddetta anomalia.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cover dir="l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