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9906000" cy="6858000" type="A4"/>
  <p:notesSz cx="6858000" cy="9144000"/>
  <p:defaultTextStyle>
    <a:defPPr>
      <a:defRPr lang="it-IT"/>
    </a:defPPr>
    <a:lvl1pPr algn="l" rtl="0" eaLnBrk="0" fontAlgn="base" hangingPunct="0">
      <a:spcBef>
        <a:spcPct val="0"/>
      </a:spcBef>
      <a:spcAft>
        <a:spcPct val="0"/>
      </a:spcAft>
      <a:defRPr sz="2400" b="1" kern="1200">
        <a:solidFill>
          <a:schemeClr val="tx1"/>
        </a:solidFill>
        <a:latin typeface="Times" charset="0"/>
        <a:ea typeface="+mn-ea"/>
        <a:cs typeface="+mn-cs"/>
      </a:defRPr>
    </a:lvl1pPr>
    <a:lvl2pPr marL="457200" algn="l" rtl="0" eaLnBrk="0" fontAlgn="base" hangingPunct="0">
      <a:spcBef>
        <a:spcPct val="0"/>
      </a:spcBef>
      <a:spcAft>
        <a:spcPct val="0"/>
      </a:spcAft>
      <a:defRPr sz="2400" b="1" kern="1200">
        <a:solidFill>
          <a:schemeClr val="tx1"/>
        </a:solidFill>
        <a:latin typeface="Times" charset="0"/>
        <a:ea typeface="+mn-ea"/>
        <a:cs typeface="+mn-cs"/>
      </a:defRPr>
    </a:lvl2pPr>
    <a:lvl3pPr marL="914400" algn="l" rtl="0" eaLnBrk="0" fontAlgn="base" hangingPunct="0">
      <a:spcBef>
        <a:spcPct val="0"/>
      </a:spcBef>
      <a:spcAft>
        <a:spcPct val="0"/>
      </a:spcAft>
      <a:defRPr sz="2400" b="1" kern="1200">
        <a:solidFill>
          <a:schemeClr val="tx1"/>
        </a:solidFill>
        <a:latin typeface="Times" charset="0"/>
        <a:ea typeface="+mn-ea"/>
        <a:cs typeface="+mn-cs"/>
      </a:defRPr>
    </a:lvl3pPr>
    <a:lvl4pPr marL="1371600" algn="l" rtl="0" eaLnBrk="0" fontAlgn="base" hangingPunct="0">
      <a:spcBef>
        <a:spcPct val="0"/>
      </a:spcBef>
      <a:spcAft>
        <a:spcPct val="0"/>
      </a:spcAft>
      <a:defRPr sz="2400" b="1" kern="1200">
        <a:solidFill>
          <a:schemeClr val="tx1"/>
        </a:solidFill>
        <a:latin typeface="Times" charset="0"/>
        <a:ea typeface="+mn-ea"/>
        <a:cs typeface="+mn-cs"/>
      </a:defRPr>
    </a:lvl4pPr>
    <a:lvl5pPr marL="1828800" algn="l" rtl="0" eaLnBrk="0" fontAlgn="base" hangingPunct="0">
      <a:spcBef>
        <a:spcPct val="0"/>
      </a:spcBef>
      <a:spcAft>
        <a:spcPct val="0"/>
      </a:spcAft>
      <a:defRPr sz="2400" b="1" kern="1200">
        <a:solidFill>
          <a:schemeClr val="tx1"/>
        </a:solidFill>
        <a:latin typeface="Times" charset="0"/>
        <a:ea typeface="+mn-ea"/>
        <a:cs typeface="+mn-cs"/>
      </a:defRPr>
    </a:lvl5pPr>
    <a:lvl6pPr marL="2286000" algn="l" defTabSz="914400" rtl="0" eaLnBrk="1" latinLnBrk="0" hangingPunct="1">
      <a:defRPr sz="2400" b="1" kern="1200">
        <a:solidFill>
          <a:schemeClr val="tx1"/>
        </a:solidFill>
        <a:latin typeface="Times" charset="0"/>
        <a:ea typeface="+mn-ea"/>
        <a:cs typeface="+mn-cs"/>
      </a:defRPr>
    </a:lvl6pPr>
    <a:lvl7pPr marL="2743200" algn="l" defTabSz="914400" rtl="0" eaLnBrk="1" latinLnBrk="0" hangingPunct="1">
      <a:defRPr sz="2400" b="1" kern="1200">
        <a:solidFill>
          <a:schemeClr val="tx1"/>
        </a:solidFill>
        <a:latin typeface="Times" charset="0"/>
        <a:ea typeface="+mn-ea"/>
        <a:cs typeface="+mn-cs"/>
      </a:defRPr>
    </a:lvl7pPr>
    <a:lvl8pPr marL="3200400" algn="l" defTabSz="914400" rtl="0" eaLnBrk="1" latinLnBrk="0" hangingPunct="1">
      <a:defRPr sz="2400" b="1" kern="1200">
        <a:solidFill>
          <a:schemeClr val="tx1"/>
        </a:solidFill>
        <a:latin typeface="Times" charset="0"/>
        <a:ea typeface="+mn-ea"/>
        <a:cs typeface="+mn-cs"/>
      </a:defRPr>
    </a:lvl8pPr>
    <a:lvl9pPr marL="3657600" algn="l" defTabSz="914400" rtl="0" eaLnBrk="1" latinLnBrk="0" hangingPunct="1">
      <a:defRPr sz="2400" b="1"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4C4C4C"/>
    <a:srgbClr val="463C31"/>
    <a:srgbClr val="81725E"/>
    <a:srgbClr val="007734"/>
    <a:srgbClr val="004589"/>
    <a:srgbClr val="F0E8E3"/>
    <a:srgbClr val="C900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595" autoAdjust="0"/>
  </p:normalViewPr>
  <p:slideViewPr>
    <p:cSldViewPr>
      <p:cViewPr varScale="1">
        <p:scale>
          <a:sx n="70" d="100"/>
          <a:sy n="70" d="100"/>
        </p:scale>
        <p:origin x="-996"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b="0"/>
            </a:lvl1pPr>
          </a:lstStyle>
          <a:p>
            <a:endParaRPr lang="it-IT" altLang="it-IT"/>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b="0"/>
            </a:lvl1pPr>
          </a:lstStyle>
          <a:p>
            <a:endParaRPr lang="it-IT" altLang="it-IT"/>
          </a:p>
        </p:txBody>
      </p:sp>
      <p:sp>
        <p:nvSpPr>
          <p:cNvPr id="4100"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ltLang="it-IT"/>
              <a:t>Click to edit Master text styles</a:t>
            </a:r>
          </a:p>
          <a:p>
            <a:pPr lvl="1"/>
            <a:r>
              <a:rPr lang="it-IT" altLang="it-IT"/>
              <a:t>Second level</a:t>
            </a:r>
          </a:p>
          <a:p>
            <a:pPr lvl="2"/>
            <a:r>
              <a:rPr lang="it-IT" altLang="it-IT"/>
              <a:t>Third level</a:t>
            </a:r>
          </a:p>
          <a:p>
            <a:pPr lvl="3"/>
            <a:r>
              <a:rPr lang="it-IT" altLang="it-IT"/>
              <a:t>Fourth level</a:t>
            </a:r>
          </a:p>
          <a:p>
            <a:pPr lvl="4"/>
            <a:r>
              <a:rPr lang="it-IT" altLang="it-IT"/>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b="0"/>
            </a:lvl1pPr>
          </a:lstStyle>
          <a:p>
            <a:endParaRPr lang="it-IT" altLang="it-IT"/>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b="0"/>
            </a:lvl1pPr>
          </a:lstStyle>
          <a:p>
            <a:fld id="{B35ACB81-47FE-DE4A-A1D8-8E4925726C02}" type="slidenum">
              <a:rPr lang="it-IT" altLang="it-IT"/>
              <a:pPr/>
              <a:t>‹n.›</a:t>
            </a:fld>
            <a:endParaRPr lang="it-IT" altLang="it-IT"/>
          </a:p>
        </p:txBody>
      </p:sp>
    </p:spTree>
    <p:extLst>
      <p:ext uri="{BB962C8B-B14F-4D97-AF65-F5344CB8AC3E}">
        <p14:creationId xmlns:p14="http://schemas.microsoft.com/office/powerpoint/2010/main" val="19577477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D2B389-C988-704D-9110-798684C65882}" type="slidenum">
              <a:rPr lang="it-IT" altLang="it-IT"/>
              <a:pPr/>
              <a:t>1</a:t>
            </a:fld>
            <a:endParaRPr lang="it-IT" altLang="it-IT"/>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it-IT" altLang="it-IT"/>
              <a:t>Nel file ci sono due pagine mastro: quella della copertina (schema titolo) e quella di tutte le pagine successive (schema diapositiva)</a:t>
            </a:r>
          </a:p>
          <a:p>
            <a:r>
              <a:rPr lang="it-IT" altLang="it-IT"/>
              <a:t>Il file modello è predisposto con la prima diapositiva pronta per essere corretta, poi facendo “nuova diapositiva” apparirà la nuova slide (schema diapositiva), anch’essa già formattata.</a:t>
            </a:r>
          </a:p>
          <a:p>
            <a:r>
              <a:rPr lang="it-IT" altLang="it-IT"/>
              <a:t>Le modifiche vanno sempre fatte sulla singola slide, mai sulle pagine mastro, se non per l’inserimento del marchio del cliente.</a:t>
            </a:r>
          </a:p>
          <a:p>
            <a:r>
              <a:rPr lang="it-IT" altLang="it-IT"/>
              <a:t>Se non serve una diapositiva standard, ma ad esempio una dove inserire un grafico allora prima bisogna creare una nuova diapositiva e poi da “formato”/”layout diapositiva” cambiare la struttura della diapositiva con quella che occorre: rimarranno della diapositiva standard solo gli elementi necessari.</a:t>
            </a:r>
          </a:p>
        </p:txBody>
      </p:sp>
    </p:spTree>
    <p:extLst>
      <p:ext uri="{BB962C8B-B14F-4D97-AF65-F5344CB8AC3E}">
        <p14:creationId xmlns:p14="http://schemas.microsoft.com/office/powerpoint/2010/main" val="4242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2000" y="2667000"/>
            <a:ext cx="8382000" cy="762000"/>
          </a:xfrm>
        </p:spPr>
        <p:txBody>
          <a:bodyPr/>
          <a:lstStyle>
            <a:lvl1pPr algn="ctr">
              <a:defRPr sz="3200">
                <a:solidFill>
                  <a:srgbClr val="C90039"/>
                </a:solidFill>
              </a:defRPr>
            </a:lvl1pPr>
          </a:lstStyle>
          <a:p>
            <a:pPr lvl="0"/>
            <a:r>
              <a:rPr lang="it-IT" altLang="it-IT" noProof="0" smtClean="0"/>
              <a:t>Fare clic per modificare stile</a:t>
            </a:r>
          </a:p>
        </p:txBody>
      </p:sp>
      <p:sp>
        <p:nvSpPr>
          <p:cNvPr id="6147" name="Rectangle 3"/>
          <p:cNvSpPr>
            <a:spLocks noGrp="1" noChangeArrowheads="1"/>
          </p:cNvSpPr>
          <p:nvPr>
            <p:ph type="subTitle" idx="1"/>
          </p:nvPr>
        </p:nvSpPr>
        <p:spPr>
          <a:xfrm>
            <a:off x="1485900" y="3429000"/>
            <a:ext cx="6934200" cy="1752600"/>
          </a:xfrm>
        </p:spPr>
        <p:txBody>
          <a:bodyPr/>
          <a:lstStyle>
            <a:lvl1pPr marL="0" indent="0" algn="ctr">
              <a:buFont typeface="Wingdings" charset="0"/>
              <a:buNone/>
              <a:defRPr sz="2000"/>
            </a:lvl1pPr>
          </a:lstStyle>
          <a:p>
            <a:pPr lvl="0"/>
            <a:r>
              <a:rPr lang="it-IT" altLang="it-IT" noProof="0" smtClean="0"/>
              <a:t>Fare clic per modificare lo stile del sottotitolo dello schema</a:t>
            </a:r>
          </a:p>
        </p:txBody>
      </p:sp>
      <p:sp>
        <p:nvSpPr>
          <p:cNvPr id="6148" name="Rectangle 4"/>
          <p:cNvSpPr>
            <a:spLocks/>
          </p:cNvSpPr>
          <p:nvPr/>
        </p:nvSpPr>
        <p:spPr bwMode="auto">
          <a:xfrm>
            <a:off x="0" y="914400"/>
            <a:ext cx="8534400" cy="152400"/>
          </a:xfrm>
          <a:prstGeom prst="rect">
            <a:avLst/>
          </a:prstGeom>
          <a:solidFill>
            <a:srgbClr val="C90039"/>
          </a:solidFill>
          <a:ln w="12700">
            <a:solidFill>
              <a:srgbClr val="C9003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149" name="Rectangle 5"/>
          <p:cNvSpPr>
            <a:spLocks/>
          </p:cNvSpPr>
          <p:nvPr/>
        </p:nvSpPr>
        <p:spPr bwMode="auto">
          <a:xfrm>
            <a:off x="0" y="6705600"/>
            <a:ext cx="9906000" cy="152400"/>
          </a:xfrm>
          <a:prstGeom prst="rect">
            <a:avLst/>
          </a:prstGeom>
          <a:solidFill>
            <a:srgbClr val="C90039"/>
          </a:solidFill>
          <a:ln w="12700">
            <a:solidFill>
              <a:srgbClr val="C9003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150" name="Rectangle 6"/>
          <p:cNvSpPr>
            <a:spLocks/>
          </p:cNvSpPr>
          <p:nvPr/>
        </p:nvSpPr>
        <p:spPr bwMode="auto">
          <a:xfrm>
            <a:off x="8686800" y="911225"/>
            <a:ext cx="1219200" cy="152400"/>
          </a:xfrm>
          <a:prstGeom prst="rect">
            <a:avLst/>
          </a:prstGeom>
          <a:solidFill>
            <a:srgbClr val="004589"/>
          </a:solidFill>
          <a:ln w="12700">
            <a:solidFill>
              <a:srgbClr val="00458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it-IT"/>
          </a:p>
        </p:txBody>
      </p:sp>
      <p:pic>
        <p:nvPicPr>
          <p:cNvPr id="6158" name="Picture 1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13813" y="115888"/>
            <a:ext cx="719137" cy="7191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sz="quarter" idx="10"/>
          </p:nvPr>
        </p:nvSpPr>
        <p:spPr/>
        <p:txBody>
          <a:bodyPr/>
          <a:lstStyle>
            <a:lvl1pPr>
              <a:defRPr/>
            </a:lvl1pPr>
          </a:lstStyle>
          <a:p>
            <a:fld id="{E771A0D0-DE7D-B04B-8B95-38944A336FF1}"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2044897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496050" y="533400"/>
            <a:ext cx="2114550" cy="5943600"/>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152400" y="533400"/>
            <a:ext cx="6191250" cy="594360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sz="quarter" idx="10"/>
          </p:nvPr>
        </p:nvSpPr>
        <p:spPr/>
        <p:txBody>
          <a:bodyPr/>
          <a:lstStyle>
            <a:lvl1pPr>
              <a:defRPr/>
            </a:lvl1pPr>
          </a:lstStyle>
          <a:p>
            <a:fld id="{1CAEEEA7-B740-1A40-8206-83EB32567BF8}"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96751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numero diapositiva 3"/>
          <p:cNvSpPr>
            <a:spLocks noGrp="1"/>
          </p:cNvSpPr>
          <p:nvPr>
            <p:ph type="sldNum" sz="quarter" idx="10"/>
          </p:nvPr>
        </p:nvSpPr>
        <p:spPr/>
        <p:txBody>
          <a:bodyPr/>
          <a:lstStyle>
            <a:lvl1pPr>
              <a:defRPr/>
            </a:lvl1pPr>
          </a:lstStyle>
          <a:p>
            <a:fld id="{A6FAA137-0EF7-8A42-93A6-DA0F3283F175}"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71988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76275" y="1709738"/>
            <a:ext cx="8543925" cy="2852737"/>
          </a:xfrm>
        </p:spPr>
        <p:txBody>
          <a:bodyPr anchor="b"/>
          <a:lstStyle>
            <a:lvl1pPr>
              <a:defRPr sz="6000"/>
            </a:lvl1pPr>
          </a:lstStyle>
          <a:p>
            <a:r>
              <a:rPr lang="it-IT" smtClean="0"/>
              <a:t>Fare clic per modificare stile</a:t>
            </a:r>
            <a:endParaRPr lang="it-IT"/>
          </a:p>
        </p:txBody>
      </p:sp>
      <p:sp>
        <p:nvSpPr>
          <p:cNvPr id="3" name="Segnaposto testo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gli stili del testo dello schema</a:t>
            </a:r>
          </a:p>
        </p:txBody>
      </p:sp>
      <p:sp>
        <p:nvSpPr>
          <p:cNvPr id="4" name="Segnaposto numero diapositiva 3"/>
          <p:cNvSpPr>
            <a:spLocks noGrp="1"/>
          </p:cNvSpPr>
          <p:nvPr>
            <p:ph type="sldNum" sz="quarter" idx="10"/>
          </p:nvPr>
        </p:nvSpPr>
        <p:spPr/>
        <p:txBody>
          <a:bodyPr/>
          <a:lstStyle>
            <a:lvl1pPr>
              <a:defRPr/>
            </a:lvl1pPr>
          </a:lstStyle>
          <a:p>
            <a:fld id="{09756019-9604-D94E-A4FB-C6E7EB8AE0DE}"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64976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152400" y="1295400"/>
            <a:ext cx="4114800" cy="518160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419600" y="1295400"/>
            <a:ext cx="4114800" cy="518160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numero diapositiva 4"/>
          <p:cNvSpPr>
            <a:spLocks noGrp="1"/>
          </p:cNvSpPr>
          <p:nvPr>
            <p:ph type="sldNum" sz="quarter" idx="10"/>
          </p:nvPr>
        </p:nvSpPr>
        <p:spPr/>
        <p:txBody>
          <a:bodyPr/>
          <a:lstStyle>
            <a:lvl1pPr>
              <a:defRPr/>
            </a:lvl1pPr>
          </a:lstStyle>
          <a:p>
            <a:fld id="{C694F290-C8D8-4E43-842A-24E35E5F165E}"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59651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82625" y="365125"/>
            <a:ext cx="8543925"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682625" y="2505075"/>
            <a:ext cx="4191000"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5014913" y="2505075"/>
            <a:ext cx="4211637"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6"/>
          <p:cNvSpPr>
            <a:spLocks noGrp="1"/>
          </p:cNvSpPr>
          <p:nvPr>
            <p:ph type="sldNum" sz="quarter" idx="10"/>
          </p:nvPr>
        </p:nvSpPr>
        <p:spPr/>
        <p:txBody>
          <a:bodyPr/>
          <a:lstStyle>
            <a:lvl1pPr>
              <a:defRPr/>
            </a:lvl1pPr>
          </a:lstStyle>
          <a:p>
            <a:fld id="{B0B14F42-28B0-894E-86BA-9158B4A5EF5A}"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18964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numero diapositiva 2"/>
          <p:cNvSpPr>
            <a:spLocks noGrp="1"/>
          </p:cNvSpPr>
          <p:nvPr>
            <p:ph type="sldNum" sz="quarter" idx="10"/>
          </p:nvPr>
        </p:nvSpPr>
        <p:spPr/>
        <p:txBody>
          <a:bodyPr/>
          <a:lstStyle>
            <a:lvl1pPr>
              <a:defRPr/>
            </a:lvl1pPr>
          </a:lstStyle>
          <a:p>
            <a:fld id="{10BBBF14-08EE-A740-A3C1-84D091E04AA6}"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02520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numero diapositiva 1"/>
          <p:cNvSpPr>
            <a:spLocks noGrp="1"/>
          </p:cNvSpPr>
          <p:nvPr>
            <p:ph type="sldNum" sz="quarter" idx="10"/>
          </p:nvPr>
        </p:nvSpPr>
        <p:spPr/>
        <p:txBody>
          <a:bodyPr/>
          <a:lstStyle>
            <a:lvl1pPr>
              <a:defRPr/>
            </a:lvl1pPr>
          </a:lstStyle>
          <a:p>
            <a:fld id="{261E87A6-590E-5A4A-998E-FB2E08305572}"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35049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2625" y="457200"/>
            <a:ext cx="3194050" cy="1600200"/>
          </a:xfrm>
        </p:spPr>
        <p:txBody>
          <a:bodyPr anchor="b"/>
          <a:lstStyle>
            <a:lvl1pPr>
              <a:defRPr sz="3200"/>
            </a:lvl1pPr>
          </a:lstStyle>
          <a:p>
            <a:r>
              <a:rPr lang="it-IT" smtClean="0"/>
              <a:t>Fare clic per modificare stile</a:t>
            </a:r>
            <a:endParaRPr lang="it-IT"/>
          </a:p>
        </p:txBody>
      </p:sp>
      <p:sp>
        <p:nvSpPr>
          <p:cNvPr id="3" name="Segnaposto contenuto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numero diapositiva 4"/>
          <p:cNvSpPr>
            <a:spLocks noGrp="1"/>
          </p:cNvSpPr>
          <p:nvPr>
            <p:ph type="sldNum" sz="quarter" idx="10"/>
          </p:nvPr>
        </p:nvSpPr>
        <p:spPr/>
        <p:txBody>
          <a:bodyPr/>
          <a:lstStyle>
            <a:lvl1pPr>
              <a:defRPr/>
            </a:lvl1pPr>
          </a:lstStyle>
          <a:p>
            <a:fld id="{62C0C873-FC42-E243-90AC-6A1BC0A209C8}"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78336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2625" y="457200"/>
            <a:ext cx="3194050" cy="1600200"/>
          </a:xfrm>
        </p:spPr>
        <p:txBody>
          <a:bodyPr anchor="b"/>
          <a:lstStyle>
            <a:lvl1pPr>
              <a:defRPr sz="3200"/>
            </a:lvl1pPr>
          </a:lstStyle>
          <a:p>
            <a:r>
              <a:rPr lang="it-IT" smtClean="0"/>
              <a:t>Fare clic per modificare stile</a:t>
            </a:r>
            <a:endParaRPr lang="it-IT"/>
          </a:p>
        </p:txBody>
      </p:sp>
      <p:sp>
        <p:nvSpPr>
          <p:cNvPr id="3" name="Segnaposto immagine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numero diapositiva 4"/>
          <p:cNvSpPr>
            <a:spLocks noGrp="1"/>
          </p:cNvSpPr>
          <p:nvPr>
            <p:ph type="sldNum" sz="quarter" idx="10"/>
          </p:nvPr>
        </p:nvSpPr>
        <p:spPr/>
        <p:txBody>
          <a:bodyPr/>
          <a:lstStyle>
            <a:lvl1pPr>
              <a:defRPr/>
            </a:lvl1pPr>
          </a:lstStyle>
          <a:p>
            <a:fld id="{62815DA5-DD92-B84D-944E-9614B63B517B}"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1025200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667000" y="533400"/>
            <a:ext cx="5943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it-IT" altLang="it-IT"/>
              <a:t>Fare clic per modificare stile</a:t>
            </a:r>
          </a:p>
        </p:txBody>
      </p:sp>
      <p:sp>
        <p:nvSpPr>
          <p:cNvPr id="1027" name="Rectangle 3"/>
          <p:cNvSpPr>
            <a:spLocks noGrp="1" noChangeArrowheads="1"/>
          </p:cNvSpPr>
          <p:nvPr>
            <p:ph type="body" idx="1"/>
          </p:nvPr>
        </p:nvSpPr>
        <p:spPr bwMode="auto">
          <a:xfrm>
            <a:off x="152400" y="1295400"/>
            <a:ext cx="8382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31" name="Rectangle 7"/>
          <p:cNvSpPr>
            <a:spLocks/>
          </p:cNvSpPr>
          <p:nvPr/>
        </p:nvSpPr>
        <p:spPr bwMode="auto">
          <a:xfrm>
            <a:off x="0" y="911225"/>
            <a:ext cx="8534400" cy="152400"/>
          </a:xfrm>
          <a:prstGeom prst="rect">
            <a:avLst/>
          </a:prstGeom>
          <a:solidFill>
            <a:srgbClr val="C90039"/>
          </a:solidFill>
          <a:ln w="12700">
            <a:solidFill>
              <a:srgbClr val="C9003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buClr>
                <a:srgbClr val="880229"/>
              </a:buClr>
              <a:buFont typeface="Wingdings" charset="0"/>
              <a:buChar char="§"/>
            </a:pPr>
            <a:endParaRPr lang="it-IT" altLang="it-IT" b="0"/>
          </a:p>
        </p:txBody>
      </p:sp>
      <p:sp>
        <p:nvSpPr>
          <p:cNvPr id="1032" name="Rectangle 8"/>
          <p:cNvSpPr>
            <a:spLocks/>
          </p:cNvSpPr>
          <p:nvPr/>
        </p:nvSpPr>
        <p:spPr bwMode="auto">
          <a:xfrm>
            <a:off x="0" y="6705600"/>
            <a:ext cx="9906000" cy="152400"/>
          </a:xfrm>
          <a:prstGeom prst="rect">
            <a:avLst/>
          </a:prstGeom>
          <a:solidFill>
            <a:srgbClr val="C90039"/>
          </a:solidFill>
          <a:ln w="12700">
            <a:solidFill>
              <a:srgbClr val="C9003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1033" name="Rectangle 9"/>
          <p:cNvSpPr>
            <a:spLocks/>
          </p:cNvSpPr>
          <p:nvPr/>
        </p:nvSpPr>
        <p:spPr bwMode="auto">
          <a:xfrm>
            <a:off x="8686800" y="911225"/>
            <a:ext cx="1219200" cy="152400"/>
          </a:xfrm>
          <a:prstGeom prst="rect">
            <a:avLst/>
          </a:prstGeom>
          <a:solidFill>
            <a:srgbClr val="004589"/>
          </a:solidFill>
          <a:ln w="12700">
            <a:solidFill>
              <a:srgbClr val="004589"/>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1030" name="Rectangle 6"/>
          <p:cNvSpPr>
            <a:spLocks noGrp="1" noChangeArrowheads="1"/>
          </p:cNvSpPr>
          <p:nvPr>
            <p:ph type="sldNum" sz="quarter" idx="4"/>
          </p:nvPr>
        </p:nvSpPr>
        <p:spPr bwMode="auto">
          <a:xfrm>
            <a:off x="8915400" y="6629400"/>
            <a:ext cx="9144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solidFill>
                  <a:schemeClr val="bg1"/>
                </a:solidFill>
                <a:latin typeface="+mn-lt"/>
              </a:defRPr>
            </a:lvl1pPr>
          </a:lstStyle>
          <a:p>
            <a:fld id="{7B11EA47-1538-D44E-ACC2-01712A7D0CB6}" type="slidenum">
              <a:rPr lang="it-IT" altLang="it-IT"/>
              <a:pPr/>
              <a:t>‹n.›</a:t>
            </a:fld>
            <a:endParaRPr lang="it-IT" altLang="it-IT">
              <a:solidFill>
                <a:schemeClr val="tx1"/>
              </a:solidFill>
            </a:endParaRPr>
          </a:p>
        </p:txBody>
      </p:sp>
      <p:pic>
        <p:nvPicPr>
          <p:cNvPr id="1041" name="Picture 1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913813" y="115888"/>
            <a:ext cx="719137" cy="7191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rtl="0" fontAlgn="base">
        <a:spcBef>
          <a:spcPct val="0"/>
        </a:spcBef>
        <a:spcAft>
          <a:spcPct val="0"/>
        </a:spcAft>
        <a:defRPr sz="2000" b="1" kern="1200">
          <a:solidFill>
            <a:schemeClr val="bg2"/>
          </a:solidFill>
          <a:latin typeface="+mj-lt"/>
          <a:ea typeface="+mj-ea"/>
          <a:cs typeface="+mj-cs"/>
        </a:defRPr>
      </a:lvl1pPr>
      <a:lvl2pPr algn="r" rtl="0" fontAlgn="base">
        <a:spcBef>
          <a:spcPct val="0"/>
        </a:spcBef>
        <a:spcAft>
          <a:spcPct val="0"/>
        </a:spcAft>
        <a:defRPr sz="2000" b="1">
          <a:solidFill>
            <a:schemeClr val="bg2"/>
          </a:solidFill>
          <a:latin typeface="Verdana" charset="0"/>
        </a:defRPr>
      </a:lvl2pPr>
      <a:lvl3pPr algn="r" rtl="0" fontAlgn="base">
        <a:spcBef>
          <a:spcPct val="0"/>
        </a:spcBef>
        <a:spcAft>
          <a:spcPct val="0"/>
        </a:spcAft>
        <a:defRPr sz="2000" b="1">
          <a:solidFill>
            <a:schemeClr val="bg2"/>
          </a:solidFill>
          <a:latin typeface="Verdana" charset="0"/>
        </a:defRPr>
      </a:lvl3pPr>
      <a:lvl4pPr algn="r" rtl="0" fontAlgn="base">
        <a:spcBef>
          <a:spcPct val="0"/>
        </a:spcBef>
        <a:spcAft>
          <a:spcPct val="0"/>
        </a:spcAft>
        <a:defRPr sz="2000" b="1">
          <a:solidFill>
            <a:schemeClr val="bg2"/>
          </a:solidFill>
          <a:latin typeface="Verdana" charset="0"/>
        </a:defRPr>
      </a:lvl4pPr>
      <a:lvl5pPr algn="r" rtl="0" fontAlgn="base">
        <a:spcBef>
          <a:spcPct val="0"/>
        </a:spcBef>
        <a:spcAft>
          <a:spcPct val="0"/>
        </a:spcAft>
        <a:defRPr sz="2000" b="1">
          <a:solidFill>
            <a:schemeClr val="bg2"/>
          </a:solidFill>
          <a:latin typeface="Verdana" charset="0"/>
        </a:defRPr>
      </a:lvl5pPr>
      <a:lvl6pPr marL="457200" algn="r" rtl="0" fontAlgn="base">
        <a:spcBef>
          <a:spcPct val="0"/>
        </a:spcBef>
        <a:spcAft>
          <a:spcPct val="0"/>
        </a:spcAft>
        <a:defRPr sz="2000" b="1">
          <a:solidFill>
            <a:schemeClr val="bg2"/>
          </a:solidFill>
          <a:latin typeface="Verdana" charset="0"/>
        </a:defRPr>
      </a:lvl6pPr>
      <a:lvl7pPr marL="914400" algn="r" rtl="0" fontAlgn="base">
        <a:spcBef>
          <a:spcPct val="0"/>
        </a:spcBef>
        <a:spcAft>
          <a:spcPct val="0"/>
        </a:spcAft>
        <a:defRPr sz="2000" b="1">
          <a:solidFill>
            <a:schemeClr val="bg2"/>
          </a:solidFill>
          <a:latin typeface="Verdana" charset="0"/>
        </a:defRPr>
      </a:lvl7pPr>
      <a:lvl8pPr marL="1371600" algn="r" rtl="0" fontAlgn="base">
        <a:spcBef>
          <a:spcPct val="0"/>
        </a:spcBef>
        <a:spcAft>
          <a:spcPct val="0"/>
        </a:spcAft>
        <a:defRPr sz="2000" b="1">
          <a:solidFill>
            <a:schemeClr val="bg2"/>
          </a:solidFill>
          <a:latin typeface="Verdana" charset="0"/>
        </a:defRPr>
      </a:lvl8pPr>
      <a:lvl9pPr marL="1828800" algn="r" rtl="0" fontAlgn="base">
        <a:spcBef>
          <a:spcPct val="0"/>
        </a:spcBef>
        <a:spcAft>
          <a:spcPct val="0"/>
        </a:spcAft>
        <a:defRPr sz="2000" b="1">
          <a:solidFill>
            <a:schemeClr val="bg2"/>
          </a:solidFill>
          <a:latin typeface="Verdana" charset="0"/>
        </a:defRPr>
      </a:lvl9pPr>
    </p:titleStyle>
    <p:bodyStyle>
      <a:lvl1pPr marL="285750" indent="-285750" algn="l" rtl="0" fontAlgn="base">
        <a:spcBef>
          <a:spcPct val="20000"/>
        </a:spcBef>
        <a:spcAft>
          <a:spcPct val="0"/>
        </a:spcAft>
        <a:buClr>
          <a:srgbClr val="C90039"/>
        </a:buClr>
        <a:buSzPct val="75000"/>
        <a:buFont typeface="Wingdings" charset="0"/>
        <a:buChar char="q"/>
        <a:defRPr sz="2400" kern="1200">
          <a:solidFill>
            <a:schemeClr val="tx1"/>
          </a:solidFill>
          <a:latin typeface="+mn-lt"/>
          <a:ea typeface="+mn-ea"/>
          <a:cs typeface="+mn-cs"/>
        </a:defRPr>
      </a:lvl1pPr>
      <a:lvl2pPr marL="706438" indent="-230188" algn="l" rtl="0" fontAlgn="base">
        <a:spcBef>
          <a:spcPct val="20000"/>
        </a:spcBef>
        <a:spcAft>
          <a:spcPct val="0"/>
        </a:spcAft>
        <a:buClr>
          <a:srgbClr val="C90039"/>
        </a:buClr>
        <a:buSzPct val="120000"/>
        <a:buFont typeface="Wingdings" charset="0"/>
        <a:buChar char="§"/>
        <a:defRPr sz="2000" kern="1200">
          <a:solidFill>
            <a:schemeClr val="tx1"/>
          </a:solidFill>
          <a:latin typeface="+mn-lt"/>
          <a:ea typeface="+mn-ea"/>
          <a:cs typeface="+mn-cs"/>
        </a:defRPr>
      </a:lvl2pPr>
      <a:lvl3pPr marL="1089025" indent="-192088" algn="l" rtl="0" fontAlgn="base">
        <a:spcBef>
          <a:spcPct val="20000"/>
        </a:spcBef>
        <a:spcAft>
          <a:spcPct val="0"/>
        </a:spcAft>
        <a:buSzPct val="120000"/>
        <a:buFont typeface="Wingdings" charset="0"/>
        <a:buChar char="§"/>
        <a:defRPr sz="2000" kern="1200">
          <a:solidFill>
            <a:schemeClr val="bg2"/>
          </a:solidFill>
          <a:latin typeface="+mn-lt"/>
          <a:ea typeface="+mn-ea"/>
          <a:cs typeface="+mn-cs"/>
        </a:defRPr>
      </a:lvl3pPr>
      <a:lvl4pPr marL="1508125" indent="-228600" algn="l" rtl="0" fontAlgn="base">
        <a:spcBef>
          <a:spcPct val="20000"/>
        </a:spcBef>
        <a:spcAft>
          <a:spcPct val="0"/>
        </a:spcAft>
        <a:buSzPct val="120000"/>
        <a:buFont typeface="Times" charset="0"/>
        <a:buChar char="•"/>
        <a:defRPr sz="1600" kern="1200">
          <a:solidFill>
            <a:schemeClr val="tx1"/>
          </a:solidFill>
          <a:latin typeface="+mn-lt"/>
          <a:ea typeface="+mn-ea"/>
          <a:cs typeface="+mn-cs"/>
        </a:defRPr>
      </a:lvl4pPr>
      <a:lvl5pPr marL="1927225" indent="-228600" algn="l" rtl="0" fontAlgn="base">
        <a:spcBef>
          <a:spcPct val="20000"/>
        </a:spcBef>
        <a:spcAft>
          <a:spcPct val="0"/>
        </a:spcAft>
        <a:buFont typeface="Times CE" charset="0"/>
        <a:buChar char="-"/>
        <a:defRPr sz="16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it-IT" altLang="it-IT" sz="2800"/>
              <a:t>ART. 9 D.L. 133/2014. L.R. 62/2014</a:t>
            </a:r>
          </a:p>
        </p:txBody>
      </p:sp>
      <p:sp>
        <p:nvSpPr>
          <p:cNvPr id="8195" name="Rectangle 3"/>
          <p:cNvSpPr>
            <a:spLocks noGrp="1" noChangeArrowheads="1"/>
          </p:cNvSpPr>
          <p:nvPr>
            <p:ph type="subTitle" idx="1"/>
          </p:nvPr>
        </p:nvSpPr>
        <p:spPr/>
        <p:txBody>
          <a:bodyPr/>
          <a:lstStyle/>
          <a:p>
            <a:pPr>
              <a:lnSpc>
                <a:spcPct val="90000"/>
              </a:lnSpc>
            </a:pPr>
            <a:r>
              <a:rPr lang="it-IT" altLang="it-IT" sz="1800"/>
              <a:t>Procedura per la realizzazione degli interventi di mitigazione del rischio idraulico e geomorfologico certificati di “estrema urgenza”</a:t>
            </a:r>
          </a:p>
          <a:p>
            <a:pPr>
              <a:lnSpc>
                <a:spcPct val="90000"/>
              </a:lnSpc>
            </a:pPr>
            <a:endParaRPr lang="it-IT" altLang="it-IT" sz="1800"/>
          </a:p>
          <a:p>
            <a:pPr>
              <a:lnSpc>
                <a:spcPct val="90000"/>
              </a:lnSpc>
            </a:pPr>
            <a:endParaRPr lang="it-IT" altLang="it-IT" sz="1800"/>
          </a:p>
          <a:p>
            <a:pPr>
              <a:lnSpc>
                <a:spcPct val="90000"/>
              </a:lnSpc>
            </a:pPr>
            <a:r>
              <a:rPr lang="it-IT" altLang="it-IT" sz="1800" i="1"/>
              <a:t>Firenze, 11 Novembre 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FDF566AC-9007-FC48-8E39-2748ACAD0742}" type="slidenum">
              <a:rPr lang="it-IT" altLang="it-IT"/>
              <a:pPr/>
              <a:t>10</a:t>
            </a:fld>
            <a:endParaRPr lang="it-IT" altLang="it-IT">
              <a:solidFill>
                <a:schemeClr val="tx1"/>
              </a:solidFill>
            </a:endParaRPr>
          </a:p>
        </p:txBody>
      </p:sp>
      <p:sp>
        <p:nvSpPr>
          <p:cNvPr id="22530"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2531" name="Rectangle 3"/>
          <p:cNvSpPr>
            <a:spLocks noGrp="1" noChangeArrowheads="1"/>
          </p:cNvSpPr>
          <p:nvPr>
            <p:ph type="body" idx="1"/>
          </p:nvPr>
        </p:nvSpPr>
        <p:spPr/>
        <p:txBody>
          <a:bodyPr/>
          <a:lstStyle/>
          <a:p>
            <a:pPr marL="457200" indent="-457200" algn="just">
              <a:lnSpc>
                <a:spcPct val="90000"/>
              </a:lnSpc>
            </a:pPr>
            <a:r>
              <a:rPr lang="it-IT" altLang="it-IT"/>
              <a:t>La procedura negoziata ex art. 9, comma 2, lettera d), del D.L. Sblocca Italia, può essere effettuata, nel rispetto dei principi di trasparenza, concorrenza e rotazione e con la procedura stabilita dal citato art. 57, comma 6, del Codice dei contratti pubblici, mediante </a:t>
            </a:r>
            <a:r>
              <a:rPr lang="it-IT" altLang="it-IT" b="1"/>
              <a:t>invito diretto di almeno dieci operatori economici</a:t>
            </a:r>
            <a:r>
              <a:rPr lang="it-IT" altLang="it-IT"/>
              <a:t>. </a:t>
            </a:r>
          </a:p>
          <a:p>
            <a:pPr marL="457200" indent="-457200" algn="just">
              <a:lnSpc>
                <a:spcPct val="90000"/>
              </a:lnSpc>
            </a:pPr>
            <a:r>
              <a:rPr lang="it-IT" altLang="it-IT" i="1"/>
              <a:t>Si consiglia di invitare operatori economici autonomamente  in possesso di attestazione SOA (previa preventiva verifica del possesso di tale requisito presso la banca dati on-line disponibile sul sito dell’ANAC) anche per appalti, o per le parti (categorie) di ciascun singolo appalto, di importo inferiore a € 150.000.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F0FD1A23-A5FA-2F46-B6DC-B84D3D8C9FF9}" type="slidenum">
              <a:rPr lang="it-IT" altLang="it-IT"/>
              <a:pPr/>
              <a:t>11</a:t>
            </a:fld>
            <a:endParaRPr lang="it-IT" altLang="it-IT">
              <a:solidFill>
                <a:schemeClr val="tx1"/>
              </a:solidFill>
            </a:endParaRPr>
          </a:p>
        </p:txBody>
      </p:sp>
      <p:sp>
        <p:nvSpPr>
          <p:cNvPr id="23554"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3555" name="Rectangle 3"/>
          <p:cNvSpPr>
            <a:spLocks noGrp="1" noChangeArrowheads="1"/>
          </p:cNvSpPr>
          <p:nvPr>
            <p:ph type="body" idx="1"/>
          </p:nvPr>
        </p:nvSpPr>
        <p:spPr/>
        <p:txBody>
          <a:bodyPr/>
          <a:lstStyle/>
          <a:p>
            <a:pPr marL="457200" indent="-457200" algn="just">
              <a:lnSpc>
                <a:spcPct val="90000"/>
              </a:lnSpc>
            </a:pPr>
            <a:r>
              <a:rPr lang="it-IT" altLang="it-IT"/>
              <a:t>L’art. 9 dello Sblocca Italia (comma 2, lettera a) stabilisce, inoltre, che per tali lavori </a:t>
            </a:r>
            <a:r>
              <a:rPr lang="it-IT" altLang="it-IT" b="1"/>
              <a:t>“non si applicano i commi 10 e 10-</a:t>
            </a:r>
            <a:r>
              <a:rPr lang="it-IT" altLang="it-IT" b="1" i="1"/>
              <a:t>ter</a:t>
            </a:r>
            <a:r>
              <a:rPr lang="it-IT" altLang="it-IT" b="1"/>
              <a:t> dell'articolo 11 del decreto legislativo n. 163 del 2006”</a:t>
            </a:r>
            <a:r>
              <a:rPr lang="it-IT" altLang="it-IT"/>
              <a:t>, vale a dire che è possibile procedere a stipula del contratto d’appalto:</a:t>
            </a:r>
          </a:p>
          <a:p>
            <a:pPr marL="457200" indent="-457200" algn="just">
              <a:lnSpc>
                <a:spcPct val="90000"/>
              </a:lnSpc>
              <a:buFontTx/>
              <a:buChar char="•"/>
            </a:pPr>
            <a:r>
              <a:rPr lang="it-IT" altLang="it-IT"/>
              <a:t>anche prima dello scadere dei  trentacinque giorni dall'invio dell'ultima delle comunicazioni del provvedimento di aggiudicazione definitiva ai sensi dell'articolo 79 del Codice dei Contratti pubblici (comma 10, art. 11 Codice); </a:t>
            </a:r>
          </a:p>
          <a:p>
            <a:pPr marL="457200" indent="-457200" algn="just">
              <a:lnSpc>
                <a:spcPct val="90000"/>
              </a:lnSpc>
              <a:buFontTx/>
              <a:buChar char="•"/>
            </a:pPr>
            <a:r>
              <a:rPr lang="it-IT" altLang="it-IT"/>
              <a:t>nelle ulteriori ipotesi di sospensione della stipula disciplinate dal comma 10</a:t>
            </a:r>
            <a:r>
              <a:rPr lang="it-IT" altLang="it-IT" i="1"/>
              <a:t>-ter </a:t>
            </a:r>
            <a:r>
              <a:rPr lang="it-IT" altLang="it-IT"/>
              <a:t>del medesimo art. 11 del Codice.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2084F5B4-9E5D-E94B-BD67-87D1AEF21847}" type="slidenum">
              <a:rPr lang="it-IT" altLang="it-IT"/>
              <a:pPr/>
              <a:t>12</a:t>
            </a:fld>
            <a:endParaRPr lang="it-IT" altLang="it-IT">
              <a:solidFill>
                <a:schemeClr val="tx1"/>
              </a:solidFill>
            </a:endParaRPr>
          </a:p>
        </p:txBody>
      </p:sp>
      <p:sp>
        <p:nvSpPr>
          <p:cNvPr id="24578"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4579" name="Rectangle 3"/>
          <p:cNvSpPr>
            <a:spLocks noGrp="1" noChangeArrowheads="1"/>
          </p:cNvSpPr>
          <p:nvPr>
            <p:ph type="body" idx="1"/>
          </p:nvPr>
        </p:nvSpPr>
        <p:spPr/>
        <p:txBody>
          <a:bodyPr/>
          <a:lstStyle/>
          <a:p>
            <a:pPr marL="457200" indent="-457200" algn="just">
              <a:lnSpc>
                <a:spcPct val="90000"/>
              </a:lnSpc>
            </a:pPr>
            <a:endParaRPr lang="it-IT" altLang="it-IT" sz="2000"/>
          </a:p>
          <a:p>
            <a:pPr marL="457200" indent="-457200" algn="just">
              <a:lnSpc>
                <a:spcPct val="90000"/>
              </a:lnSpc>
            </a:pPr>
            <a:r>
              <a:rPr lang="it-IT" altLang="it-IT" sz="2000"/>
              <a:t>L’art. 9 dello Sblocca Italia (comma 2, lettera c) prevede che </a:t>
            </a:r>
            <a:r>
              <a:rPr lang="it-IT" altLang="it-IT" sz="2000" b="1"/>
              <a:t>i termini per la presentazione delle domande di partecipazione e delle offerte di cui al comma 6 dell'articolo 122 del Codice dei contratti sono dimezzati</a:t>
            </a:r>
            <a:r>
              <a:rPr lang="it-IT" altLang="it-IT" sz="2000"/>
              <a:t>. </a:t>
            </a:r>
          </a:p>
          <a:p>
            <a:pPr marL="457200" indent="-457200" algn="just">
              <a:lnSpc>
                <a:spcPct val="90000"/>
              </a:lnSpc>
            </a:pPr>
            <a:r>
              <a:rPr lang="it-IT" altLang="it-IT" sz="2000" i="1"/>
              <a:t>Per le procedure negoziate senza previa pubblicazione di bando di gara, il termine ordinario di cui sopra è stabilito in dieci giorni: le deroghe indicate consentono di dimezzare tale termine sino a un minimo di 5 giorni (tranne che per le ipotesi di offerta a prezzi unitari o di sopralluogo obbligatorio, nei quali casi il termine minimo va adeguatamente aumentato).</a:t>
            </a:r>
          </a:p>
          <a:p>
            <a:pPr marL="457200" indent="-457200" algn="just">
              <a:lnSpc>
                <a:spcPct val="90000"/>
              </a:lnSpc>
            </a:pPr>
            <a:r>
              <a:rPr lang="it-IT" altLang="it-IT" sz="2000" i="1"/>
              <a:t>Si consiglia ai soggetti attuatori di valutare con attenzione il tempo minimo effettivamente necessario per presentare un’offerta ponderata, termine che comunque non dovrà essere superiore al termine ordinario di dieci giorni.</a:t>
            </a:r>
            <a:endParaRPr lang="it-IT" altLang="it-IT"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FEF571A1-AE2F-1045-86D3-C544B451C4F1}" type="slidenum">
              <a:rPr lang="it-IT" altLang="it-IT"/>
              <a:pPr/>
              <a:t>13</a:t>
            </a:fld>
            <a:endParaRPr lang="it-IT" altLang="it-IT">
              <a:solidFill>
                <a:schemeClr val="tx1"/>
              </a:solidFill>
            </a:endParaRPr>
          </a:p>
        </p:txBody>
      </p:sp>
      <p:sp>
        <p:nvSpPr>
          <p:cNvPr id="25602"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5603" name="Rectangle 3"/>
          <p:cNvSpPr>
            <a:spLocks noGrp="1" noChangeArrowheads="1"/>
          </p:cNvSpPr>
          <p:nvPr>
            <p:ph type="body" idx="1"/>
          </p:nvPr>
        </p:nvSpPr>
        <p:spPr/>
        <p:txBody>
          <a:bodyPr/>
          <a:lstStyle/>
          <a:p>
            <a:pPr marL="457200" indent="-457200" algn="just"/>
            <a:r>
              <a:rPr lang="it-IT" altLang="it-IT" sz="2000"/>
              <a:t>Per gli appalti di lavori rientranti nel presupposto della “</a:t>
            </a:r>
            <a:r>
              <a:rPr lang="it-IT" altLang="it-IT" sz="2000" b="1"/>
              <a:t>estrema urgenza</a:t>
            </a:r>
            <a:r>
              <a:rPr lang="it-IT" altLang="it-IT" sz="2000"/>
              <a:t>” ai sensi dell’art. 9, comma 1, dello Sblocca Italia, restano ferme le ordinarie regole stabilite dalla normativa vigente in materia di affidamento di appalti pubblici, non derogate dalla norma citata. </a:t>
            </a:r>
          </a:p>
          <a:p>
            <a:pPr marL="457200" indent="-457200" algn="just"/>
            <a:endParaRPr lang="it-IT" altLang="it-IT" sz="2000"/>
          </a:p>
          <a:p>
            <a:pPr marL="457200" indent="-457200" algn="just"/>
            <a:r>
              <a:rPr lang="it-IT" altLang="it-IT" sz="2000"/>
              <a:t>In particolare (comma 2</a:t>
            </a:r>
            <a:r>
              <a:rPr lang="it-IT" altLang="it-IT" sz="2000" i="1"/>
              <a:t>-bis</a:t>
            </a:r>
            <a:r>
              <a:rPr lang="it-IT" altLang="it-IT" sz="2000"/>
              <a:t> art. 9 Sblocca Italia), vanno rispettati gli “</a:t>
            </a:r>
            <a:r>
              <a:rPr lang="it-IT" altLang="it-IT" sz="2000" b="1"/>
              <a:t>obblighi informativi di cui all'articolo 7, comma 8</a:t>
            </a:r>
            <a:r>
              <a:rPr lang="it-IT" altLang="it-IT" sz="2000"/>
              <a:t>” del Codice dei Contratti (comunicazioni all’Osservatorio dei contratti pubblici) e gli “</a:t>
            </a:r>
            <a:r>
              <a:rPr lang="it-IT" altLang="it-IT" sz="2000" b="1"/>
              <a:t>obblighi di pubblicazione di cui all'articolo 37 del decreto legislativo 14 marzo 2013, n. 33</a:t>
            </a:r>
            <a:r>
              <a:rPr lang="it-IT" altLang="it-IT" sz="2000"/>
              <a:t>” (“Riordino della disciplina riguardante gli obblighi di pubblicità, trasparenza e diffusione di informazioni da parte delle pubbliche amministrazioni”).</a:t>
            </a:r>
          </a:p>
          <a:p>
            <a:pPr marL="457200" indent="-457200" algn="just"/>
            <a:endParaRPr lang="it-IT" altLang="it-IT"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F5BFF794-2EDB-794B-869F-7D54A295477E}" type="slidenum">
              <a:rPr lang="it-IT" altLang="it-IT"/>
              <a:pPr/>
              <a:t>14</a:t>
            </a:fld>
            <a:endParaRPr lang="it-IT" altLang="it-IT">
              <a:solidFill>
                <a:schemeClr val="tx1"/>
              </a:solidFill>
            </a:endParaRPr>
          </a:p>
        </p:txBody>
      </p:sp>
      <p:sp>
        <p:nvSpPr>
          <p:cNvPr id="26626"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6627" name="Rectangle 3"/>
          <p:cNvSpPr>
            <a:spLocks noGrp="1" noChangeArrowheads="1"/>
          </p:cNvSpPr>
          <p:nvPr>
            <p:ph type="body" idx="1"/>
          </p:nvPr>
        </p:nvSpPr>
        <p:spPr/>
        <p:txBody>
          <a:bodyPr/>
          <a:lstStyle/>
          <a:p>
            <a:pPr marL="457200" indent="-457200" algn="just"/>
            <a:r>
              <a:rPr lang="it-IT" altLang="it-IT" sz="2000"/>
              <a:t>Relativamente ai controlli (a campione e puntuali) ex art. 48, commi 1 e 2, del Codice dei contratti pubblici sui requisiti di capacità tecnico-organizzativa ed economico-finanziaria e al controllo puntuale sul possesso da parte dell’aggiudicatario dei requisiti di ordine generale ex art. 38 del medesimo Codice, trattandosi di opere di “competenza regionale” (nuovo comma 5 dell’art. 25 della L.R. n. 67/2003), si ritiene di poter estendere ai soggetti attuatori l’applicazione dell’art. 21 del D.P.G.R. n. 30/R/2008.</a:t>
            </a:r>
          </a:p>
          <a:p>
            <a:pPr marL="457200" indent="-457200" algn="just"/>
            <a:endParaRPr lang="it-IT" altLang="it-IT" sz="2000"/>
          </a:p>
          <a:p>
            <a:pPr marL="457200" indent="-457200" algn="just"/>
            <a:r>
              <a:rPr lang="it-IT" altLang="it-IT" sz="2000"/>
              <a:t>L’art. 21 citato prevede, per le procedure negoziate, per i requisiti di capacità tecnico-organizzativa ed economico-finanziaria,  l’effettuazione del </a:t>
            </a:r>
            <a:r>
              <a:rPr lang="it-IT" altLang="it-IT" sz="2000" b="1"/>
              <a:t>solo controllo puntuale sull’aggiudicatario</a:t>
            </a:r>
            <a:r>
              <a:rPr lang="it-IT" altLang="it-IT" sz="2000"/>
              <a:t> (</a:t>
            </a:r>
            <a:r>
              <a:rPr lang="it-IT" altLang="it-IT" sz="2000" b="1"/>
              <a:t>senza</a:t>
            </a:r>
            <a:r>
              <a:rPr lang="it-IT" altLang="it-IT" sz="2000"/>
              <a:t>, quindi, </a:t>
            </a:r>
            <a:r>
              <a:rPr lang="it-IT" altLang="it-IT" sz="2000" b="1"/>
              <a:t>effettuazione del controllo a campione e del controllo puntuale sul secondo</a:t>
            </a:r>
            <a:r>
              <a:rPr lang="it-IT" altLang="it-IT" sz="200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53B5A5EE-E0B8-C846-8CB6-AFFE5623769E}" type="slidenum">
              <a:rPr lang="it-IT" altLang="it-IT"/>
              <a:pPr/>
              <a:t>15</a:t>
            </a:fld>
            <a:endParaRPr lang="it-IT" altLang="it-IT">
              <a:solidFill>
                <a:schemeClr val="tx1"/>
              </a:solidFill>
            </a:endParaRPr>
          </a:p>
        </p:txBody>
      </p:sp>
      <p:sp>
        <p:nvSpPr>
          <p:cNvPr id="27650" name="Rectangle 2"/>
          <p:cNvSpPr>
            <a:spLocks noGrp="1" noChangeArrowheads="1"/>
          </p:cNvSpPr>
          <p:nvPr>
            <p:ph type="title"/>
          </p:nvPr>
        </p:nvSpPr>
        <p:spPr>
          <a:xfrm>
            <a:off x="704850" y="333375"/>
            <a:ext cx="7343775" cy="452438"/>
          </a:xfrm>
        </p:spPr>
        <p:txBody>
          <a:bodyPr/>
          <a:lstStyle/>
          <a:p>
            <a:r>
              <a:rPr lang="it-IT" altLang="it-IT">
                <a:solidFill>
                  <a:srgbClr val="004589"/>
                </a:solidFill>
              </a:rPr>
              <a:t>Procedure di affidamento dei contratti pubblici</a:t>
            </a:r>
          </a:p>
        </p:txBody>
      </p:sp>
      <p:sp>
        <p:nvSpPr>
          <p:cNvPr id="27651" name="Rectangle 3"/>
          <p:cNvSpPr>
            <a:spLocks noGrp="1" noChangeArrowheads="1"/>
          </p:cNvSpPr>
          <p:nvPr>
            <p:ph type="body" idx="1"/>
          </p:nvPr>
        </p:nvSpPr>
        <p:spPr/>
        <p:txBody>
          <a:bodyPr/>
          <a:lstStyle/>
          <a:p>
            <a:pPr marL="457200" indent="-457200" algn="just">
              <a:lnSpc>
                <a:spcPct val="90000"/>
              </a:lnSpc>
            </a:pPr>
            <a:r>
              <a:rPr lang="it-IT" altLang="it-IT"/>
              <a:t>Si consiglia ai soggetti attuatori di effettuare, sull’aggiudicatario provvisorio, per poter legittimamente procedere all’eventuale consegna dei lavori in via d’urgenza (o all’eventuale stipula del contratto), il controllo almeno sui seguenti requisiti di ordine generale (art. 38 codice Contratti pubblici):</a:t>
            </a:r>
          </a:p>
          <a:p>
            <a:pPr marL="457200" indent="-457200" algn="just">
              <a:lnSpc>
                <a:spcPct val="90000"/>
              </a:lnSpc>
            </a:pPr>
            <a:r>
              <a:rPr lang="it-IT" altLang="it-IT"/>
              <a:t>visura camerale con dicitura fallimentare;</a:t>
            </a:r>
          </a:p>
          <a:p>
            <a:pPr marL="457200" indent="-457200" algn="just">
              <a:lnSpc>
                <a:spcPct val="90000"/>
              </a:lnSpc>
            </a:pPr>
            <a:r>
              <a:rPr lang="it-IT" altLang="it-IT"/>
              <a:t>D.U.R.C.;</a:t>
            </a:r>
          </a:p>
          <a:p>
            <a:pPr marL="457200" indent="-457200" algn="just">
              <a:lnSpc>
                <a:spcPct val="90000"/>
              </a:lnSpc>
            </a:pPr>
            <a:r>
              <a:rPr lang="it-IT" altLang="it-IT"/>
              <a:t>casellario giudiziale;</a:t>
            </a:r>
          </a:p>
          <a:p>
            <a:pPr marL="457200" indent="-457200" algn="just">
              <a:lnSpc>
                <a:spcPct val="90000"/>
              </a:lnSpc>
            </a:pPr>
            <a:r>
              <a:rPr lang="it-IT" altLang="it-IT"/>
              <a:t>Agenzia delle Entrate;</a:t>
            </a:r>
          </a:p>
          <a:p>
            <a:pPr marL="457200" indent="-457200" algn="just">
              <a:lnSpc>
                <a:spcPct val="90000"/>
              </a:lnSpc>
            </a:pPr>
            <a:r>
              <a:rPr lang="it-IT" altLang="it-IT"/>
              <a:t>per l’antimafia, acquisizione autocertificazione ai sensi art. 89 D.Lgs. n. 159/2011.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F94A2A8A-6B54-F840-9410-7464B9A86862}" type="slidenum">
              <a:rPr lang="it-IT" altLang="it-IT"/>
              <a:pPr/>
              <a:t>16</a:t>
            </a:fld>
            <a:endParaRPr lang="it-IT" altLang="it-IT">
              <a:solidFill>
                <a:schemeClr val="tx1"/>
              </a:solidFill>
            </a:endParaRPr>
          </a:p>
        </p:txBody>
      </p:sp>
      <p:sp>
        <p:nvSpPr>
          <p:cNvPr id="28674" name="Rectangle 2"/>
          <p:cNvSpPr>
            <a:spLocks noGrp="1" noChangeArrowheads="1"/>
          </p:cNvSpPr>
          <p:nvPr>
            <p:ph type="title"/>
          </p:nvPr>
        </p:nvSpPr>
        <p:spPr>
          <a:xfrm>
            <a:off x="2144713" y="333375"/>
            <a:ext cx="4752975" cy="381000"/>
          </a:xfrm>
        </p:spPr>
        <p:txBody>
          <a:bodyPr/>
          <a:lstStyle/>
          <a:p>
            <a:r>
              <a:rPr lang="it-IT" altLang="it-IT">
                <a:solidFill>
                  <a:srgbClr val="004589"/>
                </a:solidFill>
              </a:rPr>
              <a:t>Monitoraggio degli interventi</a:t>
            </a:r>
          </a:p>
        </p:txBody>
      </p:sp>
      <p:sp>
        <p:nvSpPr>
          <p:cNvPr id="28675" name="Rectangle 3"/>
          <p:cNvSpPr>
            <a:spLocks noGrp="1" noChangeArrowheads="1"/>
          </p:cNvSpPr>
          <p:nvPr>
            <p:ph type="body" idx="1"/>
          </p:nvPr>
        </p:nvSpPr>
        <p:spPr/>
        <p:txBody>
          <a:bodyPr/>
          <a:lstStyle/>
          <a:p>
            <a:pPr algn="just"/>
            <a:r>
              <a:rPr lang="it-IT" altLang="it-IT" sz="2000"/>
              <a:t>Per l’aggiornamento dello stato di attuazione di ciascun intervento e più in generale per l’aggiornamento delle informazioni di pertinenza del soggetto attuatore relative alla conduzione dell’appalto, il  R.U.P. è tenuto ad utilizzare l’applicazione web per il monitoraggio predisposta dalla Regione Toscana (MONITOSCANA). </a:t>
            </a:r>
          </a:p>
          <a:p>
            <a:pPr algn="just"/>
            <a:r>
              <a:rPr lang="it-IT" altLang="it-IT" sz="2000"/>
              <a:t>L’aggiornamento dovrà essere effettuato non appena disponibili nuove informazioni e comunque almeno mensilmente, garantendo così la  corretta e tempestiva informazione utile all’individuazione delle criticità. </a:t>
            </a:r>
          </a:p>
          <a:p>
            <a:pPr algn="just"/>
            <a:r>
              <a:rPr lang="it-IT" altLang="it-IT" sz="2000"/>
              <a:t>Il RUP deve comunque sempre comunicare eventuali sopravvenienze che mutino la situazione di fatto per la quale è stata certificata l’estrema urgenza dell’intervento.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144A594C-E327-164D-892A-D83245829FFE}" type="slidenum">
              <a:rPr lang="it-IT" altLang="it-IT"/>
              <a:pPr/>
              <a:t>2</a:t>
            </a:fld>
            <a:endParaRPr lang="it-IT" altLang="it-IT">
              <a:solidFill>
                <a:schemeClr val="tx1"/>
              </a:solidFill>
            </a:endParaRPr>
          </a:p>
        </p:txBody>
      </p:sp>
      <p:sp>
        <p:nvSpPr>
          <p:cNvPr id="13314" name="Rectangle 2"/>
          <p:cNvSpPr>
            <a:spLocks noGrp="1" noChangeArrowheads="1"/>
          </p:cNvSpPr>
          <p:nvPr>
            <p:ph type="title"/>
          </p:nvPr>
        </p:nvSpPr>
        <p:spPr>
          <a:xfrm>
            <a:off x="2649538" y="260350"/>
            <a:ext cx="3927475" cy="381000"/>
          </a:xfrm>
        </p:spPr>
        <p:txBody>
          <a:bodyPr/>
          <a:lstStyle/>
          <a:p>
            <a:r>
              <a:rPr lang="it-IT" altLang="it-IT" sz="2400">
                <a:solidFill>
                  <a:srgbClr val="004589"/>
                </a:solidFill>
              </a:rPr>
              <a:t>Campo d’applicazione</a:t>
            </a:r>
          </a:p>
        </p:txBody>
      </p:sp>
      <p:sp>
        <p:nvSpPr>
          <p:cNvPr id="13315" name="Rectangle 3"/>
          <p:cNvSpPr>
            <a:spLocks noGrp="1" noChangeArrowheads="1"/>
          </p:cNvSpPr>
          <p:nvPr>
            <p:ph type="body" idx="1"/>
          </p:nvPr>
        </p:nvSpPr>
        <p:spPr>
          <a:xfrm>
            <a:off x="152400" y="1295400"/>
            <a:ext cx="9193213" cy="5181600"/>
          </a:xfrm>
        </p:spPr>
        <p:txBody>
          <a:bodyPr/>
          <a:lstStyle/>
          <a:p>
            <a:pPr marL="0" indent="0" algn="just">
              <a:buNone/>
            </a:pPr>
            <a:endParaRPr lang="it-IT" altLang="it-IT" dirty="0"/>
          </a:p>
          <a:p>
            <a:pPr algn="just"/>
            <a:r>
              <a:rPr lang="it-IT" altLang="it-IT" sz="2800" dirty="0"/>
              <a:t>Le disposizioni illustrate si applicano alla procedura di realizzazione delle opere di cui all’allegato A della D.G.R. </a:t>
            </a:r>
            <a:r>
              <a:rPr lang="it-IT" altLang="it-IT" sz="2800" dirty="0" smtClean="0"/>
              <a:t>per le quali il Presidente della </a:t>
            </a:r>
            <a:r>
              <a:rPr lang="it-IT" altLang="it-IT" sz="2800" dirty="0" smtClean="0"/>
              <a:t>Regione Toscana </a:t>
            </a:r>
            <a:r>
              <a:rPr lang="it-IT" altLang="it-IT" sz="2800" dirty="0" smtClean="0"/>
              <a:t>svolge le funzioni di </a:t>
            </a:r>
            <a:r>
              <a:rPr lang="it-IT" altLang="it-IT" sz="2800" dirty="0" smtClean="0">
                <a:solidFill>
                  <a:srgbClr val="C00000"/>
                </a:solidFill>
              </a:rPr>
              <a:t>COMMISSARIO</a:t>
            </a:r>
            <a:endParaRPr lang="it-IT" altLang="it-IT" sz="2800" dirty="0">
              <a:solidFill>
                <a:srgbClr val="C00000"/>
              </a:solidFill>
            </a:endParaRPr>
          </a:p>
          <a:p>
            <a:pPr algn="just"/>
            <a:endParaRPr lang="it-IT" altLang="it-IT" sz="2800" dirty="0"/>
          </a:p>
          <a:p>
            <a:pPr algn="just"/>
            <a:r>
              <a:rPr lang="it-IT" altLang="it-IT" sz="2800" dirty="0"/>
              <a:t>Le disposizioni </a:t>
            </a:r>
            <a:r>
              <a:rPr lang="it-IT" altLang="it-IT" sz="2800" u="sng" dirty="0"/>
              <a:t>NON</a:t>
            </a:r>
            <a:r>
              <a:rPr lang="it-IT" altLang="it-IT" sz="2800" dirty="0"/>
              <a:t> si applicano alle opere elencate nell’allegato B della D.G.R. per le quali i rispettivi Commissari statali provvederanno, eventualmente, a dettare apposite procedure</a:t>
            </a:r>
            <a:endParaRPr lang="it-IT" altLang="it-IT" sz="28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56081B27-D8FE-4D4A-8CBD-7C46D10CE2AB}" type="slidenum">
              <a:rPr lang="it-IT" altLang="it-IT"/>
              <a:pPr/>
              <a:t>3</a:t>
            </a:fld>
            <a:endParaRPr lang="it-IT" altLang="it-IT">
              <a:solidFill>
                <a:schemeClr val="tx1"/>
              </a:solidFill>
            </a:endParaRPr>
          </a:p>
        </p:txBody>
      </p:sp>
      <p:sp>
        <p:nvSpPr>
          <p:cNvPr id="14338" name="Rectangle 2"/>
          <p:cNvSpPr>
            <a:spLocks noGrp="1" noChangeArrowheads="1"/>
          </p:cNvSpPr>
          <p:nvPr>
            <p:ph type="title"/>
          </p:nvPr>
        </p:nvSpPr>
        <p:spPr>
          <a:xfrm>
            <a:off x="2720975" y="260350"/>
            <a:ext cx="3529013" cy="381000"/>
          </a:xfrm>
        </p:spPr>
        <p:txBody>
          <a:bodyPr/>
          <a:lstStyle/>
          <a:p>
            <a:r>
              <a:rPr lang="it-IT" altLang="it-IT">
                <a:solidFill>
                  <a:srgbClr val="004589"/>
                </a:solidFill>
              </a:rPr>
              <a:t>Conferenza di </a:t>
            </a:r>
            <a:r>
              <a:rPr lang="it-IT" altLang="it-IT" sz="2400">
                <a:solidFill>
                  <a:srgbClr val="004589"/>
                </a:solidFill>
              </a:rPr>
              <a:t>servizi</a:t>
            </a:r>
          </a:p>
        </p:txBody>
      </p:sp>
      <p:sp>
        <p:nvSpPr>
          <p:cNvPr id="14339" name="Rectangle 3"/>
          <p:cNvSpPr>
            <a:spLocks noGrp="1" noChangeArrowheads="1"/>
          </p:cNvSpPr>
          <p:nvPr>
            <p:ph type="body" idx="1"/>
          </p:nvPr>
        </p:nvSpPr>
        <p:spPr/>
        <p:txBody>
          <a:bodyPr/>
          <a:lstStyle/>
          <a:p>
            <a:pPr algn="just">
              <a:lnSpc>
                <a:spcPct val="90000"/>
              </a:lnSpc>
            </a:pPr>
            <a:r>
              <a:rPr lang="it-IT" altLang="it-IT" sz="2200"/>
              <a:t>Il soggetto competente alla realizzazione dell’intervento convoca una apposita conferenza di servizi a cui si applica la disciplina di cui agli articoli 14 e ss. L. 241/1990</a:t>
            </a:r>
          </a:p>
          <a:p>
            <a:pPr algn="just">
              <a:lnSpc>
                <a:spcPct val="90000"/>
              </a:lnSpc>
            </a:pPr>
            <a:endParaRPr lang="it-IT" altLang="it-IT" sz="2200"/>
          </a:p>
          <a:p>
            <a:pPr algn="just">
              <a:lnSpc>
                <a:spcPct val="90000"/>
              </a:lnSpc>
            </a:pPr>
            <a:r>
              <a:rPr lang="it-IT" altLang="it-IT" sz="2200"/>
              <a:t>La conferenza deve essere convocata nel più breve tempo possibile, nel rispetto del termine minimo di cinque giorni previsto dall’art. 14</a:t>
            </a:r>
            <a:r>
              <a:rPr lang="it-IT" altLang="it-IT" sz="2200" i="1"/>
              <a:t>ter </a:t>
            </a:r>
            <a:r>
              <a:rPr lang="it-IT" altLang="it-IT" sz="2200"/>
              <a:t>comma 2 L. 241/90</a:t>
            </a:r>
          </a:p>
          <a:p>
            <a:pPr algn="just">
              <a:lnSpc>
                <a:spcPct val="90000"/>
              </a:lnSpc>
            </a:pPr>
            <a:endParaRPr lang="it-IT" altLang="it-IT" sz="2200"/>
          </a:p>
          <a:p>
            <a:pPr algn="just">
              <a:lnSpc>
                <a:spcPct val="90000"/>
              </a:lnSpc>
            </a:pPr>
            <a:r>
              <a:rPr lang="it-IT" altLang="it-IT" sz="2200"/>
              <a:t>Ai fini della definizione dell’esito della conferenza, si tiene conto dell’interesse primario alla realizzazione dell’opera di estrema urgenza (art. 14ter, comma 6bis, L. 241/90)</a:t>
            </a:r>
          </a:p>
          <a:p>
            <a:pPr>
              <a:lnSpc>
                <a:spcPct val="90000"/>
              </a:lnSpc>
            </a:pPr>
            <a:endParaRPr lang="it-IT" altLang="it-IT"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8D33EB81-57EC-314F-9816-54E5C4C46B3E}" type="slidenum">
              <a:rPr lang="it-IT" altLang="it-IT"/>
              <a:pPr/>
              <a:t>4</a:t>
            </a:fld>
            <a:endParaRPr lang="it-IT" altLang="it-IT">
              <a:solidFill>
                <a:schemeClr val="tx1"/>
              </a:solidFill>
            </a:endParaRPr>
          </a:p>
        </p:txBody>
      </p:sp>
      <p:sp>
        <p:nvSpPr>
          <p:cNvPr id="15362" name="Rectangle 2"/>
          <p:cNvSpPr>
            <a:spLocks noGrp="1" noChangeArrowheads="1"/>
          </p:cNvSpPr>
          <p:nvPr>
            <p:ph type="title"/>
          </p:nvPr>
        </p:nvSpPr>
        <p:spPr>
          <a:xfrm>
            <a:off x="631825" y="260350"/>
            <a:ext cx="7561263" cy="381000"/>
          </a:xfrm>
        </p:spPr>
        <p:txBody>
          <a:bodyPr/>
          <a:lstStyle/>
          <a:p>
            <a:r>
              <a:rPr lang="it-IT" altLang="it-IT">
                <a:solidFill>
                  <a:srgbClr val="004589"/>
                </a:solidFill>
              </a:rPr>
              <a:t>Dissenso nell’ambito della Conferenza di </a:t>
            </a:r>
            <a:r>
              <a:rPr lang="it-IT" altLang="it-IT" sz="2400">
                <a:solidFill>
                  <a:srgbClr val="004589"/>
                </a:solidFill>
              </a:rPr>
              <a:t>servizi </a:t>
            </a:r>
          </a:p>
        </p:txBody>
      </p:sp>
      <p:sp>
        <p:nvSpPr>
          <p:cNvPr id="15363" name="Rectangle 3"/>
          <p:cNvSpPr>
            <a:spLocks noGrp="1" noChangeArrowheads="1"/>
          </p:cNvSpPr>
          <p:nvPr>
            <p:ph type="body" idx="1"/>
          </p:nvPr>
        </p:nvSpPr>
        <p:spPr/>
        <p:txBody>
          <a:bodyPr/>
          <a:lstStyle/>
          <a:p>
            <a:pPr algn="just"/>
            <a:r>
              <a:rPr lang="it-IT" altLang="it-IT"/>
              <a:t>In caso di dissenso manifestato nella conferenza di servizi da una delle amministrazioni preposte alla tutela ambientale, paesaggistico-territoriale, del patrimonio storico-artistico o alla tutela della salute e della pubblica incolumità, il soggetto attuatore comunica tale dissenso al Commissario che può convocare l’amministrazione dissenziente per individuare una soluzione condivisa per l’approvazione del progetto. Se il dissenso permane e l’intesa  non viene raggiunta nel termine di trenta giorni, il Commissario instaura la procedura di cui all’articolo 14quater, comma 3, L. 241/90.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DEE09266-18F9-AA4A-A755-8662335B4E96}" type="slidenum">
              <a:rPr lang="it-IT" altLang="it-IT"/>
              <a:pPr/>
              <a:t>5</a:t>
            </a:fld>
            <a:endParaRPr lang="it-IT" altLang="it-IT">
              <a:solidFill>
                <a:schemeClr val="tx1"/>
              </a:solidFill>
            </a:endParaRPr>
          </a:p>
        </p:txBody>
      </p:sp>
      <p:sp>
        <p:nvSpPr>
          <p:cNvPr id="16386" name="Rectangle 2"/>
          <p:cNvSpPr>
            <a:spLocks noGrp="1" noChangeArrowheads="1"/>
          </p:cNvSpPr>
          <p:nvPr>
            <p:ph type="title"/>
          </p:nvPr>
        </p:nvSpPr>
        <p:spPr>
          <a:xfrm>
            <a:off x="631825" y="333375"/>
            <a:ext cx="7489825" cy="381000"/>
          </a:xfrm>
        </p:spPr>
        <p:txBody>
          <a:bodyPr/>
          <a:lstStyle/>
          <a:p>
            <a:r>
              <a:rPr lang="it-IT" altLang="it-IT" sz="1800">
                <a:solidFill>
                  <a:srgbClr val="004589"/>
                </a:solidFill>
              </a:rPr>
              <a:t>Approvazione progetto definitivo con variante strumenti urbanistici (art. 12 quinquies, comma 7, L.R. 91/1998)</a:t>
            </a:r>
          </a:p>
        </p:txBody>
      </p:sp>
      <p:sp>
        <p:nvSpPr>
          <p:cNvPr id="16387" name="Rectangle 3"/>
          <p:cNvSpPr>
            <a:spLocks noGrp="1" noChangeArrowheads="1"/>
          </p:cNvSpPr>
          <p:nvPr>
            <p:ph type="body" idx="1"/>
          </p:nvPr>
        </p:nvSpPr>
        <p:spPr/>
        <p:txBody>
          <a:bodyPr/>
          <a:lstStyle/>
          <a:p>
            <a:pPr algn="just">
              <a:lnSpc>
                <a:spcPct val="80000"/>
              </a:lnSpc>
            </a:pPr>
            <a:r>
              <a:rPr lang="it-IT" altLang="it-IT"/>
              <a:t>La procedura da seguire è la seguente:</a:t>
            </a:r>
          </a:p>
          <a:p>
            <a:pPr algn="just">
              <a:lnSpc>
                <a:spcPct val="80000"/>
              </a:lnSpc>
            </a:pPr>
            <a:endParaRPr lang="it-IT" altLang="it-IT" sz="1800"/>
          </a:p>
          <a:p>
            <a:pPr algn="just">
              <a:lnSpc>
                <a:spcPct val="80000"/>
              </a:lnSpc>
              <a:buFontTx/>
              <a:buChar char="•"/>
            </a:pPr>
            <a:r>
              <a:rPr lang="it-IT" altLang="it-IT" sz="1800"/>
              <a:t>Convocazione della Conferenza dei servizi </a:t>
            </a:r>
          </a:p>
          <a:p>
            <a:pPr algn="just">
              <a:lnSpc>
                <a:spcPct val="80000"/>
              </a:lnSpc>
              <a:buFontTx/>
              <a:buChar char="•"/>
            </a:pPr>
            <a:r>
              <a:rPr lang="it-IT" altLang="it-IT" sz="1800"/>
              <a:t>Contestualmente alla convocazione della Conferenza:</a:t>
            </a:r>
          </a:p>
          <a:p>
            <a:pPr algn="just">
              <a:lnSpc>
                <a:spcPct val="80000"/>
              </a:lnSpc>
              <a:buFontTx/>
              <a:buNone/>
            </a:pPr>
            <a:r>
              <a:rPr lang="it-IT" altLang="it-IT" sz="1800"/>
              <a:t>-  è inviato ai proprietari dei beni sui quali si intende apporre il vincolo preordinato all’esproprio l’avviso di avvio del procedimento ai sensi degli artt. 11 e 16 del D.P.R. 327/2001;</a:t>
            </a:r>
          </a:p>
          <a:p>
            <a:pPr algn="just">
              <a:lnSpc>
                <a:spcPct val="80000"/>
              </a:lnSpc>
              <a:buFontTx/>
              <a:buNone/>
            </a:pPr>
            <a:r>
              <a:rPr lang="it-IT" altLang="it-IT" sz="1800"/>
              <a:t>- 	si procede al deposito del progetto ai sensi dell’art. 16 del D.P.R. 327/2001 e, per almeno 15 giorni,  alla pubblicazione della proposta di variante nell’albo dei comuni interessati. </a:t>
            </a:r>
          </a:p>
          <a:p>
            <a:pPr algn="just">
              <a:lnSpc>
                <a:spcPct val="80000"/>
              </a:lnSpc>
              <a:buFontTx/>
              <a:buChar char="•"/>
            </a:pPr>
            <a:r>
              <a:rPr lang="it-IT" altLang="it-IT" sz="1800"/>
              <a:t>I soggetti interessati hanno i successivi 15 giorni per osservazioni </a:t>
            </a:r>
          </a:p>
          <a:p>
            <a:pPr algn="just">
              <a:lnSpc>
                <a:spcPct val="80000"/>
              </a:lnSpc>
              <a:buFontTx/>
              <a:buChar char="•"/>
            </a:pPr>
            <a:r>
              <a:rPr lang="it-IT" altLang="it-IT" sz="1800"/>
              <a:t>Decorso il suddetto termine di 30 giorni, la Conferenza si esprime motivatamente, anche sulle osservazioni pervenute, entro i successivi 15 giorni approvando il progetto che costituisce variante e apposizione del vincolo preordinato all’esproprio </a:t>
            </a:r>
          </a:p>
          <a:p>
            <a:pPr algn="just">
              <a:lnSpc>
                <a:spcPct val="80000"/>
              </a:lnSpc>
              <a:buFontTx/>
              <a:buChar char="•"/>
            </a:pPr>
            <a:endParaRPr lang="it-IT" altLang="it-IT" sz="1800"/>
          </a:p>
          <a:p>
            <a:pPr algn="just">
              <a:lnSpc>
                <a:spcPct val="80000"/>
              </a:lnSpc>
              <a:buFontTx/>
              <a:buChar char="•"/>
            </a:pPr>
            <a:r>
              <a:rPr lang="it-IT" altLang="it-IT" sz="1800"/>
              <a:t>La variante e il vincolo preordinato all’esproprio sono efficaci una volta divenuta esecutiva la determinazione conclusiva positiva del procedimento, ovvero, ai sensi dell’art. 14-ter, comma 6-bis della L. n. 241/1990, il verbale conclusivo della Conferenza dei Servizi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82C3FA80-D8AF-0345-9F33-C597EFF6243D}" type="slidenum">
              <a:rPr lang="it-IT" altLang="it-IT"/>
              <a:pPr/>
              <a:t>6</a:t>
            </a:fld>
            <a:endParaRPr lang="it-IT" altLang="it-IT">
              <a:solidFill>
                <a:schemeClr val="tx1"/>
              </a:solidFill>
            </a:endParaRPr>
          </a:p>
        </p:txBody>
      </p:sp>
      <p:sp>
        <p:nvSpPr>
          <p:cNvPr id="17410" name="Rectangle 2"/>
          <p:cNvSpPr>
            <a:spLocks noGrp="1" noChangeArrowheads="1"/>
          </p:cNvSpPr>
          <p:nvPr>
            <p:ph type="title"/>
          </p:nvPr>
        </p:nvSpPr>
        <p:spPr>
          <a:xfrm>
            <a:off x="3297238" y="333375"/>
            <a:ext cx="1550987" cy="381000"/>
          </a:xfrm>
        </p:spPr>
        <p:txBody>
          <a:bodyPr/>
          <a:lstStyle/>
          <a:p>
            <a:r>
              <a:rPr lang="it-IT" altLang="it-IT">
                <a:solidFill>
                  <a:srgbClr val="004589"/>
                </a:solidFill>
              </a:rPr>
              <a:t>Espropri</a:t>
            </a:r>
          </a:p>
        </p:txBody>
      </p:sp>
      <p:sp>
        <p:nvSpPr>
          <p:cNvPr id="17411" name="Rectangle 3"/>
          <p:cNvSpPr>
            <a:spLocks noGrp="1" noChangeArrowheads="1"/>
          </p:cNvSpPr>
          <p:nvPr>
            <p:ph type="body" idx="1"/>
          </p:nvPr>
        </p:nvSpPr>
        <p:spPr/>
        <p:txBody>
          <a:bodyPr/>
          <a:lstStyle/>
          <a:p>
            <a:pPr algn="just"/>
            <a:endParaRPr lang="it-IT" altLang="it-IT"/>
          </a:p>
          <a:p>
            <a:pPr algn="just"/>
            <a:endParaRPr lang="it-IT" altLang="it-IT"/>
          </a:p>
          <a:p>
            <a:pPr algn="just"/>
            <a:r>
              <a:rPr lang="it-IT" altLang="it-IT"/>
              <a:t>Per gli espropri relativi alle opere si applicano le disposizioni di cui agli artt. 22bis e 49 comma 5 D.P.R. 327/2001, ove compatibili</a:t>
            </a:r>
          </a:p>
          <a:p>
            <a:pPr algn="just"/>
            <a:endParaRPr lang="it-IT" altLang="it-IT"/>
          </a:p>
          <a:p>
            <a:pPr algn="just"/>
            <a:r>
              <a:rPr lang="it-IT" altLang="it-IT"/>
              <a:t>Resta ferma la possibilità per i sindaci di emanare ordinanze ai sensi dell’art. 54 T.U. enti locali (D.Lgs. 267/2000)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5F1A3ABC-3F06-0448-B0B5-47B5E9515FD9}" type="slidenum">
              <a:rPr lang="it-IT" altLang="it-IT"/>
              <a:pPr/>
              <a:t>7</a:t>
            </a:fld>
            <a:endParaRPr lang="it-IT" altLang="it-IT">
              <a:solidFill>
                <a:schemeClr val="tx1"/>
              </a:solidFill>
            </a:endParaRPr>
          </a:p>
        </p:txBody>
      </p:sp>
      <p:sp>
        <p:nvSpPr>
          <p:cNvPr id="18434" name="Rectangle 2"/>
          <p:cNvSpPr>
            <a:spLocks noGrp="1" noChangeArrowheads="1"/>
          </p:cNvSpPr>
          <p:nvPr>
            <p:ph type="title"/>
          </p:nvPr>
        </p:nvSpPr>
        <p:spPr>
          <a:xfrm>
            <a:off x="992188" y="333375"/>
            <a:ext cx="7129462" cy="452438"/>
          </a:xfrm>
        </p:spPr>
        <p:txBody>
          <a:bodyPr/>
          <a:lstStyle/>
          <a:p>
            <a:r>
              <a:rPr lang="it-IT" altLang="it-IT">
                <a:solidFill>
                  <a:srgbClr val="004589"/>
                </a:solidFill>
              </a:rPr>
              <a:t>Procedure di affidamento dei contratti pubblici</a:t>
            </a:r>
          </a:p>
        </p:txBody>
      </p:sp>
      <p:sp>
        <p:nvSpPr>
          <p:cNvPr id="18435" name="Rectangle 3"/>
          <p:cNvSpPr>
            <a:spLocks noGrp="1" noChangeArrowheads="1"/>
          </p:cNvSpPr>
          <p:nvPr>
            <p:ph type="body" idx="1"/>
          </p:nvPr>
        </p:nvSpPr>
        <p:spPr/>
        <p:txBody>
          <a:bodyPr/>
          <a:lstStyle/>
          <a:p>
            <a:pPr marL="457200" indent="-457200" algn="just"/>
            <a:r>
              <a:rPr lang="it-IT" altLang="it-IT"/>
              <a:t>Le deroghe in materia di affidamento di contratti pubblici introdotte dall’art. 9, comma 1, del D.L.  n. 133/2014 riguardano gli appalti di lavori pubblici, di importo inferiore alla soglia di rilievo comunitario (€ 5.186.000), per i quali sia sussistente il presupposto della “</a:t>
            </a:r>
            <a:r>
              <a:rPr lang="it-IT" altLang="it-IT" b="1"/>
              <a:t>estrema urgenza</a:t>
            </a:r>
            <a:r>
              <a:rPr lang="it-IT" altLang="it-IT"/>
              <a:t>”. </a:t>
            </a:r>
          </a:p>
          <a:p>
            <a:pPr marL="457200" indent="-457200" algn="just"/>
            <a:r>
              <a:rPr lang="it-IT" altLang="it-IT"/>
              <a:t>Tali deroghe non si applicano, invece, ai servizi attinenti all’architettura e all’ingegneria e agli appalti integrati di progettazione ed esecuzione, per i quali, anzi, le stesse deroghe sono espressamente escluse.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3DD290E8-FF9D-1949-BA79-714261E0511A}" type="slidenum">
              <a:rPr lang="it-IT" altLang="it-IT"/>
              <a:pPr/>
              <a:t>8</a:t>
            </a:fld>
            <a:endParaRPr lang="it-IT" altLang="it-IT">
              <a:solidFill>
                <a:schemeClr val="tx1"/>
              </a:solidFill>
            </a:endParaRPr>
          </a:p>
        </p:txBody>
      </p:sp>
      <p:sp>
        <p:nvSpPr>
          <p:cNvPr id="20482" name="Rectangle 2"/>
          <p:cNvSpPr>
            <a:spLocks noGrp="1" noChangeArrowheads="1"/>
          </p:cNvSpPr>
          <p:nvPr>
            <p:ph type="title"/>
          </p:nvPr>
        </p:nvSpPr>
        <p:spPr>
          <a:xfrm>
            <a:off x="992188" y="333375"/>
            <a:ext cx="7056437" cy="452438"/>
          </a:xfrm>
        </p:spPr>
        <p:txBody>
          <a:bodyPr/>
          <a:lstStyle/>
          <a:p>
            <a:r>
              <a:rPr lang="it-IT" altLang="it-IT">
                <a:solidFill>
                  <a:srgbClr val="004589"/>
                </a:solidFill>
              </a:rPr>
              <a:t>Procedure di affidamento dei contratti pubblici</a:t>
            </a:r>
          </a:p>
        </p:txBody>
      </p:sp>
      <p:sp>
        <p:nvSpPr>
          <p:cNvPr id="20483" name="Rectangle 3"/>
          <p:cNvSpPr>
            <a:spLocks noGrp="1" noChangeArrowheads="1"/>
          </p:cNvSpPr>
          <p:nvPr>
            <p:ph type="body" idx="1"/>
          </p:nvPr>
        </p:nvSpPr>
        <p:spPr/>
        <p:txBody>
          <a:bodyPr/>
          <a:lstStyle/>
          <a:p>
            <a:pPr marL="457200" indent="-457200" algn="just"/>
            <a:endParaRPr lang="it-IT" altLang="it-IT"/>
          </a:p>
          <a:p>
            <a:pPr marL="457200" indent="-457200" algn="just"/>
            <a:endParaRPr lang="it-IT" altLang="it-IT"/>
          </a:p>
          <a:p>
            <a:pPr marL="457200" indent="-457200" algn="just"/>
            <a:r>
              <a:rPr lang="it-IT" altLang="it-IT"/>
              <a:t>I lavori pubblici di cui sopra possono essere affidati mediante procedura negoziata accelerata, ai sensi del combinato disposto del citato art. 9 dello Sblocca Italia e dell’art. 57, comma 6, del D.Lgs. n. 163/2006 (“Codice dei contratti pubblici”).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fld id="{DD39E6A7-3D8C-CA4B-90A1-6F7FEEDD9372}" type="slidenum">
              <a:rPr lang="it-IT" altLang="it-IT"/>
              <a:pPr/>
              <a:t>9</a:t>
            </a:fld>
            <a:endParaRPr lang="it-IT" altLang="it-IT">
              <a:solidFill>
                <a:schemeClr val="tx1"/>
              </a:solidFill>
            </a:endParaRPr>
          </a:p>
        </p:txBody>
      </p:sp>
      <p:sp>
        <p:nvSpPr>
          <p:cNvPr id="21506" name="Rectangle 2"/>
          <p:cNvSpPr>
            <a:spLocks noGrp="1" noChangeArrowheads="1"/>
          </p:cNvSpPr>
          <p:nvPr>
            <p:ph type="title"/>
          </p:nvPr>
        </p:nvSpPr>
        <p:spPr>
          <a:xfrm>
            <a:off x="992188" y="333375"/>
            <a:ext cx="7345362" cy="452438"/>
          </a:xfrm>
        </p:spPr>
        <p:txBody>
          <a:bodyPr/>
          <a:lstStyle/>
          <a:p>
            <a:r>
              <a:rPr lang="it-IT" altLang="it-IT">
                <a:solidFill>
                  <a:srgbClr val="004589"/>
                </a:solidFill>
              </a:rPr>
              <a:t>Procedure di affidamento dei contratti pubblici</a:t>
            </a:r>
          </a:p>
        </p:txBody>
      </p:sp>
      <p:sp>
        <p:nvSpPr>
          <p:cNvPr id="21507" name="Rectangle 3"/>
          <p:cNvSpPr>
            <a:spLocks noGrp="1" noChangeArrowheads="1"/>
          </p:cNvSpPr>
          <p:nvPr>
            <p:ph type="body" idx="1"/>
          </p:nvPr>
        </p:nvSpPr>
        <p:spPr/>
        <p:txBody>
          <a:bodyPr/>
          <a:lstStyle/>
          <a:p>
            <a:pPr marL="457200" indent="-457200" algn="just"/>
            <a:endParaRPr lang="it-IT" altLang="it-IT"/>
          </a:p>
          <a:p>
            <a:pPr marL="457200" indent="-457200" algn="just"/>
            <a:endParaRPr lang="it-IT" altLang="it-IT"/>
          </a:p>
          <a:p>
            <a:pPr marL="457200" indent="-457200" algn="just"/>
            <a:r>
              <a:rPr lang="it-IT" altLang="it-IT"/>
              <a:t>L’art. 9 dello Sblocca Italia consente, in presenza dei presupposti di “</a:t>
            </a:r>
            <a:r>
              <a:rPr lang="it-IT" altLang="it-IT" b="1"/>
              <a:t>estrema urgenza</a:t>
            </a:r>
            <a:r>
              <a:rPr lang="it-IT" altLang="it-IT"/>
              <a:t>” sopra ricordati, l’utilizzo della procedura negoziata (oltre il limite attualmente previsto all’art. 122, comma 7, del codice dei contratti pubblici pari a € 1.000.000) sino a concorrenza della soglia europea, pari a € 5.186.000.</a:t>
            </a:r>
          </a:p>
        </p:txBody>
      </p:sp>
    </p:spTree>
  </p:cSld>
  <p:clrMapOvr>
    <a:masterClrMapping/>
  </p:clrMapOvr>
</p:sld>
</file>

<file path=ppt/theme/theme1.xml><?xml version="1.0" encoding="utf-8"?>
<a:theme xmlns:a="http://schemas.openxmlformats.org/drawingml/2006/main" name="B_prodotti">
  <a:themeElements>
    <a:clrScheme name="B_prodott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_prodott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_prodott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_prodott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_prodott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_prodott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_prodott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_prodott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_prodotti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_prodott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_prodott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_prodott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_prodott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_prodott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B_prodotti</Template>
  <TotalTime>136</TotalTime>
  <Words>1450</Words>
  <Application>Microsoft Macintosh PowerPoint</Application>
  <PresentationFormat>A4 (21x29,7 cm)</PresentationFormat>
  <Paragraphs>82</Paragraphs>
  <Slides>16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Times</vt:lpstr>
      <vt:lpstr>Times CE</vt:lpstr>
      <vt:lpstr>Verdana</vt:lpstr>
      <vt:lpstr>Wingdings</vt:lpstr>
      <vt:lpstr>Arial</vt:lpstr>
      <vt:lpstr>B_prodotti</vt:lpstr>
      <vt:lpstr>ART. 9 D.L. 133/2014. L.R. 62/2014</vt:lpstr>
      <vt:lpstr>Campo d’applicazione</vt:lpstr>
      <vt:lpstr>Conferenza di servizi</vt:lpstr>
      <vt:lpstr>Dissenso nell’ambito della Conferenza di servizi </vt:lpstr>
      <vt:lpstr>Approvazione progetto definitivo con variante strumenti urbanistici (art. 12 quinquies, comma 7, L.R. 91/1998)</vt:lpstr>
      <vt:lpstr>Espropri</vt:lpstr>
      <vt:lpstr>Procedure di affidamento dei contratti pubblici</vt:lpstr>
      <vt:lpstr>Procedure di affidamento dei contratti pubblici</vt:lpstr>
      <vt:lpstr>Procedure di affidamento dei contratti pubblici</vt:lpstr>
      <vt:lpstr>Procedure di affidamento dei contratti pubblici</vt:lpstr>
      <vt:lpstr>Procedure di affidamento dei contratti pubblici</vt:lpstr>
      <vt:lpstr>Procedure di affidamento dei contratti pubblici</vt:lpstr>
      <vt:lpstr>Procedure di affidamento dei contratti pubblici</vt:lpstr>
      <vt:lpstr>Procedure di affidamento dei contratti pubblici</vt:lpstr>
      <vt:lpstr>Procedure di affidamento dei contratti pubblici</vt:lpstr>
      <vt:lpstr>Monitoraggio degli interventi</vt:lpstr>
    </vt:vector>
  </TitlesOfParts>
  <Company>Rso S.p.A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dc:title>
  <dc:creator>Fmaltese</dc:creator>
  <cp:lastModifiedBy/>
  <cp:revision>32</cp:revision>
  <dcterms:created xsi:type="dcterms:W3CDTF">2009-01-22T13:57:19Z</dcterms:created>
  <dcterms:modified xsi:type="dcterms:W3CDTF">2014-11-10T22:30:11Z</dcterms:modified>
</cp:coreProperties>
</file>